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gif" ContentType="image/gi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0"/>
  </p:notesMasterIdLst>
  <p:handoutMasterIdLst>
    <p:handoutMasterId r:id="rId81"/>
  </p:handoutMasterIdLst>
  <p:sldIdLst>
    <p:sldId id="285" r:id="rId2"/>
    <p:sldId id="1292" r:id="rId3"/>
    <p:sldId id="1293" r:id="rId4"/>
    <p:sldId id="1294" r:id="rId5"/>
    <p:sldId id="1295" r:id="rId6"/>
    <p:sldId id="1296" r:id="rId7"/>
    <p:sldId id="1297" r:id="rId8"/>
    <p:sldId id="1298" r:id="rId9"/>
    <p:sldId id="1299" r:id="rId10"/>
    <p:sldId id="1300" r:id="rId11"/>
    <p:sldId id="1301" r:id="rId12"/>
    <p:sldId id="1175" r:id="rId13"/>
    <p:sldId id="1137" r:id="rId14"/>
    <p:sldId id="1130" r:id="rId15"/>
    <p:sldId id="1138" r:id="rId16"/>
    <p:sldId id="1136" r:id="rId17"/>
    <p:sldId id="1139" r:id="rId18"/>
    <p:sldId id="1141" r:id="rId19"/>
    <p:sldId id="1140" r:id="rId20"/>
    <p:sldId id="1142" r:id="rId21"/>
    <p:sldId id="1143" r:id="rId22"/>
    <p:sldId id="1198" r:id="rId23"/>
    <p:sldId id="1144" r:id="rId24"/>
    <p:sldId id="1146" r:id="rId25"/>
    <p:sldId id="1145" r:id="rId26"/>
    <p:sldId id="1147" r:id="rId27"/>
    <p:sldId id="1149" r:id="rId28"/>
    <p:sldId id="1148" r:id="rId29"/>
    <p:sldId id="1179" r:id="rId30"/>
    <p:sldId id="1150" r:id="rId31"/>
    <p:sldId id="1151" r:id="rId32"/>
    <p:sldId id="1152" r:id="rId33"/>
    <p:sldId id="1153" r:id="rId34"/>
    <p:sldId id="1154" r:id="rId35"/>
    <p:sldId id="1304" r:id="rId36"/>
    <p:sldId id="1305" r:id="rId37"/>
    <p:sldId id="1302" r:id="rId38"/>
    <p:sldId id="1303" r:id="rId39"/>
    <p:sldId id="1306" r:id="rId40"/>
    <p:sldId id="1307" r:id="rId41"/>
    <p:sldId id="1308" r:id="rId42"/>
    <p:sldId id="1309" r:id="rId43"/>
    <p:sldId id="1186" r:id="rId44"/>
    <p:sldId id="1187" r:id="rId45"/>
    <p:sldId id="1188" r:id="rId46"/>
    <p:sldId id="1189" r:id="rId47"/>
    <p:sldId id="1190" r:id="rId48"/>
    <p:sldId id="1191" r:id="rId49"/>
    <p:sldId id="1192" r:id="rId50"/>
    <p:sldId id="1156" r:id="rId51"/>
    <p:sldId id="1193" r:id="rId52"/>
    <p:sldId id="1194" r:id="rId53"/>
    <p:sldId id="1195" r:id="rId54"/>
    <p:sldId id="1196" r:id="rId55"/>
    <p:sldId id="1157" r:id="rId56"/>
    <p:sldId id="1158" r:id="rId57"/>
    <p:sldId id="1180" r:id="rId58"/>
    <p:sldId id="1181" r:id="rId59"/>
    <p:sldId id="1182" r:id="rId60"/>
    <p:sldId id="1183" r:id="rId61"/>
    <p:sldId id="1184" r:id="rId62"/>
    <p:sldId id="1199" r:id="rId63"/>
    <p:sldId id="1159" r:id="rId64"/>
    <p:sldId id="1160" r:id="rId65"/>
    <p:sldId id="1161" r:id="rId66"/>
    <p:sldId id="1162" r:id="rId67"/>
    <p:sldId id="1163" r:id="rId68"/>
    <p:sldId id="1164" r:id="rId69"/>
    <p:sldId id="1166" r:id="rId70"/>
    <p:sldId id="1165" r:id="rId71"/>
    <p:sldId id="1167" r:id="rId72"/>
    <p:sldId id="1168" r:id="rId73"/>
    <p:sldId id="1169" r:id="rId74"/>
    <p:sldId id="1170" r:id="rId75"/>
    <p:sldId id="1171" r:id="rId76"/>
    <p:sldId id="1172" r:id="rId77"/>
    <p:sldId id="1133" r:id="rId78"/>
    <p:sldId id="1197" r:id="rId79"/>
  </p:sldIdLst>
  <p:sldSz cx="12192000" cy="6858000"/>
  <p:notesSz cx="6797675" cy="992822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09B589E2-3AFC-46FC-9F8B-8EA2B2628166}">
          <p14:sldIdLst>
            <p14:sldId id="285"/>
            <p14:sldId id="1292"/>
            <p14:sldId id="1293"/>
            <p14:sldId id="1294"/>
            <p14:sldId id="1295"/>
            <p14:sldId id="1296"/>
            <p14:sldId id="1297"/>
            <p14:sldId id="1298"/>
            <p14:sldId id="1299"/>
            <p14:sldId id="1300"/>
            <p14:sldId id="1301"/>
            <p14:sldId id="1175"/>
            <p14:sldId id="1137"/>
            <p14:sldId id="1130"/>
            <p14:sldId id="1138"/>
            <p14:sldId id="1136"/>
            <p14:sldId id="1139"/>
            <p14:sldId id="1141"/>
            <p14:sldId id="1140"/>
            <p14:sldId id="1142"/>
            <p14:sldId id="1143"/>
            <p14:sldId id="1198"/>
            <p14:sldId id="1144"/>
            <p14:sldId id="1146"/>
            <p14:sldId id="1145"/>
            <p14:sldId id="1147"/>
            <p14:sldId id="1149"/>
            <p14:sldId id="1148"/>
            <p14:sldId id="1179"/>
            <p14:sldId id="1150"/>
            <p14:sldId id="1151"/>
            <p14:sldId id="1152"/>
            <p14:sldId id="1153"/>
            <p14:sldId id="1154"/>
            <p14:sldId id="1304"/>
            <p14:sldId id="1305"/>
            <p14:sldId id="1302"/>
            <p14:sldId id="1303"/>
            <p14:sldId id="1306"/>
            <p14:sldId id="1307"/>
            <p14:sldId id="1308"/>
            <p14:sldId id="1309"/>
            <p14:sldId id="1186"/>
            <p14:sldId id="1187"/>
            <p14:sldId id="1188"/>
            <p14:sldId id="1189"/>
            <p14:sldId id="1190"/>
            <p14:sldId id="1191"/>
            <p14:sldId id="1192"/>
            <p14:sldId id="1156"/>
            <p14:sldId id="1193"/>
            <p14:sldId id="1194"/>
            <p14:sldId id="1195"/>
            <p14:sldId id="1196"/>
            <p14:sldId id="1157"/>
            <p14:sldId id="1158"/>
            <p14:sldId id="1180"/>
            <p14:sldId id="1181"/>
            <p14:sldId id="1182"/>
            <p14:sldId id="1183"/>
            <p14:sldId id="1184"/>
            <p14:sldId id="1199"/>
            <p14:sldId id="1159"/>
            <p14:sldId id="1160"/>
            <p14:sldId id="1161"/>
            <p14:sldId id="1162"/>
            <p14:sldId id="1163"/>
            <p14:sldId id="1164"/>
            <p14:sldId id="1166"/>
            <p14:sldId id="1165"/>
            <p14:sldId id="1167"/>
            <p14:sldId id="1168"/>
            <p14:sldId id="1169"/>
            <p14:sldId id="1170"/>
            <p14:sldId id="1171"/>
            <p14:sldId id="1172"/>
            <p14:sldId id="1133"/>
            <p14:sldId id="1197"/>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iangxikun" initials="j" lastIdx="3" clrIdx="0">
    <p:extLst>
      <p:ext uri="{19B8F6BF-5375-455C-9EA6-DF929625EA0E}">
        <p15:presenceInfo xmlns:p15="http://schemas.microsoft.com/office/powerpoint/2012/main" userId="bfe37c5d05aa526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C0C15"/>
    <a:srgbClr val="7E2520"/>
    <a:srgbClr val="8E3B37"/>
    <a:srgbClr val="7D211A"/>
    <a:srgbClr val="7B1F1D"/>
    <a:srgbClr val="F1F2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219" autoAdjust="0"/>
    <p:restoredTop sz="91901" autoAdjust="0"/>
  </p:normalViewPr>
  <p:slideViewPr>
    <p:cSldViewPr snapToGrid="0">
      <p:cViewPr varScale="1">
        <p:scale>
          <a:sx n="120" d="100"/>
          <a:sy n="120" d="100"/>
        </p:scale>
        <p:origin x="970" y="67"/>
      </p:cViewPr>
      <p:guideLst/>
    </p:cSldViewPr>
  </p:slideViewPr>
  <p:notesTextViewPr>
    <p:cViewPr>
      <p:scale>
        <a:sx n="100" d="100"/>
        <a:sy n="100" d="100"/>
      </p:scale>
      <p:origin x="0" y="0"/>
    </p:cViewPr>
  </p:notesTextViewPr>
  <p:notesViewPr>
    <p:cSldViewPr snapToGrid="0">
      <p:cViewPr varScale="1">
        <p:scale>
          <a:sx n="91" d="100"/>
          <a:sy n="91" d="100"/>
        </p:scale>
        <p:origin x="4152" y="72"/>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notesMaster" Target="notesMasters/notesMaster1.xml"/><Relationship Id="rId85"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handoutMaster" Target="handoutMasters/handoutMaster1.xml"/><Relationship Id="rId86"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microsoft.com/office/2016/11/relationships/changesInfo" Target="changesInfos/changesInfo1.xml"/><Relationship Id="rId61" Type="http://schemas.openxmlformats.org/officeDocument/2006/relationships/slide" Target="slides/slide60.xml"/><Relationship Id="rId82"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userId="c1788c58c4719094" providerId="LiveId" clId="{90D112A8-6D07-4245-908B-4E8DEF9AECAC}"/>
  </pc:docChgLst>
  <pc:docChgLst>
    <pc:chgData userId="c1788c58c4719094" providerId="LiveId" clId="{14B25512-ADCC-4395-A990-F2405308BE27}"/>
    <pc:docChg chg="undo custSel addSld delSld modSld sldOrd modSection">
      <pc:chgData name="" userId="c1788c58c4719094" providerId="LiveId" clId="{14B25512-ADCC-4395-A990-F2405308BE27}" dt="2023-09-04T02:28:32.449" v="344" actId="20577"/>
      <pc:docMkLst>
        <pc:docMk/>
      </pc:docMkLst>
      <pc:sldChg chg="add del">
        <pc:chgData name="" userId="c1788c58c4719094" providerId="LiveId" clId="{14B25512-ADCC-4395-A990-F2405308BE27}" dt="2023-09-04T02:14:51.187" v="198"/>
        <pc:sldMkLst>
          <pc:docMk/>
          <pc:sldMk cId="311573263" sldId="311"/>
        </pc:sldMkLst>
      </pc:sldChg>
      <pc:sldChg chg="add del">
        <pc:chgData name="" userId="c1788c58c4719094" providerId="LiveId" clId="{14B25512-ADCC-4395-A990-F2405308BE27}" dt="2023-09-04T02:14:51.187" v="198"/>
        <pc:sldMkLst>
          <pc:docMk/>
          <pc:sldMk cId="522957439" sldId="504"/>
        </pc:sldMkLst>
      </pc:sldChg>
      <pc:sldChg chg="add del">
        <pc:chgData name="" userId="c1788c58c4719094" providerId="LiveId" clId="{14B25512-ADCC-4395-A990-F2405308BE27}" dt="2023-09-04T02:13:25.939" v="138"/>
        <pc:sldMkLst>
          <pc:docMk/>
          <pc:sldMk cId="0" sldId="938"/>
        </pc:sldMkLst>
      </pc:sldChg>
      <pc:sldChg chg="addSp modSp modAnim">
        <pc:chgData name="" userId="c1788c58c4719094" providerId="LiveId" clId="{14B25512-ADCC-4395-A990-F2405308BE27}" dt="2023-09-04T02:23:44.283" v="342" actId="20577"/>
        <pc:sldMkLst>
          <pc:docMk/>
          <pc:sldMk cId="3892994725" sldId="1148"/>
        </pc:sldMkLst>
        <pc:spChg chg="mod">
          <ac:chgData name="" userId="c1788c58c4719094" providerId="LiveId" clId="{14B25512-ADCC-4395-A990-F2405308BE27}" dt="2023-09-04T02:23:44.283" v="342" actId="20577"/>
          <ac:spMkLst>
            <pc:docMk/>
            <pc:sldMk cId="3892994725" sldId="1148"/>
            <ac:spMk id="29" creationId="{7F1AB74E-75D3-8546-B912-2C945AF83866}"/>
          </ac:spMkLst>
        </pc:spChg>
        <pc:spChg chg="add mod">
          <ac:chgData name="" userId="c1788c58c4719094" providerId="LiveId" clId="{14B25512-ADCC-4395-A990-F2405308BE27}" dt="2023-09-04T02:23:28.304" v="338" actId="403"/>
          <ac:spMkLst>
            <pc:docMk/>
            <pc:sldMk cId="3892994725" sldId="1148"/>
            <ac:spMk id="31" creationId="{FFF685F5-ADEB-47E8-9E47-3FC7416D0F0B}"/>
          </ac:spMkLst>
        </pc:spChg>
        <pc:grpChg chg="mod">
          <ac:chgData name="" userId="c1788c58c4719094" providerId="LiveId" clId="{14B25512-ADCC-4395-A990-F2405308BE27}" dt="2023-09-04T02:21:32.347" v="296" actId="1076"/>
          <ac:grpSpMkLst>
            <pc:docMk/>
            <pc:sldMk cId="3892994725" sldId="1148"/>
            <ac:grpSpMk id="52" creationId="{2231172C-FEB9-F347-B74D-834543847A25}"/>
          </ac:grpSpMkLst>
        </pc:grpChg>
      </pc:sldChg>
      <pc:sldChg chg="ord">
        <pc:chgData name="" userId="c1788c58c4719094" providerId="LiveId" clId="{14B25512-ADCC-4395-A990-F2405308BE27}" dt="2023-09-04T02:16:57.029" v="262"/>
        <pc:sldMkLst>
          <pc:docMk/>
          <pc:sldMk cId="3535129658" sldId="1154"/>
        </pc:sldMkLst>
      </pc:sldChg>
      <pc:sldChg chg="del">
        <pc:chgData name="" userId="c1788c58c4719094" providerId="LiveId" clId="{14B25512-ADCC-4395-A990-F2405308BE27}" dt="2023-09-04T02:12:14.904" v="83" actId="2696"/>
        <pc:sldMkLst>
          <pc:docMk/>
          <pc:sldMk cId="2186621289" sldId="1155"/>
        </pc:sldMkLst>
      </pc:sldChg>
      <pc:sldChg chg="del">
        <pc:chgData name="" userId="c1788c58c4719094" providerId="LiveId" clId="{14B25512-ADCC-4395-A990-F2405308BE27}" dt="2023-09-04T02:12:15.593" v="84" actId="2696"/>
        <pc:sldMkLst>
          <pc:docMk/>
          <pc:sldMk cId="528706331" sldId="1185"/>
        </pc:sldMkLst>
      </pc:sldChg>
      <pc:sldChg chg="delSp modSp">
        <pc:chgData name="" userId="c1788c58c4719094" providerId="LiveId" clId="{14B25512-ADCC-4395-A990-F2405308BE27}" dt="2023-09-04T01:41:06.905" v="37" actId="20577"/>
        <pc:sldMkLst>
          <pc:docMk/>
          <pc:sldMk cId="299746895" sldId="1293"/>
        </pc:sldMkLst>
        <pc:spChg chg="mod">
          <ac:chgData name="" userId="c1788c58c4719094" providerId="LiveId" clId="{14B25512-ADCC-4395-A990-F2405308BE27}" dt="2023-09-04T01:41:06.905" v="37" actId="20577"/>
          <ac:spMkLst>
            <pc:docMk/>
            <pc:sldMk cId="299746895" sldId="1293"/>
            <ac:spMk id="5" creationId="{5CAF9A47-68AB-4B2C-A7DC-F228D329A1D9}"/>
          </ac:spMkLst>
        </pc:spChg>
        <pc:picChg chg="del">
          <ac:chgData name="" userId="c1788c58c4719094" providerId="LiveId" clId="{14B25512-ADCC-4395-A990-F2405308BE27}" dt="2023-09-04T01:40:52.701" v="0" actId="478"/>
          <ac:picMkLst>
            <pc:docMk/>
            <pc:sldMk cId="299746895" sldId="1293"/>
            <ac:picMk id="8" creationId="{4EB4C7E7-C388-4368-AC16-59A25E1E7A17}"/>
          </ac:picMkLst>
        </pc:picChg>
      </pc:sldChg>
      <pc:sldChg chg="modSp">
        <pc:chgData name="" userId="c1788c58c4719094" providerId="LiveId" clId="{14B25512-ADCC-4395-A990-F2405308BE27}" dt="2023-09-04T01:41:41.368" v="52" actId="20577"/>
        <pc:sldMkLst>
          <pc:docMk/>
          <pc:sldMk cId="2811170991" sldId="1294"/>
        </pc:sldMkLst>
        <pc:spChg chg="mod">
          <ac:chgData name="" userId="c1788c58c4719094" providerId="LiveId" clId="{14B25512-ADCC-4395-A990-F2405308BE27}" dt="2023-09-04T01:41:41.368" v="52" actId="20577"/>
          <ac:spMkLst>
            <pc:docMk/>
            <pc:sldMk cId="2811170991" sldId="1294"/>
            <ac:spMk id="5" creationId="{CCA5B3B1-1038-4097-B97E-D2CED56AC1FE}"/>
          </ac:spMkLst>
        </pc:spChg>
      </pc:sldChg>
      <pc:sldChg chg="modSp">
        <pc:chgData name="" userId="c1788c58c4719094" providerId="LiveId" clId="{14B25512-ADCC-4395-A990-F2405308BE27}" dt="2023-09-04T02:28:32.449" v="344" actId="20577"/>
        <pc:sldMkLst>
          <pc:docMk/>
          <pc:sldMk cId="2865453759" sldId="1295"/>
        </pc:sldMkLst>
        <pc:spChg chg="mod">
          <ac:chgData name="" userId="c1788c58c4719094" providerId="LiveId" clId="{14B25512-ADCC-4395-A990-F2405308BE27}" dt="2023-09-04T02:28:32.449" v="344" actId="20577"/>
          <ac:spMkLst>
            <pc:docMk/>
            <pc:sldMk cId="2865453759" sldId="1295"/>
            <ac:spMk id="5" creationId="{6A9D6EE3-5341-4049-BE4E-04D5EB7A70E5}"/>
          </ac:spMkLst>
        </pc:spChg>
      </pc:sldChg>
      <pc:sldChg chg="modSp">
        <pc:chgData name="" userId="c1788c58c4719094" providerId="LiveId" clId="{14B25512-ADCC-4395-A990-F2405308BE27}" dt="2023-09-04T01:42:41.362" v="82" actId="20577"/>
        <pc:sldMkLst>
          <pc:docMk/>
          <pc:sldMk cId="2667830104" sldId="1297"/>
        </pc:sldMkLst>
        <pc:spChg chg="mod">
          <ac:chgData name="" userId="c1788c58c4719094" providerId="LiveId" clId="{14B25512-ADCC-4395-A990-F2405308BE27}" dt="2023-09-04T01:42:41.362" v="82" actId="20577"/>
          <ac:spMkLst>
            <pc:docMk/>
            <pc:sldMk cId="2667830104" sldId="1297"/>
            <ac:spMk id="5" creationId="{DFBD2829-3158-41D3-BEFD-DB62171ECB5C}"/>
          </ac:spMkLst>
        </pc:spChg>
      </pc:sldChg>
      <pc:sldChg chg="addSp delSp modSp add modAnim">
        <pc:chgData name="" userId="c1788c58c4719094" providerId="LiveId" clId="{14B25512-ADCC-4395-A990-F2405308BE27}" dt="2023-09-04T02:13:16.099" v="136" actId="1076"/>
        <pc:sldMkLst>
          <pc:docMk/>
          <pc:sldMk cId="4140112427" sldId="1302"/>
        </pc:sldMkLst>
        <pc:spChg chg="mod">
          <ac:chgData name="" userId="c1788c58c4719094" providerId="LiveId" clId="{14B25512-ADCC-4395-A990-F2405308BE27}" dt="2023-09-04T02:12:40.996" v="128" actId="27636"/>
          <ac:spMkLst>
            <pc:docMk/>
            <pc:sldMk cId="4140112427" sldId="1302"/>
            <ac:spMk id="2" creationId="{524040AE-5DE9-4BCA-837E-E082B8541988}"/>
          </ac:spMkLst>
        </pc:spChg>
        <pc:spChg chg="del">
          <ac:chgData name="" userId="c1788c58c4719094" providerId="LiveId" clId="{14B25512-ADCC-4395-A990-F2405308BE27}" dt="2023-09-04T02:12:44.671" v="129" actId="478"/>
          <ac:spMkLst>
            <pc:docMk/>
            <pc:sldMk cId="4140112427" sldId="1302"/>
            <ac:spMk id="4" creationId="{0D1B148A-9E94-4CAC-A256-6C3F815B029E}"/>
          </ac:spMkLst>
        </pc:spChg>
        <pc:spChg chg="del">
          <ac:chgData name="" userId="c1788c58c4719094" providerId="LiveId" clId="{14B25512-ADCC-4395-A990-F2405308BE27}" dt="2023-09-04T02:12:46.235" v="130" actId="478"/>
          <ac:spMkLst>
            <pc:docMk/>
            <pc:sldMk cId="4140112427" sldId="1302"/>
            <ac:spMk id="5" creationId="{96A89790-AE9B-4111-8472-7948F0AE5580}"/>
          </ac:spMkLst>
        </pc:spChg>
        <pc:spChg chg="add mod">
          <ac:chgData name="" userId="c1788c58c4719094" providerId="LiveId" clId="{14B25512-ADCC-4395-A990-F2405308BE27}" dt="2023-09-04T02:13:13.569" v="135" actId="1076"/>
          <ac:spMkLst>
            <pc:docMk/>
            <pc:sldMk cId="4140112427" sldId="1302"/>
            <ac:spMk id="6" creationId="{A31987F7-F74F-47DF-8DCB-2CFD02B95E8D}"/>
          </ac:spMkLst>
        </pc:spChg>
        <pc:spChg chg="add mod">
          <ac:chgData name="" userId="c1788c58c4719094" providerId="LiveId" clId="{14B25512-ADCC-4395-A990-F2405308BE27}" dt="2023-09-04T02:13:16.099" v="136" actId="1076"/>
          <ac:spMkLst>
            <pc:docMk/>
            <pc:sldMk cId="4140112427" sldId="1302"/>
            <ac:spMk id="7" creationId="{A78AAB69-900D-41A0-93AD-A2A023A66E16}"/>
          </ac:spMkLst>
        </pc:spChg>
      </pc:sldChg>
      <pc:sldChg chg="addSp delSp modSp add modAnim">
        <pc:chgData name="" userId="c1788c58c4719094" providerId="LiveId" clId="{14B25512-ADCC-4395-A990-F2405308BE27}" dt="2023-09-04T02:16:38.882" v="260" actId="1076"/>
        <pc:sldMkLst>
          <pc:docMk/>
          <pc:sldMk cId="1113451100" sldId="1303"/>
        </pc:sldMkLst>
        <pc:spChg chg="mod">
          <ac:chgData name="" userId="c1788c58c4719094" providerId="LiveId" clId="{14B25512-ADCC-4395-A990-F2405308BE27}" dt="2023-09-04T02:13:37.527" v="194" actId="20577"/>
          <ac:spMkLst>
            <pc:docMk/>
            <pc:sldMk cId="1113451100" sldId="1303"/>
            <ac:spMk id="2" creationId="{0B1DDF10-36B1-4353-B6C6-F2D242F6B740}"/>
          </ac:spMkLst>
        </pc:spChg>
        <pc:spChg chg="del">
          <ac:chgData name="" userId="c1788c58c4719094" providerId="LiveId" clId="{14B25512-ADCC-4395-A990-F2405308BE27}" dt="2023-09-04T02:13:40.689" v="195" actId="478"/>
          <ac:spMkLst>
            <pc:docMk/>
            <pc:sldMk cId="1113451100" sldId="1303"/>
            <ac:spMk id="4" creationId="{8C35B0B7-9FA6-442C-B7C2-0670F3EA6F1E}"/>
          </ac:spMkLst>
        </pc:spChg>
        <pc:spChg chg="del">
          <ac:chgData name="" userId="c1788c58c4719094" providerId="LiveId" clId="{14B25512-ADCC-4395-A990-F2405308BE27}" dt="2023-09-04T02:13:43.538" v="196" actId="478"/>
          <ac:spMkLst>
            <pc:docMk/>
            <pc:sldMk cId="1113451100" sldId="1303"/>
            <ac:spMk id="5" creationId="{D2A63760-D6C9-4D00-B1C5-F281E908993C}"/>
          </ac:spMkLst>
        </pc:spChg>
        <pc:spChg chg="add mod">
          <ac:chgData name="" userId="c1788c58c4719094" providerId="LiveId" clId="{14B25512-ADCC-4395-A990-F2405308BE27}" dt="2023-09-04T02:16:38.882" v="260" actId="1076"/>
          <ac:spMkLst>
            <pc:docMk/>
            <pc:sldMk cId="1113451100" sldId="1303"/>
            <ac:spMk id="6" creationId="{6FDB1F66-119C-4450-AF18-3216B0F5DE99}"/>
          </ac:spMkLst>
        </pc:spChg>
        <pc:spChg chg="add mod">
          <ac:chgData name="" userId="c1788c58c4719094" providerId="LiveId" clId="{14B25512-ADCC-4395-A990-F2405308BE27}" dt="2023-09-04T02:16:38.882" v="260" actId="1076"/>
          <ac:spMkLst>
            <pc:docMk/>
            <pc:sldMk cId="1113451100" sldId="1303"/>
            <ac:spMk id="7" creationId="{4DF1BCD3-E5FB-4557-8C23-EA22D59DDF43}"/>
          </ac:spMkLst>
        </pc:spChg>
      </pc:sldChg>
      <pc:sldChg chg="addSp delSp modSp add modAnim">
        <pc:chgData name="" userId="c1788c58c4719094" providerId="LiveId" clId="{14B25512-ADCC-4395-A990-F2405308BE27}" dt="2023-09-04T02:15:55.160" v="231"/>
        <pc:sldMkLst>
          <pc:docMk/>
          <pc:sldMk cId="1596750446" sldId="1304"/>
        </pc:sldMkLst>
        <pc:spChg chg="mod">
          <ac:chgData name="" userId="c1788c58c4719094" providerId="LiveId" clId="{14B25512-ADCC-4395-A990-F2405308BE27}" dt="2023-09-04T02:15:04.489" v="224" actId="20577"/>
          <ac:spMkLst>
            <pc:docMk/>
            <pc:sldMk cId="1596750446" sldId="1304"/>
            <ac:spMk id="2" creationId="{25CEFCC9-0898-404B-B473-B896477168E9}"/>
          </ac:spMkLst>
        </pc:spChg>
        <pc:spChg chg="del">
          <ac:chgData name="" userId="c1788c58c4719094" providerId="LiveId" clId="{14B25512-ADCC-4395-A990-F2405308BE27}" dt="2023-09-04T02:15:07.396" v="225" actId="478"/>
          <ac:spMkLst>
            <pc:docMk/>
            <pc:sldMk cId="1596750446" sldId="1304"/>
            <ac:spMk id="4" creationId="{7035BD78-2049-4B0F-8399-580CCC626B9C}"/>
          </ac:spMkLst>
        </pc:spChg>
        <pc:spChg chg="del">
          <ac:chgData name="" userId="c1788c58c4719094" providerId="LiveId" clId="{14B25512-ADCC-4395-A990-F2405308BE27}" dt="2023-09-04T02:15:09.243" v="226" actId="478"/>
          <ac:spMkLst>
            <pc:docMk/>
            <pc:sldMk cId="1596750446" sldId="1304"/>
            <ac:spMk id="5" creationId="{8588FBC2-F0FC-487A-9672-5D73EB2ABB7E}"/>
          </ac:spMkLst>
        </pc:spChg>
        <pc:spChg chg="add del mod">
          <ac:chgData name="" userId="c1788c58c4719094" providerId="LiveId" clId="{14B25512-ADCC-4395-A990-F2405308BE27}" dt="2023-09-04T02:15:50.559" v="230"/>
          <ac:spMkLst>
            <pc:docMk/>
            <pc:sldMk cId="1596750446" sldId="1304"/>
            <ac:spMk id="6" creationId="{A7BE7FD9-4B72-4940-ACC8-39131C1FA3ED}"/>
          </ac:spMkLst>
        </pc:spChg>
        <pc:spChg chg="add del mod">
          <ac:chgData name="" userId="c1788c58c4719094" providerId="LiveId" clId="{14B25512-ADCC-4395-A990-F2405308BE27}" dt="2023-09-04T02:15:50.559" v="230"/>
          <ac:spMkLst>
            <pc:docMk/>
            <pc:sldMk cId="1596750446" sldId="1304"/>
            <ac:spMk id="13" creationId="{BE251123-8A53-4E2A-994F-102B4FEB96C5}"/>
          </ac:spMkLst>
        </pc:spChg>
        <pc:spChg chg="add del mod">
          <ac:chgData name="" userId="c1788c58c4719094" providerId="LiveId" clId="{14B25512-ADCC-4395-A990-F2405308BE27}" dt="2023-09-04T02:15:50.559" v="230"/>
          <ac:spMkLst>
            <pc:docMk/>
            <pc:sldMk cId="1596750446" sldId="1304"/>
            <ac:spMk id="14" creationId="{4E611EAE-DCFE-4EDB-9ECD-4079A91749C9}"/>
          </ac:spMkLst>
        </pc:spChg>
        <pc:spChg chg="add">
          <ac:chgData name="" userId="c1788c58c4719094" providerId="LiveId" clId="{14B25512-ADCC-4395-A990-F2405308BE27}" dt="2023-09-04T02:15:55.160" v="231"/>
          <ac:spMkLst>
            <pc:docMk/>
            <pc:sldMk cId="1596750446" sldId="1304"/>
            <ac:spMk id="16" creationId="{7169A947-7BCD-4B20-8BE9-C0C3A34BF35D}"/>
          </ac:spMkLst>
        </pc:spChg>
        <pc:grpChg chg="add del mod">
          <ac:chgData name="" userId="c1788c58c4719094" providerId="LiveId" clId="{14B25512-ADCC-4395-A990-F2405308BE27}" dt="2023-09-04T02:15:50.559" v="230"/>
          <ac:grpSpMkLst>
            <pc:docMk/>
            <pc:sldMk cId="1596750446" sldId="1304"/>
            <ac:grpSpMk id="7" creationId="{E3981707-8D72-4775-9845-F1972F80AA7A}"/>
          </ac:grpSpMkLst>
        </pc:grpChg>
        <pc:grpChg chg="add del mod">
          <ac:chgData name="" userId="c1788c58c4719094" providerId="LiveId" clId="{14B25512-ADCC-4395-A990-F2405308BE27}" dt="2023-09-04T02:15:50.559" v="230"/>
          <ac:grpSpMkLst>
            <pc:docMk/>
            <pc:sldMk cId="1596750446" sldId="1304"/>
            <ac:grpSpMk id="10" creationId="{1CCC47DC-2E18-49F6-A8B7-6A7EB8C7B506}"/>
          </ac:grpSpMkLst>
        </pc:grpChg>
        <pc:grpChg chg="add">
          <ac:chgData name="" userId="c1788c58c4719094" providerId="LiveId" clId="{14B25512-ADCC-4395-A990-F2405308BE27}" dt="2023-09-04T02:15:55.160" v="231"/>
          <ac:grpSpMkLst>
            <pc:docMk/>
            <pc:sldMk cId="1596750446" sldId="1304"/>
            <ac:grpSpMk id="18" creationId="{69DE857D-0B6A-43BB-8F8E-69727C5130B0}"/>
          </ac:grpSpMkLst>
        </pc:grpChg>
        <pc:grpChg chg="add">
          <ac:chgData name="" userId="c1788c58c4719094" providerId="LiveId" clId="{14B25512-ADCC-4395-A990-F2405308BE27}" dt="2023-09-04T02:15:55.160" v="231"/>
          <ac:grpSpMkLst>
            <pc:docMk/>
            <pc:sldMk cId="1596750446" sldId="1304"/>
            <ac:grpSpMk id="21" creationId="{DE093D56-9167-45D7-82D9-04ACC366F915}"/>
          </ac:grpSpMkLst>
        </pc:grpChg>
        <pc:picChg chg="add del mod">
          <ac:chgData name="" userId="c1788c58c4719094" providerId="LiveId" clId="{14B25512-ADCC-4395-A990-F2405308BE27}" dt="2023-09-04T02:15:50.559" v="230"/>
          <ac:picMkLst>
            <pc:docMk/>
            <pc:sldMk cId="1596750446" sldId="1304"/>
            <ac:picMk id="15" creationId="{3824D21A-0E26-40EC-BC9F-6A11A32EF3AF}"/>
          </ac:picMkLst>
        </pc:picChg>
        <pc:picChg chg="add">
          <ac:chgData name="" userId="c1788c58c4719094" providerId="LiveId" clId="{14B25512-ADCC-4395-A990-F2405308BE27}" dt="2023-09-04T02:15:55.160" v="231"/>
          <ac:picMkLst>
            <pc:docMk/>
            <pc:sldMk cId="1596750446" sldId="1304"/>
            <ac:picMk id="17" creationId="{9E4320DA-C310-49A8-B2A4-5198B30993AA}"/>
          </ac:picMkLst>
        </pc:picChg>
      </pc:sldChg>
      <pc:sldChg chg="addSp delSp modSp add modAnim">
        <pc:chgData name="" userId="c1788c58c4719094" providerId="LiveId" clId="{14B25512-ADCC-4395-A990-F2405308BE27}" dt="2023-09-04T02:16:24.241" v="258"/>
        <pc:sldMkLst>
          <pc:docMk/>
          <pc:sldMk cId="3346600426" sldId="1305"/>
        </pc:sldMkLst>
        <pc:spChg chg="mod">
          <ac:chgData name="" userId="c1788c58c4719094" providerId="LiveId" clId="{14B25512-ADCC-4395-A990-F2405308BE27}" dt="2023-09-04T02:16:06.697" v="255" actId="20577"/>
          <ac:spMkLst>
            <pc:docMk/>
            <pc:sldMk cId="3346600426" sldId="1305"/>
            <ac:spMk id="2" creationId="{21AD1A38-671E-4A34-97DF-EA834F724EF3}"/>
          </ac:spMkLst>
        </pc:spChg>
        <pc:spChg chg="del">
          <ac:chgData name="" userId="c1788c58c4719094" providerId="LiveId" clId="{14B25512-ADCC-4395-A990-F2405308BE27}" dt="2023-09-04T02:16:09.710" v="256" actId="478"/>
          <ac:spMkLst>
            <pc:docMk/>
            <pc:sldMk cId="3346600426" sldId="1305"/>
            <ac:spMk id="4" creationId="{6278D7AF-630E-471A-AB26-1C0009C8F655}"/>
          </ac:spMkLst>
        </pc:spChg>
        <pc:spChg chg="del">
          <ac:chgData name="" userId="c1788c58c4719094" providerId="LiveId" clId="{14B25512-ADCC-4395-A990-F2405308BE27}" dt="2023-09-04T02:16:11.807" v="257" actId="478"/>
          <ac:spMkLst>
            <pc:docMk/>
            <pc:sldMk cId="3346600426" sldId="1305"/>
            <ac:spMk id="5" creationId="{D7183593-12B5-4224-B859-CA339B0F9C2C}"/>
          </ac:spMkLst>
        </pc:spChg>
        <pc:spChg chg="add">
          <ac:chgData name="" userId="c1788c58c4719094" providerId="LiveId" clId="{14B25512-ADCC-4395-A990-F2405308BE27}" dt="2023-09-04T02:16:24.241" v="258"/>
          <ac:spMkLst>
            <pc:docMk/>
            <pc:sldMk cId="3346600426" sldId="1305"/>
            <ac:spMk id="6" creationId="{BB6EB88F-6D71-42BD-B3E3-C3C477F75388}"/>
          </ac:spMkLst>
        </pc:spChg>
        <pc:spChg chg="add">
          <ac:chgData name="" userId="c1788c58c4719094" providerId="LiveId" clId="{14B25512-ADCC-4395-A990-F2405308BE27}" dt="2023-09-04T02:16:24.241" v="258"/>
          <ac:spMkLst>
            <pc:docMk/>
            <pc:sldMk cId="3346600426" sldId="1305"/>
            <ac:spMk id="13" creationId="{511CEC6E-B2FC-45F6-AA4D-4FAFEA759A0C}"/>
          </ac:spMkLst>
        </pc:spChg>
        <pc:spChg chg="add">
          <ac:chgData name="" userId="c1788c58c4719094" providerId="LiveId" clId="{14B25512-ADCC-4395-A990-F2405308BE27}" dt="2023-09-04T02:16:24.241" v="258"/>
          <ac:spMkLst>
            <pc:docMk/>
            <pc:sldMk cId="3346600426" sldId="1305"/>
            <ac:spMk id="14" creationId="{A05873FD-55E3-4919-BA3F-CD877FE5E868}"/>
          </ac:spMkLst>
        </pc:spChg>
        <pc:grpChg chg="add">
          <ac:chgData name="" userId="c1788c58c4719094" providerId="LiveId" clId="{14B25512-ADCC-4395-A990-F2405308BE27}" dt="2023-09-04T02:16:24.241" v="258"/>
          <ac:grpSpMkLst>
            <pc:docMk/>
            <pc:sldMk cId="3346600426" sldId="1305"/>
            <ac:grpSpMk id="7" creationId="{27ABEA5F-20DE-4C94-92D4-6AC3D68C680F}"/>
          </ac:grpSpMkLst>
        </pc:grpChg>
        <pc:grpChg chg="add">
          <ac:chgData name="" userId="c1788c58c4719094" providerId="LiveId" clId="{14B25512-ADCC-4395-A990-F2405308BE27}" dt="2023-09-04T02:16:24.241" v="258"/>
          <ac:grpSpMkLst>
            <pc:docMk/>
            <pc:sldMk cId="3346600426" sldId="1305"/>
            <ac:grpSpMk id="10" creationId="{2995420A-A754-4EDC-B719-D219E994CFE2}"/>
          </ac:grpSpMkLst>
        </pc:grpChg>
        <pc:picChg chg="add">
          <ac:chgData name="" userId="c1788c58c4719094" providerId="LiveId" clId="{14B25512-ADCC-4395-A990-F2405308BE27}" dt="2023-09-04T02:16:24.241" v="258"/>
          <ac:picMkLst>
            <pc:docMk/>
            <pc:sldMk cId="3346600426" sldId="1305"/>
            <ac:picMk id="15" creationId="{42B8E435-7213-4264-83E6-CAA7D9738DA6}"/>
          </ac:picMkLst>
        </pc:picChg>
      </pc:sldChg>
      <pc:sldChg chg="addSp delSp modSp add delAnim modAnim">
        <pc:chgData name="" userId="c1788c58c4719094" providerId="LiveId" clId="{14B25512-ADCC-4395-A990-F2405308BE27}" dt="2023-09-04T02:17:27.335" v="268"/>
        <pc:sldMkLst>
          <pc:docMk/>
          <pc:sldMk cId="2266036153" sldId="1306"/>
        </pc:sldMkLst>
        <pc:spChg chg="del">
          <ac:chgData name="" userId="c1788c58c4719094" providerId="LiveId" clId="{14B25512-ADCC-4395-A990-F2405308BE27}" dt="2023-09-04T02:17:11.057" v="263" actId="478"/>
          <ac:spMkLst>
            <pc:docMk/>
            <pc:sldMk cId="2266036153" sldId="1306"/>
            <ac:spMk id="6" creationId="{6FDB1F66-119C-4450-AF18-3216B0F5DE99}"/>
          </ac:spMkLst>
        </pc:spChg>
        <pc:spChg chg="del">
          <ac:chgData name="" userId="c1788c58c4719094" providerId="LiveId" clId="{14B25512-ADCC-4395-A990-F2405308BE27}" dt="2023-09-04T02:17:11.057" v="263" actId="478"/>
          <ac:spMkLst>
            <pc:docMk/>
            <pc:sldMk cId="2266036153" sldId="1306"/>
            <ac:spMk id="7" creationId="{4DF1BCD3-E5FB-4557-8C23-EA22D59DDF43}"/>
          </ac:spMkLst>
        </pc:spChg>
        <pc:spChg chg="add mod">
          <ac:chgData name="" userId="c1788c58c4719094" providerId="LiveId" clId="{14B25512-ADCC-4395-A990-F2405308BE27}" dt="2023-09-04T02:17:17.147" v="266" actId="1076"/>
          <ac:spMkLst>
            <pc:docMk/>
            <pc:sldMk cId="2266036153" sldId="1306"/>
            <ac:spMk id="8" creationId="{3C26AE6D-DE9A-4372-94C6-09F27F4F84B8}"/>
          </ac:spMkLst>
        </pc:spChg>
        <pc:spChg chg="add del">
          <ac:chgData name="" userId="c1788c58c4719094" providerId="LiveId" clId="{14B25512-ADCC-4395-A990-F2405308BE27}" dt="2023-09-04T02:17:27.335" v="268"/>
          <ac:spMkLst>
            <pc:docMk/>
            <pc:sldMk cId="2266036153" sldId="1306"/>
            <ac:spMk id="9" creationId="{A1826C77-C3C7-4FEA-A440-F943EDFCE231}"/>
          </ac:spMkLst>
        </pc:spChg>
      </pc:sldChg>
      <pc:sldChg chg="addSp delSp modSp add delAnim modAnim">
        <pc:chgData name="" userId="c1788c58c4719094" providerId="LiveId" clId="{14B25512-ADCC-4395-A990-F2405308BE27}" dt="2023-09-04T02:17:53.013" v="274"/>
        <pc:sldMkLst>
          <pc:docMk/>
          <pc:sldMk cId="529754124" sldId="1307"/>
        </pc:sldMkLst>
        <pc:spChg chg="add mod">
          <ac:chgData name="" userId="c1788c58c4719094" providerId="LiveId" clId="{14B25512-ADCC-4395-A990-F2405308BE27}" dt="2023-09-04T02:17:42.237" v="272" actId="1076"/>
          <ac:spMkLst>
            <pc:docMk/>
            <pc:sldMk cId="529754124" sldId="1307"/>
            <ac:spMk id="5" creationId="{2436DDD2-AD8E-4A60-A4F6-3AF6BFAA143F}"/>
          </ac:spMkLst>
        </pc:spChg>
        <pc:spChg chg="add mod">
          <ac:chgData name="" userId="c1788c58c4719094" providerId="LiveId" clId="{14B25512-ADCC-4395-A990-F2405308BE27}" dt="2023-09-04T02:17:42.237" v="272" actId="1076"/>
          <ac:spMkLst>
            <pc:docMk/>
            <pc:sldMk cId="529754124" sldId="1307"/>
            <ac:spMk id="6" creationId="{DE099E29-0A18-4E3C-8E38-B324258B085F}"/>
          </ac:spMkLst>
        </pc:spChg>
        <pc:spChg chg="add mod">
          <ac:chgData name="" userId="c1788c58c4719094" providerId="LiveId" clId="{14B25512-ADCC-4395-A990-F2405308BE27}" dt="2023-09-04T02:17:42.237" v="272" actId="1076"/>
          <ac:spMkLst>
            <pc:docMk/>
            <pc:sldMk cId="529754124" sldId="1307"/>
            <ac:spMk id="7" creationId="{D84BF95D-C8A5-4226-98AC-2C6F443B702D}"/>
          </ac:spMkLst>
        </pc:spChg>
        <pc:spChg chg="del">
          <ac:chgData name="" userId="c1788c58c4719094" providerId="LiveId" clId="{14B25512-ADCC-4395-A990-F2405308BE27}" dt="2023-09-04T02:17:34.643" v="270" actId="478"/>
          <ac:spMkLst>
            <pc:docMk/>
            <pc:sldMk cId="529754124" sldId="1307"/>
            <ac:spMk id="8" creationId="{3C26AE6D-DE9A-4372-94C6-09F27F4F84B8}"/>
          </ac:spMkLst>
        </pc:spChg>
        <pc:spChg chg="add mod">
          <ac:chgData name="" userId="c1788c58c4719094" providerId="LiveId" clId="{14B25512-ADCC-4395-A990-F2405308BE27}" dt="2023-09-04T02:17:42.237" v="272" actId="1076"/>
          <ac:spMkLst>
            <pc:docMk/>
            <pc:sldMk cId="529754124" sldId="1307"/>
            <ac:spMk id="9" creationId="{21D78893-A994-4A67-A3A5-ACFDD81639CB}"/>
          </ac:spMkLst>
        </pc:spChg>
        <pc:spChg chg="add mod">
          <ac:chgData name="" userId="c1788c58c4719094" providerId="LiveId" clId="{14B25512-ADCC-4395-A990-F2405308BE27}" dt="2023-09-04T02:17:42.237" v="272" actId="1076"/>
          <ac:spMkLst>
            <pc:docMk/>
            <pc:sldMk cId="529754124" sldId="1307"/>
            <ac:spMk id="10" creationId="{B1E23C74-1C80-4EDC-9A54-2F07FEDEC506}"/>
          </ac:spMkLst>
        </pc:spChg>
        <pc:spChg chg="add mod">
          <ac:chgData name="" userId="c1788c58c4719094" providerId="LiveId" clId="{14B25512-ADCC-4395-A990-F2405308BE27}" dt="2023-09-04T02:17:42.237" v="272" actId="1076"/>
          <ac:spMkLst>
            <pc:docMk/>
            <pc:sldMk cId="529754124" sldId="1307"/>
            <ac:spMk id="11" creationId="{AE410170-8F10-4362-B382-78AB19E7D9CF}"/>
          </ac:spMkLst>
        </pc:spChg>
        <pc:spChg chg="add mod">
          <ac:chgData name="" userId="c1788c58c4719094" providerId="LiveId" clId="{14B25512-ADCC-4395-A990-F2405308BE27}" dt="2023-09-04T02:17:42.237" v="272" actId="1076"/>
          <ac:spMkLst>
            <pc:docMk/>
            <pc:sldMk cId="529754124" sldId="1307"/>
            <ac:spMk id="12" creationId="{41174243-77F5-4647-B3B2-DFEF4AFECF1C}"/>
          </ac:spMkLst>
        </pc:spChg>
        <pc:spChg chg="add mod">
          <ac:chgData name="" userId="c1788c58c4719094" providerId="LiveId" clId="{14B25512-ADCC-4395-A990-F2405308BE27}" dt="2023-09-04T02:17:42.237" v="272" actId="1076"/>
          <ac:spMkLst>
            <pc:docMk/>
            <pc:sldMk cId="529754124" sldId="1307"/>
            <ac:spMk id="13" creationId="{9BFF0869-E104-4D50-AB08-C28FF4CD46FF}"/>
          </ac:spMkLst>
        </pc:spChg>
        <pc:spChg chg="add mod">
          <ac:chgData name="" userId="c1788c58c4719094" providerId="LiveId" clId="{14B25512-ADCC-4395-A990-F2405308BE27}" dt="2023-09-04T02:17:42.237" v="272" actId="1076"/>
          <ac:spMkLst>
            <pc:docMk/>
            <pc:sldMk cId="529754124" sldId="1307"/>
            <ac:spMk id="14" creationId="{89FC2103-41FD-45E3-8776-4AC2E6FFBF20}"/>
          </ac:spMkLst>
        </pc:spChg>
        <pc:spChg chg="add mod">
          <ac:chgData name="" userId="c1788c58c4719094" providerId="LiveId" clId="{14B25512-ADCC-4395-A990-F2405308BE27}" dt="2023-09-04T02:17:42.237" v="272" actId="1076"/>
          <ac:spMkLst>
            <pc:docMk/>
            <pc:sldMk cId="529754124" sldId="1307"/>
            <ac:spMk id="15" creationId="{386F9379-17F3-4EE9-B9BA-808B12FF15FA}"/>
          </ac:spMkLst>
        </pc:spChg>
        <pc:spChg chg="add mod">
          <ac:chgData name="" userId="c1788c58c4719094" providerId="LiveId" clId="{14B25512-ADCC-4395-A990-F2405308BE27}" dt="2023-09-04T02:17:42.237" v="272" actId="1076"/>
          <ac:spMkLst>
            <pc:docMk/>
            <pc:sldMk cId="529754124" sldId="1307"/>
            <ac:spMk id="16" creationId="{FCE69BF3-4BA1-4ACE-B26E-6DCD014B41DE}"/>
          </ac:spMkLst>
        </pc:spChg>
        <pc:spChg chg="add mod">
          <ac:chgData name="" userId="c1788c58c4719094" providerId="LiveId" clId="{14B25512-ADCC-4395-A990-F2405308BE27}" dt="2023-09-04T02:17:42.237" v="272" actId="1076"/>
          <ac:spMkLst>
            <pc:docMk/>
            <pc:sldMk cId="529754124" sldId="1307"/>
            <ac:spMk id="17" creationId="{BDEB05AF-D904-47E3-BE06-1D8BBC515993}"/>
          </ac:spMkLst>
        </pc:spChg>
        <pc:spChg chg="add mod">
          <ac:chgData name="" userId="c1788c58c4719094" providerId="LiveId" clId="{14B25512-ADCC-4395-A990-F2405308BE27}" dt="2023-09-04T02:17:42.237" v="272" actId="1076"/>
          <ac:spMkLst>
            <pc:docMk/>
            <pc:sldMk cId="529754124" sldId="1307"/>
            <ac:spMk id="18" creationId="{D1C781BC-52A9-494C-BA86-474EF1D33C93}"/>
          </ac:spMkLst>
        </pc:spChg>
        <pc:spChg chg="add mod">
          <ac:chgData name="" userId="c1788c58c4719094" providerId="LiveId" clId="{14B25512-ADCC-4395-A990-F2405308BE27}" dt="2023-09-04T02:17:42.237" v="272" actId="1076"/>
          <ac:spMkLst>
            <pc:docMk/>
            <pc:sldMk cId="529754124" sldId="1307"/>
            <ac:spMk id="19" creationId="{AE2873D8-7379-4D45-B3FF-CB8C0E006309}"/>
          </ac:spMkLst>
        </pc:spChg>
        <pc:spChg chg="add mod">
          <ac:chgData name="" userId="c1788c58c4719094" providerId="LiveId" clId="{14B25512-ADCC-4395-A990-F2405308BE27}" dt="2023-09-04T02:17:42.237" v="272" actId="1076"/>
          <ac:spMkLst>
            <pc:docMk/>
            <pc:sldMk cId="529754124" sldId="1307"/>
            <ac:spMk id="34" creationId="{692D5CA4-D33A-46B0-9980-D0CDEF3DF63E}"/>
          </ac:spMkLst>
        </pc:spChg>
        <pc:spChg chg="add mod">
          <ac:chgData name="" userId="c1788c58c4719094" providerId="LiveId" clId="{14B25512-ADCC-4395-A990-F2405308BE27}" dt="2023-09-04T02:17:42.237" v="272" actId="1076"/>
          <ac:spMkLst>
            <pc:docMk/>
            <pc:sldMk cId="529754124" sldId="1307"/>
            <ac:spMk id="35" creationId="{A6C6403A-B8FA-4CD3-A315-D7E9490D258D}"/>
          </ac:spMkLst>
        </pc:spChg>
        <pc:spChg chg="add mod">
          <ac:chgData name="" userId="c1788c58c4719094" providerId="LiveId" clId="{14B25512-ADCC-4395-A990-F2405308BE27}" dt="2023-09-04T02:17:42.237" v="272" actId="1076"/>
          <ac:spMkLst>
            <pc:docMk/>
            <pc:sldMk cId="529754124" sldId="1307"/>
            <ac:spMk id="39" creationId="{9E1D35B6-9A4F-4380-8205-0914444E0FD6}"/>
          </ac:spMkLst>
        </pc:spChg>
        <pc:spChg chg="add mod">
          <ac:chgData name="" userId="c1788c58c4719094" providerId="LiveId" clId="{14B25512-ADCC-4395-A990-F2405308BE27}" dt="2023-09-04T02:17:42.237" v="272" actId="1076"/>
          <ac:spMkLst>
            <pc:docMk/>
            <pc:sldMk cId="529754124" sldId="1307"/>
            <ac:spMk id="51" creationId="{AC9F42AF-C891-4F0A-A888-D50437EF3C30}"/>
          </ac:spMkLst>
        </pc:spChg>
        <pc:spChg chg="add mod">
          <ac:chgData name="" userId="c1788c58c4719094" providerId="LiveId" clId="{14B25512-ADCC-4395-A990-F2405308BE27}" dt="2023-09-04T02:17:42.237" v="272" actId="1076"/>
          <ac:spMkLst>
            <pc:docMk/>
            <pc:sldMk cId="529754124" sldId="1307"/>
            <ac:spMk id="52" creationId="{49174B4E-0D23-4CAF-A245-E64CCB59DD9F}"/>
          </ac:spMkLst>
        </pc:spChg>
        <pc:spChg chg="add mod">
          <ac:chgData name="" userId="c1788c58c4719094" providerId="LiveId" clId="{14B25512-ADCC-4395-A990-F2405308BE27}" dt="2023-09-04T02:17:42.237" v="272" actId="1076"/>
          <ac:spMkLst>
            <pc:docMk/>
            <pc:sldMk cId="529754124" sldId="1307"/>
            <ac:spMk id="53" creationId="{C5FE158F-E507-4E39-BC7E-9D840E8DF9BE}"/>
          </ac:spMkLst>
        </pc:spChg>
        <pc:spChg chg="add mod">
          <ac:chgData name="" userId="c1788c58c4719094" providerId="LiveId" clId="{14B25512-ADCC-4395-A990-F2405308BE27}" dt="2023-09-04T02:17:42.237" v="272" actId="1076"/>
          <ac:spMkLst>
            <pc:docMk/>
            <pc:sldMk cId="529754124" sldId="1307"/>
            <ac:spMk id="96" creationId="{DC9F0222-A509-47AD-BBEB-97B6DDF46A7F}"/>
          </ac:spMkLst>
        </pc:spChg>
        <pc:spChg chg="add mod">
          <ac:chgData name="" userId="c1788c58c4719094" providerId="LiveId" clId="{14B25512-ADCC-4395-A990-F2405308BE27}" dt="2023-09-04T02:17:42.237" v="272" actId="1076"/>
          <ac:spMkLst>
            <pc:docMk/>
            <pc:sldMk cId="529754124" sldId="1307"/>
            <ac:spMk id="97" creationId="{C4C34B3B-9BA9-45AD-925B-4CA8680895B1}"/>
          </ac:spMkLst>
        </pc:spChg>
        <pc:spChg chg="add del">
          <ac:chgData name="" userId="c1788c58c4719094" providerId="LiveId" clId="{14B25512-ADCC-4395-A990-F2405308BE27}" dt="2023-09-04T02:17:53.013" v="274"/>
          <ac:spMkLst>
            <pc:docMk/>
            <pc:sldMk cId="529754124" sldId="1307"/>
            <ac:spMk id="98" creationId="{B8F39F08-DEA3-442F-B82E-E6C371097CEF}"/>
          </ac:spMkLst>
        </pc:spChg>
        <pc:spChg chg="add del">
          <ac:chgData name="" userId="c1788c58c4719094" providerId="LiveId" clId="{14B25512-ADCC-4395-A990-F2405308BE27}" dt="2023-09-04T02:17:53.013" v="274"/>
          <ac:spMkLst>
            <pc:docMk/>
            <pc:sldMk cId="529754124" sldId="1307"/>
            <ac:spMk id="99" creationId="{E9CBF870-4A04-4C2C-9230-CC75CA7F7D24}"/>
          </ac:spMkLst>
        </pc:spChg>
        <pc:spChg chg="add del">
          <ac:chgData name="" userId="c1788c58c4719094" providerId="LiveId" clId="{14B25512-ADCC-4395-A990-F2405308BE27}" dt="2023-09-04T02:17:53.013" v="274"/>
          <ac:spMkLst>
            <pc:docMk/>
            <pc:sldMk cId="529754124" sldId="1307"/>
            <ac:spMk id="100" creationId="{AC865478-CD87-48ED-A2C5-C422135E41B2}"/>
          </ac:spMkLst>
        </pc:spChg>
        <pc:spChg chg="add del">
          <ac:chgData name="" userId="c1788c58c4719094" providerId="LiveId" clId="{14B25512-ADCC-4395-A990-F2405308BE27}" dt="2023-09-04T02:17:53.013" v="274"/>
          <ac:spMkLst>
            <pc:docMk/>
            <pc:sldMk cId="529754124" sldId="1307"/>
            <ac:spMk id="101" creationId="{23C1C753-DACF-436D-863D-6AA46E06564E}"/>
          </ac:spMkLst>
        </pc:spChg>
        <pc:spChg chg="add del">
          <ac:chgData name="" userId="c1788c58c4719094" providerId="LiveId" clId="{14B25512-ADCC-4395-A990-F2405308BE27}" dt="2023-09-04T02:17:53.013" v="274"/>
          <ac:spMkLst>
            <pc:docMk/>
            <pc:sldMk cId="529754124" sldId="1307"/>
            <ac:spMk id="102" creationId="{8166A016-02F6-4D11-B297-944D3FAA7F34}"/>
          </ac:spMkLst>
        </pc:spChg>
        <pc:spChg chg="add del">
          <ac:chgData name="" userId="c1788c58c4719094" providerId="LiveId" clId="{14B25512-ADCC-4395-A990-F2405308BE27}" dt="2023-09-04T02:17:53.013" v="274"/>
          <ac:spMkLst>
            <pc:docMk/>
            <pc:sldMk cId="529754124" sldId="1307"/>
            <ac:spMk id="103" creationId="{A5638FE3-5858-4096-A1AA-F34C744326F4}"/>
          </ac:spMkLst>
        </pc:spChg>
        <pc:spChg chg="add del">
          <ac:chgData name="" userId="c1788c58c4719094" providerId="LiveId" clId="{14B25512-ADCC-4395-A990-F2405308BE27}" dt="2023-09-04T02:17:53.013" v="274"/>
          <ac:spMkLst>
            <pc:docMk/>
            <pc:sldMk cId="529754124" sldId="1307"/>
            <ac:spMk id="104" creationId="{95125A32-01E9-44DE-8E9E-A5C007FABD69}"/>
          </ac:spMkLst>
        </pc:spChg>
        <pc:spChg chg="add del">
          <ac:chgData name="" userId="c1788c58c4719094" providerId="LiveId" clId="{14B25512-ADCC-4395-A990-F2405308BE27}" dt="2023-09-04T02:17:53.013" v="274"/>
          <ac:spMkLst>
            <pc:docMk/>
            <pc:sldMk cId="529754124" sldId="1307"/>
            <ac:spMk id="105" creationId="{AE9D10EC-9D0A-4987-965B-DA215916C594}"/>
          </ac:spMkLst>
        </pc:spChg>
        <pc:spChg chg="add del">
          <ac:chgData name="" userId="c1788c58c4719094" providerId="LiveId" clId="{14B25512-ADCC-4395-A990-F2405308BE27}" dt="2023-09-04T02:17:53.013" v="274"/>
          <ac:spMkLst>
            <pc:docMk/>
            <pc:sldMk cId="529754124" sldId="1307"/>
            <ac:spMk id="106" creationId="{C8DE396C-5340-4953-A94C-003E71A514FF}"/>
          </ac:spMkLst>
        </pc:spChg>
        <pc:spChg chg="add del">
          <ac:chgData name="" userId="c1788c58c4719094" providerId="LiveId" clId="{14B25512-ADCC-4395-A990-F2405308BE27}" dt="2023-09-04T02:17:53.013" v="274"/>
          <ac:spMkLst>
            <pc:docMk/>
            <pc:sldMk cId="529754124" sldId="1307"/>
            <ac:spMk id="107" creationId="{CA1343D5-6E80-4C98-AA13-7FA1C1C4DFE2}"/>
          </ac:spMkLst>
        </pc:spChg>
        <pc:spChg chg="add del">
          <ac:chgData name="" userId="c1788c58c4719094" providerId="LiveId" clId="{14B25512-ADCC-4395-A990-F2405308BE27}" dt="2023-09-04T02:17:53.013" v="274"/>
          <ac:spMkLst>
            <pc:docMk/>
            <pc:sldMk cId="529754124" sldId="1307"/>
            <ac:spMk id="108" creationId="{86AC9A01-0146-43DA-B7CC-48315DAA577C}"/>
          </ac:spMkLst>
        </pc:spChg>
        <pc:spChg chg="add del">
          <ac:chgData name="" userId="c1788c58c4719094" providerId="LiveId" clId="{14B25512-ADCC-4395-A990-F2405308BE27}" dt="2023-09-04T02:17:53.013" v="274"/>
          <ac:spMkLst>
            <pc:docMk/>
            <pc:sldMk cId="529754124" sldId="1307"/>
            <ac:spMk id="109" creationId="{B16C0EB0-E368-4F0A-B8A1-BFB2E0A420FC}"/>
          </ac:spMkLst>
        </pc:spChg>
        <pc:spChg chg="add del">
          <ac:chgData name="" userId="c1788c58c4719094" providerId="LiveId" clId="{14B25512-ADCC-4395-A990-F2405308BE27}" dt="2023-09-04T02:17:53.013" v="274"/>
          <ac:spMkLst>
            <pc:docMk/>
            <pc:sldMk cId="529754124" sldId="1307"/>
            <ac:spMk id="110" creationId="{F91F2A6E-9E0D-4616-906A-90B1D3E12090}"/>
          </ac:spMkLst>
        </pc:spChg>
        <pc:spChg chg="add del">
          <ac:chgData name="" userId="c1788c58c4719094" providerId="LiveId" clId="{14B25512-ADCC-4395-A990-F2405308BE27}" dt="2023-09-04T02:17:53.013" v="274"/>
          <ac:spMkLst>
            <pc:docMk/>
            <pc:sldMk cId="529754124" sldId="1307"/>
            <ac:spMk id="111" creationId="{990D1536-5B49-4B01-87D0-2DDBB1D90BD3}"/>
          </ac:spMkLst>
        </pc:spChg>
        <pc:spChg chg="add del">
          <ac:chgData name="" userId="c1788c58c4719094" providerId="LiveId" clId="{14B25512-ADCC-4395-A990-F2405308BE27}" dt="2023-09-04T02:17:53.013" v="274"/>
          <ac:spMkLst>
            <pc:docMk/>
            <pc:sldMk cId="529754124" sldId="1307"/>
            <ac:spMk id="126" creationId="{318C9305-5A65-4A2A-A7A0-B9CE25205E6C}"/>
          </ac:spMkLst>
        </pc:spChg>
        <pc:spChg chg="add del">
          <ac:chgData name="" userId="c1788c58c4719094" providerId="LiveId" clId="{14B25512-ADCC-4395-A990-F2405308BE27}" dt="2023-09-04T02:17:53.013" v="274"/>
          <ac:spMkLst>
            <pc:docMk/>
            <pc:sldMk cId="529754124" sldId="1307"/>
            <ac:spMk id="127" creationId="{11AD778E-4B89-4049-B7BE-582960885B33}"/>
          </ac:spMkLst>
        </pc:spChg>
        <pc:spChg chg="add del">
          <ac:chgData name="" userId="c1788c58c4719094" providerId="LiveId" clId="{14B25512-ADCC-4395-A990-F2405308BE27}" dt="2023-09-04T02:17:53.013" v="274"/>
          <ac:spMkLst>
            <pc:docMk/>
            <pc:sldMk cId="529754124" sldId="1307"/>
            <ac:spMk id="131" creationId="{F489358F-BFFB-4E29-ACFA-F147EF5F15D3}"/>
          </ac:spMkLst>
        </pc:spChg>
        <pc:spChg chg="add del">
          <ac:chgData name="" userId="c1788c58c4719094" providerId="LiveId" clId="{14B25512-ADCC-4395-A990-F2405308BE27}" dt="2023-09-04T02:17:53.013" v="274"/>
          <ac:spMkLst>
            <pc:docMk/>
            <pc:sldMk cId="529754124" sldId="1307"/>
            <ac:spMk id="143" creationId="{6FA8D678-9FDC-44BE-9F1A-F25E31CEB6F1}"/>
          </ac:spMkLst>
        </pc:spChg>
        <pc:spChg chg="add del">
          <ac:chgData name="" userId="c1788c58c4719094" providerId="LiveId" clId="{14B25512-ADCC-4395-A990-F2405308BE27}" dt="2023-09-04T02:17:53.013" v="274"/>
          <ac:spMkLst>
            <pc:docMk/>
            <pc:sldMk cId="529754124" sldId="1307"/>
            <ac:spMk id="144" creationId="{349C5429-40E7-4EDB-AB40-0EFE939113D1}"/>
          </ac:spMkLst>
        </pc:spChg>
        <pc:spChg chg="add del">
          <ac:chgData name="" userId="c1788c58c4719094" providerId="LiveId" clId="{14B25512-ADCC-4395-A990-F2405308BE27}" dt="2023-09-04T02:17:53.013" v="274"/>
          <ac:spMkLst>
            <pc:docMk/>
            <pc:sldMk cId="529754124" sldId="1307"/>
            <ac:spMk id="145" creationId="{6F6CC86D-CA93-49A3-9F48-4089F5CE9C94}"/>
          </ac:spMkLst>
        </pc:spChg>
        <pc:spChg chg="add del">
          <ac:chgData name="" userId="c1788c58c4719094" providerId="LiveId" clId="{14B25512-ADCC-4395-A990-F2405308BE27}" dt="2023-09-04T02:17:53.013" v="274"/>
          <ac:spMkLst>
            <pc:docMk/>
            <pc:sldMk cId="529754124" sldId="1307"/>
            <ac:spMk id="188" creationId="{D787AC2D-1917-46FD-8D71-9A34361734E4}"/>
          </ac:spMkLst>
        </pc:spChg>
        <pc:spChg chg="add del">
          <ac:chgData name="" userId="c1788c58c4719094" providerId="LiveId" clId="{14B25512-ADCC-4395-A990-F2405308BE27}" dt="2023-09-04T02:17:53.013" v="274"/>
          <ac:spMkLst>
            <pc:docMk/>
            <pc:sldMk cId="529754124" sldId="1307"/>
            <ac:spMk id="189" creationId="{50823B7F-BCA9-425B-B5AD-3B653C99A1E6}"/>
          </ac:spMkLst>
        </pc:spChg>
        <pc:grpChg chg="add mod">
          <ac:chgData name="" userId="c1788c58c4719094" providerId="LiveId" clId="{14B25512-ADCC-4395-A990-F2405308BE27}" dt="2023-09-04T02:17:42.237" v="272" actId="1076"/>
          <ac:grpSpMkLst>
            <pc:docMk/>
            <pc:sldMk cId="529754124" sldId="1307"/>
            <ac:grpSpMk id="20" creationId="{B92EF4F8-29EB-4DD8-BA4F-E5438C62973F}"/>
          </ac:grpSpMkLst>
        </pc:grpChg>
        <pc:grpChg chg="add mod">
          <ac:chgData name="" userId="c1788c58c4719094" providerId="LiveId" clId="{14B25512-ADCC-4395-A990-F2405308BE27}" dt="2023-09-04T02:17:42.237" v="272" actId="1076"/>
          <ac:grpSpMkLst>
            <pc:docMk/>
            <pc:sldMk cId="529754124" sldId="1307"/>
            <ac:grpSpMk id="31" creationId="{C72CD230-ED48-4E79-BC7B-9ECB2C08A0AC}"/>
          </ac:grpSpMkLst>
        </pc:grpChg>
        <pc:grpChg chg="add mod">
          <ac:chgData name="" userId="c1788c58c4719094" providerId="LiveId" clId="{14B25512-ADCC-4395-A990-F2405308BE27}" dt="2023-09-04T02:17:42.237" v="272" actId="1076"/>
          <ac:grpSpMkLst>
            <pc:docMk/>
            <pc:sldMk cId="529754124" sldId="1307"/>
            <ac:grpSpMk id="36" creationId="{57CABC37-08D6-47D9-B2AD-0BB3DE2A4401}"/>
          </ac:grpSpMkLst>
        </pc:grpChg>
        <pc:grpChg chg="add mod">
          <ac:chgData name="" userId="c1788c58c4719094" providerId="LiveId" clId="{14B25512-ADCC-4395-A990-F2405308BE27}" dt="2023-09-04T02:17:42.237" v="272" actId="1076"/>
          <ac:grpSpMkLst>
            <pc:docMk/>
            <pc:sldMk cId="529754124" sldId="1307"/>
            <ac:grpSpMk id="40" creationId="{7D651B3D-53DD-42B9-B000-C72D7FA2ABB1}"/>
          </ac:grpSpMkLst>
        </pc:grpChg>
        <pc:grpChg chg="add mod">
          <ac:chgData name="" userId="c1788c58c4719094" providerId="LiveId" clId="{14B25512-ADCC-4395-A990-F2405308BE27}" dt="2023-09-04T02:17:42.237" v="272" actId="1076"/>
          <ac:grpSpMkLst>
            <pc:docMk/>
            <pc:sldMk cId="529754124" sldId="1307"/>
            <ac:grpSpMk id="44" creationId="{9447D61F-3103-40D4-8E4A-BA180ED1DB31}"/>
          </ac:grpSpMkLst>
        </pc:grpChg>
        <pc:grpChg chg="add mod">
          <ac:chgData name="" userId="c1788c58c4719094" providerId="LiveId" clId="{14B25512-ADCC-4395-A990-F2405308BE27}" dt="2023-09-04T02:17:42.237" v="272" actId="1076"/>
          <ac:grpSpMkLst>
            <pc:docMk/>
            <pc:sldMk cId="529754124" sldId="1307"/>
            <ac:grpSpMk id="47" creationId="{DA3B0991-70FA-41FB-9573-7074FE5BFEBC}"/>
          </ac:grpSpMkLst>
        </pc:grpChg>
        <pc:grpChg chg="add mod">
          <ac:chgData name="" userId="c1788c58c4719094" providerId="LiveId" clId="{14B25512-ADCC-4395-A990-F2405308BE27}" dt="2023-09-04T02:17:42.237" v="272" actId="1076"/>
          <ac:grpSpMkLst>
            <pc:docMk/>
            <pc:sldMk cId="529754124" sldId="1307"/>
            <ac:grpSpMk id="54" creationId="{D410BC15-4519-489E-9D24-D49032295468}"/>
          </ac:grpSpMkLst>
        </pc:grpChg>
        <pc:grpChg chg="add mod">
          <ac:chgData name="" userId="c1788c58c4719094" providerId="LiveId" clId="{14B25512-ADCC-4395-A990-F2405308BE27}" dt="2023-09-04T02:17:42.237" v="272" actId="1076"/>
          <ac:grpSpMkLst>
            <pc:docMk/>
            <pc:sldMk cId="529754124" sldId="1307"/>
            <ac:grpSpMk id="62" creationId="{4FAF1646-F7EE-4EF2-B977-CACC330BADA2}"/>
          </ac:grpSpMkLst>
        </pc:grpChg>
        <pc:grpChg chg="add mod">
          <ac:chgData name="" userId="c1788c58c4719094" providerId="LiveId" clId="{14B25512-ADCC-4395-A990-F2405308BE27}" dt="2023-09-04T02:17:42.237" v="272" actId="1076"/>
          <ac:grpSpMkLst>
            <pc:docMk/>
            <pc:sldMk cId="529754124" sldId="1307"/>
            <ac:grpSpMk id="75" creationId="{CC187C33-4662-4F84-A22E-725FB97D8FE7}"/>
          </ac:grpSpMkLst>
        </pc:grpChg>
        <pc:grpChg chg="add del mod">
          <ac:chgData name="" userId="c1788c58c4719094" providerId="LiveId" clId="{14B25512-ADCC-4395-A990-F2405308BE27}" dt="2023-09-04T02:17:53.013" v="274"/>
          <ac:grpSpMkLst>
            <pc:docMk/>
            <pc:sldMk cId="529754124" sldId="1307"/>
            <ac:grpSpMk id="112" creationId="{1D458A8E-4606-46A5-ABD0-611B01FF1EDD}"/>
          </ac:grpSpMkLst>
        </pc:grpChg>
        <pc:grpChg chg="mod">
          <ac:chgData name="" userId="c1788c58c4719094" providerId="LiveId" clId="{14B25512-ADCC-4395-A990-F2405308BE27}" dt="2023-09-04T02:17:49.160" v="273"/>
          <ac:grpSpMkLst>
            <pc:docMk/>
            <pc:sldMk cId="529754124" sldId="1307"/>
            <ac:grpSpMk id="113" creationId="{B97F58CF-1986-46F7-AF5F-E4638B5F04C1}"/>
          </ac:grpSpMkLst>
        </pc:grpChg>
        <pc:grpChg chg="add del mod">
          <ac:chgData name="" userId="c1788c58c4719094" providerId="LiveId" clId="{14B25512-ADCC-4395-A990-F2405308BE27}" dt="2023-09-04T02:17:53.013" v="274"/>
          <ac:grpSpMkLst>
            <pc:docMk/>
            <pc:sldMk cId="529754124" sldId="1307"/>
            <ac:grpSpMk id="123" creationId="{3A18165C-309A-4737-9641-7FDFEC7F89B9}"/>
          </ac:grpSpMkLst>
        </pc:grpChg>
        <pc:grpChg chg="add del mod">
          <ac:chgData name="" userId="c1788c58c4719094" providerId="LiveId" clId="{14B25512-ADCC-4395-A990-F2405308BE27}" dt="2023-09-04T02:17:53.013" v="274"/>
          <ac:grpSpMkLst>
            <pc:docMk/>
            <pc:sldMk cId="529754124" sldId="1307"/>
            <ac:grpSpMk id="128" creationId="{643A6087-DCF4-4021-A54A-E9CE9A89A204}"/>
          </ac:grpSpMkLst>
        </pc:grpChg>
        <pc:grpChg chg="add del mod">
          <ac:chgData name="" userId="c1788c58c4719094" providerId="LiveId" clId="{14B25512-ADCC-4395-A990-F2405308BE27}" dt="2023-09-04T02:17:53.013" v="274"/>
          <ac:grpSpMkLst>
            <pc:docMk/>
            <pc:sldMk cId="529754124" sldId="1307"/>
            <ac:grpSpMk id="132" creationId="{EB4C833B-944D-4C39-B6D5-57FB92BCF075}"/>
          </ac:grpSpMkLst>
        </pc:grpChg>
        <pc:grpChg chg="add del mod">
          <ac:chgData name="" userId="c1788c58c4719094" providerId="LiveId" clId="{14B25512-ADCC-4395-A990-F2405308BE27}" dt="2023-09-04T02:17:53.013" v="274"/>
          <ac:grpSpMkLst>
            <pc:docMk/>
            <pc:sldMk cId="529754124" sldId="1307"/>
            <ac:grpSpMk id="136" creationId="{6B80AF4B-2DFF-495C-9252-FE3864E4CDDC}"/>
          </ac:grpSpMkLst>
        </pc:grpChg>
        <pc:grpChg chg="add del mod">
          <ac:chgData name="" userId="c1788c58c4719094" providerId="LiveId" clId="{14B25512-ADCC-4395-A990-F2405308BE27}" dt="2023-09-04T02:17:53.013" v="274"/>
          <ac:grpSpMkLst>
            <pc:docMk/>
            <pc:sldMk cId="529754124" sldId="1307"/>
            <ac:grpSpMk id="139" creationId="{AA8939BE-D6D7-41F9-9040-66FD345C053B}"/>
          </ac:grpSpMkLst>
        </pc:grpChg>
        <pc:grpChg chg="add del mod">
          <ac:chgData name="" userId="c1788c58c4719094" providerId="LiveId" clId="{14B25512-ADCC-4395-A990-F2405308BE27}" dt="2023-09-04T02:17:53.013" v="274"/>
          <ac:grpSpMkLst>
            <pc:docMk/>
            <pc:sldMk cId="529754124" sldId="1307"/>
            <ac:grpSpMk id="146" creationId="{01FAF6DC-EE8D-45F6-ABB0-EECABA7834C6}"/>
          </ac:grpSpMkLst>
        </pc:grpChg>
        <pc:grpChg chg="add del mod">
          <ac:chgData name="" userId="c1788c58c4719094" providerId="LiveId" clId="{14B25512-ADCC-4395-A990-F2405308BE27}" dt="2023-09-04T02:17:53.013" v="274"/>
          <ac:grpSpMkLst>
            <pc:docMk/>
            <pc:sldMk cId="529754124" sldId="1307"/>
            <ac:grpSpMk id="154" creationId="{D6FEA78C-D856-4457-B03B-D52A1AD3B579}"/>
          </ac:grpSpMkLst>
        </pc:grpChg>
        <pc:grpChg chg="mod">
          <ac:chgData name="" userId="c1788c58c4719094" providerId="LiveId" clId="{14B25512-ADCC-4395-A990-F2405308BE27}" dt="2023-09-04T02:17:49.160" v="273"/>
          <ac:grpSpMkLst>
            <pc:docMk/>
            <pc:sldMk cId="529754124" sldId="1307"/>
            <ac:grpSpMk id="156" creationId="{6902F5D0-956C-40BF-9FB4-58E45E7F2E8E}"/>
          </ac:grpSpMkLst>
        </pc:grpChg>
        <pc:grpChg chg="mod">
          <ac:chgData name="" userId="c1788c58c4719094" providerId="LiveId" clId="{14B25512-ADCC-4395-A990-F2405308BE27}" dt="2023-09-04T02:17:49.160" v="273"/>
          <ac:grpSpMkLst>
            <pc:docMk/>
            <pc:sldMk cId="529754124" sldId="1307"/>
            <ac:grpSpMk id="158" creationId="{4F8DF592-799B-42CD-A11E-C69941B62276}"/>
          </ac:grpSpMkLst>
        </pc:grpChg>
        <pc:grpChg chg="add del mod">
          <ac:chgData name="" userId="c1788c58c4719094" providerId="LiveId" clId="{14B25512-ADCC-4395-A990-F2405308BE27}" dt="2023-09-04T02:17:53.013" v="274"/>
          <ac:grpSpMkLst>
            <pc:docMk/>
            <pc:sldMk cId="529754124" sldId="1307"/>
            <ac:grpSpMk id="167" creationId="{BA821715-12A9-426B-BEAD-8EF6B7E18BC2}"/>
          </ac:grpSpMkLst>
        </pc:grpChg>
        <pc:grpChg chg="mod">
          <ac:chgData name="" userId="c1788c58c4719094" providerId="LiveId" clId="{14B25512-ADCC-4395-A990-F2405308BE27}" dt="2023-09-04T02:17:49.160" v="273"/>
          <ac:grpSpMkLst>
            <pc:docMk/>
            <pc:sldMk cId="529754124" sldId="1307"/>
            <ac:grpSpMk id="168" creationId="{A9C49326-B0DF-47B3-9B7D-B81DB171C972}"/>
          </ac:grpSpMkLst>
        </pc:grpChg>
        <pc:grpChg chg="mod">
          <ac:chgData name="" userId="c1788c58c4719094" providerId="LiveId" clId="{14B25512-ADCC-4395-A990-F2405308BE27}" dt="2023-09-04T02:17:49.160" v="273"/>
          <ac:grpSpMkLst>
            <pc:docMk/>
            <pc:sldMk cId="529754124" sldId="1307"/>
            <ac:grpSpMk id="171" creationId="{12D94AFD-76A3-4078-8819-FDB6EC323C80}"/>
          </ac:grpSpMkLst>
        </pc:grpChg>
      </pc:sldChg>
      <pc:sldChg chg="addSp delSp modSp add delAnim modAnim">
        <pc:chgData name="" userId="c1788c58c4719094" providerId="LiveId" clId="{14B25512-ADCC-4395-A990-F2405308BE27}" dt="2023-09-04T02:18:09.597" v="279" actId="14100"/>
        <pc:sldMkLst>
          <pc:docMk/>
          <pc:sldMk cId="3488661912" sldId="1308"/>
        </pc:sldMkLst>
        <pc:spChg chg="del">
          <ac:chgData name="" userId="c1788c58c4719094" providerId="LiveId" clId="{14B25512-ADCC-4395-A990-F2405308BE27}" dt="2023-09-04T02:17:59.608" v="276" actId="478"/>
          <ac:spMkLst>
            <pc:docMk/>
            <pc:sldMk cId="3488661912" sldId="1308"/>
            <ac:spMk id="5" creationId="{2436DDD2-AD8E-4A60-A4F6-3AF6BFAA143F}"/>
          </ac:spMkLst>
        </pc:spChg>
        <pc:spChg chg="del">
          <ac:chgData name="" userId="c1788c58c4719094" providerId="LiveId" clId="{14B25512-ADCC-4395-A990-F2405308BE27}" dt="2023-09-04T02:17:59.608" v="276" actId="478"/>
          <ac:spMkLst>
            <pc:docMk/>
            <pc:sldMk cId="3488661912" sldId="1308"/>
            <ac:spMk id="6" creationId="{DE099E29-0A18-4E3C-8E38-B324258B085F}"/>
          </ac:spMkLst>
        </pc:spChg>
        <pc:spChg chg="del">
          <ac:chgData name="" userId="c1788c58c4719094" providerId="LiveId" clId="{14B25512-ADCC-4395-A990-F2405308BE27}" dt="2023-09-04T02:17:59.608" v="276" actId="478"/>
          <ac:spMkLst>
            <pc:docMk/>
            <pc:sldMk cId="3488661912" sldId="1308"/>
            <ac:spMk id="7" creationId="{D84BF95D-C8A5-4226-98AC-2C6F443B702D}"/>
          </ac:spMkLst>
        </pc:spChg>
        <pc:spChg chg="del">
          <ac:chgData name="" userId="c1788c58c4719094" providerId="LiveId" clId="{14B25512-ADCC-4395-A990-F2405308BE27}" dt="2023-09-04T02:17:59.608" v="276" actId="478"/>
          <ac:spMkLst>
            <pc:docMk/>
            <pc:sldMk cId="3488661912" sldId="1308"/>
            <ac:spMk id="9" creationId="{21D78893-A994-4A67-A3A5-ACFDD81639CB}"/>
          </ac:spMkLst>
        </pc:spChg>
        <pc:spChg chg="del">
          <ac:chgData name="" userId="c1788c58c4719094" providerId="LiveId" clId="{14B25512-ADCC-4395-A990-F2405308BE27}" dt="2023-09-04T02:17:59.608" v="276" actId="478"/>
          <ac:spMkLst>
            <pc:docMk/>
            <pc:sldMk cId="3488661912" sldId="1308"/>
            <ac:spMk id="10" creationId="{B1E23C74-1C80-4EDC-9A54-2F07FEDEC506}"/>
          </ac:spMkLst>
        </pc:spChg>
        <pc:spChg chg="del">
          <ac:chgData name="" userId="c1788c58c4719094" providerId="LiveId" clId="{14B25512-ADCC-4395-A990-F2405308BE27}" dt="2023-09-04T02:17:59.608" v="276" actId="478"/>
          <ac:spMkLst>
            <pc:docMk/>
            <pc:sldMk cId="3488661912" sldId="1308"/>
            <ac:spMk id="11" creationId="{AE410170-8F10-4362-B382-78AB19E7D9CF}"/>
          </ac:spMkLst>
        </pc:spChg>
        <pc:spChg chg="del">
          <ac:chgData name="" userId="c1788c58c4719094" providerId="LiveId" clId="{14B25512-ADCC-4395-A990-F2405308BE27}" dt="2023-09-04T02:17:59.608" v="276" actId="478"/>
          <ac:spMkLst>
            <pc:docMk/>
            <pc:sldMk cId="3488661912" sldId="1308"/>
            <ac:spMk id="12" creationId="{41174243-77F5-4647-B3B2-DFEF4AFECF1C}"/>
          </ac:spMkLst>
        </pc:spChg>
        <pc:spChg chg="del">
          <ac:chgData name="" userId="c1788c58c4719094" providerId="LiveId" clId="{14B25512-ADCC-4395-A990-F2405308BE27}" dt="2023-09-04T02:17:59.608" v="276" actId="478"/>
          <ac:spMkLst>
            <pc:docMk/>
            <pc:sldMk cId="3488661912" sldId="1308"/>
            <ac:spMk id="13" creationId="{9BFF0869-E104-4D50-AB08-C28FF4CD46FF}"/>
          </ac:spMkLst>
        </pc:spChg>
        <pc:spChg chg="del">
          <ac:chgData name="" userId="c1788c58c4719094" providerId="LiveId" clId="{14B25512-ADCC-4395-A990-F2405308BE27}" dt="2023-09-04T02:17:59.608" v="276" actId="478"/>
          <ac:spMkLst>
            <pc:docMk/>
            <pc:sldMk cId="3488661912" sldId="1308"/>
            <ac:spMk id="14" creationId="{89FC2103-41FD-45E3-8776-4AC2E6FFBF20}"/>
          </ac:spMkLst>
        </pc:spChg>
        <pc:spChg chg="del">
          <ac:chgData name="" userId="c1788c58c4719094" providerId="LiveId" clId="{14B25512-ADCC-4395-A990-F2405308BE27}" dt="2023-09-04T02:17:59.608" v="276" actId="478"/>
          <ac:spMkLst>
            <pc:docMk/>
            <pc:sldMk cId="3488661912" sldId="1308"/>
            <ac:spMk id="15" creationId="{386F9379-17F3-4EE9-B9BA-808B12FF15FA}"/>
          </ac:spMkLst>
        </pc:spChg>
        <pc:spChg chg="del">
          <ac:chgData name="" userId="c1788c58c4719094" providerId="LiveId" clId="{14B25512-ADCC-4395-A990-F2405308BE27}" dt="2023-09-04T02:17:59.608" v="276" actId="478"/>
          <ac:spMkLst>
            <pc:docMk/>
            <pc:sldMk cId="3488661912" sldId="1308"/>
            <ac:spMk id="16" creationId="{FCE69BF3-4BA1-4ACE-B26E-6DCD014B41DE}"/>
          </ac:spMkLst>
        </pc:spChg>
        <pc:spChg chg="del">
          <ac:chgData name="" userId="c1788c58c4719094" providerId="LiveId" clId="{14B25512-ADCC-4395-A990-F2405308BE27}" dt="2023-09-04T02:17:59.608" v="276" actId="478"/>
          <ac:spMkLst>
            <pc:docMk/>
            <pc:sldMk cId="3488661912" sldId="1308"/>
            <ac:spMk id="17" creationId="{BDEB05AF-D904-47E3-BE06-1D8BBC515993}"/>
          </ac:spMkLst>
        </pc:spChg>
        <pc:spChg chg="del">
          <ac:chgData name="" userId="c1788c58c4719094" providerId="LiveId" clId="{14B25512-ADCC-4395-A990-F2405308BE27}" dt="2023-09-04T02:17:59.608" v="276" actId="478"/>
          <ac:spMkLst>
            <pc:docMk/>
            <pc:sldMk cId="3488661912" sldId="1308"/>
            <ac:spMk id="18" creationId="{D1C781BC-52A9-494C-BA86-474EF1D33C93}"/>
          </ac:spMkLst>
        </pc:spChg>
        <pc:spChg chg="del">
          <ac:chgData name="" userId="c1788c58c4719094" providerId="LiveId" clId="{14B25512-ADCC-4395-A990-F2405308BE27}" dt="2023-09-04T02:17:59.608" v="276" actId="478"/>
          <ac:spMkLst>
            <pc:docMk/>
            <pc:sldMk cId="3488661912" sldId="1308"/>
            <ac:spMk id="19" creationId="{AE2873D8-7379-4D45-B3FF-CB8C0E006309}"/>
          </ac:spMkLst>
        </pc:spChg>
        <pc:spChg chg="del">
          <ac:chgData name="" userId="c1788c58c4719094" providerId="LiveId" clId="{14B25512-ADCC-4395-A990-F2405308BE27}" dt="2023-09-04T02:17:59.608" v="276" actId="478"/>
          <ac:spMkLst>
            <pc:docMk/>
            <pc:sldMk cId="3488661912" sldId="1308"/>
            <ac:spMk id="34" creationId="{692D5CA4-D33A-46B0-9980-D0CDEF3DF63E}"/>
          </ac:spMkLst>
        </pc:spChg>
        <pc:spChg chg="del">
          <ac:chgData name="" userId="c1788c58c4719094" providerId="LiveId" clId="{14B25512-ADCC-4395-A990-F2405308BE27}" dt="2023-09-04T02:17:59.608" v="276" actId="478"/>
          <ac:spMkLst>
            <pc:docMk/>
            <pc:sldMk cId="3488661912" sldId="1308"/>
            <ac:spMk id="35" creationId="{A6C6403A-B8FA-4CD3-A315-D7E9490D258D}"/>
          </ac:spMkLst>
        </pc:spChg>
        <pc:spChg chg="del">
          <ac:chgData name="" userId="c1788c58c4719094" providerId="LiveId" clId="{14B25512-ADCC-4395-A990-F2405308BE27}" dt="2023-09-04T02:17:59.608" v="276" actId="478"/>
          <ac:spMkLst>
            <pc:docMk/>
            <pc:sldMk cId="3488661912" sldId="1308"/>
            <ac:spMk id="39" creationId="{9E1D35B6-9A4F-4380-8205-0914444E0FD6}"/>
          </ac:spMkLst>
        </pc:spChg>
        <pc:spChg chg="del">
          <ac:chgData name="" userId="c1788c58c4719094" providerId="LiveId" clId="{14B25512-ADCC-4395-A990-F2405308BE27}" dt="2023-09-04T02:17:59.608" v="276" actId="478"/>
          <ac:spMkLst>
            <pc:docMk/>
            <pc:sldMk cId="3488661912" sldId="1308"/>
            <ac:spMk id="51" creationId="{AC9F42AF-C891-4F0A-A888-D50437EF3C30}"/>
          </ac:spMkLst>
        </pc:spChg>
        <pc:spChg chg="del">
          <ac:chgData name="" userId="c1788c58c4719094" providerId="LiveId" clId="{14B25512-ADCC-4395-A990-F2405308BE27}" dt="2023-09-04T02:17:59.608" v="276" actId="478"/>
          <ac:spMkLst>
            <pc:docMk/>
            <pc:sldMk cId="3488661912" sldId="1308"/>
            <ac:spMk id="52" creationId="{49174B4E-0D23-4CAF-A245-E64CCB59DD9F}"/>
          </ac:spMkLst>
        </pc:spChg>
        <pc:spChg chg="del">
          <ac:chgData name="" userId="c1788c58c4719094" providerId="LiveId" clId="{14B25512-ADCC-4395-A990-F2405308BE27}" dt="2023-09-04T02:17:59.608" v="276" actId="478"/>
          <ac:spMkLst>
            <pc:docMk/>
            <pc:sldMk cId="3488661912" sldId="1308"/>
            <ac:spMk id="53" creationId="{C5FE158F-E507-4E39-BC7E-9D840E8DF9BE}"/>
          </ac:spMkLst>
        </pc:spChg>
        <pc:spChg chg="del">
          <ac:chgData name="" userId="c1788c58c4719094" providerId="LiveId" clId="{14B25512-ADCC-4395-A990-F2405308BE27}" dt="2023-09-04T02:17:59.608" v="276" actId="478"/>
          <ac:spMkLst>
            <pc:docMk/>
            <pc:sldMk cId="3488661912" sldId="1308"/>
            <ac:spMk id="96" creationId="{DC9F0222-A509-47AD-BBEB-97B6DDF46A7F}"/>
          </ac:spMkLst>
        </pc:spChg>
        <pc:spChg chg="del">
          <ac:chgData name="" userId="c1788c58c4719094" providerId="LiveId" clId="{14B25512-ADCC-4395-A990-F2405308BE27}" dt="2023-09-04T02:17:59.608" v="276" actId="478"/>
          <ac:spMkLst>
            <pc:docMk/>
            <pc:sldMk cId="3488661912" sldId="1308"/>
            <ac:spMk id="97" creationId="{C4C34B3B-9BA9-45AD-925B-4CA8680895B1}"/>
          </ac:spMkLst>
        </pc:spChg>
        <pc:spChg chg="add mod">
          <ac:chgData name="" userId="c1788c58c4719094" providerId="LiveId" clId="{14B25512-ADCC-4395-A990-F2405308BE27}" dt="2023-09-04T02:18:09.597" v="279" actId="14100"/>
          <ac:spMkLst>
            <pc:docMk/>
            <pc:sldMk cId="3488661912" sldId="1308"/>
            <ac:spMk id="98" creationId="{C4752230-3760-4F9F-B0C4-D5889938B12F}"/>
          </ac:spMkLst>
        </pc:spChg>
        <pc:spChg chg="add mod">
          <ac:chgData name="" userId="c1788c58c4719094" providerId="LiveId" clId="{14B25512-ADCC-4395-A990-F2405308BE27}" dt="2023-09-04T02:18:09.597" v="279" actId="14100"/>
          <ac:spMkLst>
            <pc:docMk/>
            <pc:sldMk cId="3488661912" sldId="1308"/>
            <ac:spMk id="99" creationId="{7416DBF3-DDC3-4B52-B622-1351CEF5752F}"/>
          </ac:spMkLst>
        </pc:spChg>
        <pc:grpChg chg="del">
          <ac:chgData name="" userId="c1788c58c4719094" providerId="LiveId" clId="{14B25512-ADCC-4395-A990-F2405308BE27}" dt="2023-09-04T02:17:59.608" v="276" actId="478"/>
          <ac:grpSpMkLst>
            <pc:docMk/>
            <pc:sldMk cId="3488661912" sldId="1308"/>
            <ac:grpSpMk id="20" creationId="{B92EF4F8-29EB-4DD8-BA4F-E5438C62973F}"/>
          </ac:grpSpMkLst>
        </pc:grpChg>
        <pc:grpChg chg="del">
          <ac:chgData name="" userId="c1788c58c4719094" providerId="LiveId" clId="{14B25512-ADCC-4395-A990-F2405308BE27}" dt="2023-09-04T02:17:59.608" v="276" actId="478"/>
          <ac:grpSpMkLst>
            <pc:docMk/>
            <pc:sldMk cId="3488661912" sldId="1308"/>
            <ac:grpSpMk id="31" creationId="{C72CD230-ED48-4E79-BC7B-9ECB2C08A0AC}"/>
          </ac:grpSpMkLst>
        </pc:grpChg>
        <pc:grpChg chg="del">
          <ac:chgData name="" userId="c1788c58c4719094" providerId="LiveId" clId="{14B25512-ADCC-4395-A990-F2405308BE27}" dt="2023-09-04T02:17:59.608" v="276" actId="478"/>
          <ac:grpSpMkLst>
            <pc:docMk/>
            <pc:sldMk cId="3488661912" sldId="1308"/>
            <ac:grpSpMk id="36" creationId="{57CABC37-08D6-47D9-B2AD-0BB3DE2A4401}"/>
          </ac:grpSpMkLst>
        </pc:grpChg>
        <pc:grpChg chg="del">
          <ac:chgData name="" userId="c1788c58c4719094" providerId="LiveId" clId="{14B25512-ADCC-4395-A990-F2405308BE27}" dt="2023-09-04T02:17:59.608" v="276" actId="478"/>
          <ac:grpSpMkLst>
            <pc:docMk/>
            <pc:sldMk cId="3488661912" sldId="1308"/>
            <ac:grpSpMk id="40" creationId="{7D651B3D-53DD-42B9-B000-C72D7FA2ABB1}"/>
          </ac:grpSpMkLst>
        </pc:grpChg>
        <pc:grpChg chg="del">
          <ac:chgData name="" userId="c1788c58c4719094" providerId="LiveId" clId="{14B25512-ADCC-4395-A990-F2405308BE27}" dt="2023-09-04T02:17:59.608" v="276" actId="478"/>
          <ac:grpSpMkLst>
            <pc:docMk/>
            <pc:sldMk cId="3488661912" sldId="1308"/>
            <ac:grpSpMk id="44" creationId="{9447D61F-3103-40D4-8E4A-BA180ED1DB31}"/>
          </ac:grpSpMkLst>
        </pc:grpChg>
        <pc:grpChg chg="del">
          <ac:chgData name="" userId="c1788c58c4719094" providerId="LiveId" clId="{14B25512-ADCC-4395-A990-F2405308BE27}" dt="2023-09-04T02:17:59.608" v="276" actId="478"/>
          <ac:grpSpMkLst>
            <pc:docMk/>
            <pc:sldMk cId="3488661912" sldId="1308"/>
            <ac:grpSpMk id="47" creationId="{DA3B0991-70FA-41FB-9573-7074FE5BFEBC}"/>
          </ac:grpSpMkLst>
        </pc:grpChg>
        <pc:grpChg chg="del">
          <ac:chgData name="" userId="c1788c58c4719094" providerId="LiveId" clId="{14B25512-ADCC-4395-A990-F2405308BE27}" dt="2023-09-04T02:17:59.608" v="276" actId="478"/>
          <ac:grpSpMkLst>
            <pc:docMk/>
            <pc:sldMk cId="3488661912" sldId="1308"/>
            <ac:grpSpMk id="54" creationId="{D410BC15-4519-489E-9D24-D49032295468}"/>
          </ac:grpSpMkLst>
        </pc:grpChg>
        <pc:grpChg chg="del">
          <ac:chgData name="" userId="c1788c58c4719094" providerId="LiveId" clId="{14B25512-ADCC-4395-A990-F2405308BE27}" dt="2023-09-04T02:17:59.608" v="276" actId="478"/>
          <ac:grpSpMkLst>
            <pc:docMk/>
            <pc:sldMk cId="3488661912" sldId="1308"/>
            <ac:grpSpMk id="62" creationId="{4FAF1646-F7EE-4EF2-B977-CACC330BADA2}"/>
          </ac:grpSpMkLst>
        </pc:grpChg>
        <pc:grpChg chg="del">
          <ac:chgData name="" userId="c1788c58c4719094" providerId="LiveId" clId="{14B25512-ADCC-4395-A990-F2405308BE27}" dt="2023-09-04T02:17:59.608" v="276" actId="478"/>
          <ac:grpSpMkLst>
            <pc:docMk/>
            <pc:sldMk cId="3488661912" sldId="1308"/>
            <ac:grpSpMk id="75" creationId="{CC187C33-4662-4F84-A22E-725FB97D8FE7}"/>
          </ac:grpSpMkLst>
        </pc:grpChg>
      </pc:sldChg>
      <pc:sldChg chg="addSp delSp modSp add delAnim modAnim">
        <pc:chgData name="" userId="c1788c58c4719094" providerId="LiveId" clId="{14B25512-ADCC-4395-A990-F2405308BE27}" dt="2023-09-04T02:19:01.290" v="289" actId="1036"/>
        <pc:sldMkLst>
          <pc:docMk/>
          <pc:sldMk cId="1679405679" sldId="1309"/>
        </pc:sldMkLst>
        <pc:spChg chg="del mod">
          <ac:chgData name="" userId="c1788c58c4719094" providerId="LiveId" clId="{14B25512-ADCC-4395-A990-F2405308BE27}" dt="2023-09-04T02:18:39.558" v="282" actId="478"/>
          <ac:spMkLst>
            <pc:docMk/>
            <pc:sldMk cId="1679405679" sldId="1309"/>
            <ac:spMk id="8" creationId="{3C26AE6D-DE9A-4372-94C6-09F27F4F84B8}"/>
          </ac:spMkLst>
        </pc:spChg>
        <pc:spChg chg="add mod">
          <ac:chgData name="" userId="c1788c58c4719094" providerId="LiveId" clId="{14B25512-ADCC-4395-A990-F2405308BE27}" dt="2023-09-04T02:18:47.934" v="286" actId="14100"/>
          <ac:spMkLst>
            <pc:docMk/>
            <pc:sldMk cId="1679405679" sldId="1309"/>
            <ac:spMk id="97" creationId="{19184D32-F742-4904-9AEC-C5FC93E93B42}"/>
          </ac:spMkLst>
        </pc:spChg>
        <pc:grpChg chg="add mod">
          <ac:chgData name="" userId="c1788c58c4719094" providerId="LiveId" clId="{14B25512-ADCC-4395-A990-F2405308BE27}" dt="2023-09-04T02:19:01.290" v="289" actId="1036"/>
          <ac:grpSpMkLst>
            <pc:docMk/>
            <pc:sldMk cId="1679405679" sldId="1309"/>
            <ac:grpSpMk id="5" creationId="{BCEE5565-F54D-4787-B0F9-679377F99F8C}"/>
          </ac:grpSpMkLst>
        </pc:grpChg>
      </pc:sldChg>
    </pc:docChg>
  </pc:docChgLst>
  <pc:docChgLst>
    <pc:chgData name="Zhaoyan SHEN" userId="c1788c58c4719094" providerId="LiveId" clId="{05D1AB70-FA88-504C-864C-2620857845EA}"/>
  </pc:docChgLst>
  <pc:docChgLst>
    <pc:chgData userId="c1788c58c4719094" providerId="LiveId" clId="{46026CFF-778A-45B7-BC84-19C30AD5743C}"/>
    <pc:docChg chg="modSld">
      <pc:chgData name="" userId="c1788c58c4719094" providerId="LiveId" clId="{46026CFF-778A-45B7-BC84-19C30AD5743C}" dt="2023-07-14T07:14:15.754" v="207" actId="20577"/>
      <pc:docMkLst>
        <pc:docMk/>
      </pc:docMkLst>
      <pc:sldChg chg="modSp">
        <pc:chgData name="" userId="c1788c58c4719094" providerId="LiveId" clId="{46026CFF-778A-45B7-BC84-19C30AD5743C}" dt="2023-07-14T07:14:15.754" v="207" actId="20577"/>
        <pc:sldMkLst>
          <pc:docMk/>
          <pc:sldMk cId="278853210" sldId="1159"/>
        </pc:sldMkLst>
        <pc:spChg chg="mod">
          <ac:chgData name="" userId="c1788c58c4719094" providerId="LiveId" clId="{46026CFF-778A-45B7-BC84-19C30AD5743C}" dt="2023-07-14T07:12:49.842" v="148" actId="20577"/>
          <ac:spMkLst>
            <pc:docMk/>
            <pc:sldMk cId="278853210" sldId="1159"/>
            <ac:spMk id="10" creationId="{4F0E7339-773E-F642-A6E9-1FAE851F83D3}"/>
          </ac:spMkLst>
        </pc:spChg>
        <pc:spChg chg="mod">
          <ac:chgData name="" userId="c1788c58c4719094" providerId="LiveId" clId="{46026CFF-778A-45B7-BC84-19C30AD5743C}" dt="2023-07-14T07:13:01.954" v="178" actId="20577"/>
          <ac:spMkLst>
            <pc:docMk/>
            <pc:sldMk cId="278853210" sldId="1159"/>
            <ac:spMk id="11" creationId="{252FD7A2-2463-054B-8EBD-AF9CA5A8F74C}"/>
          </ac:spMkLst>
        </pc:spChg>
        <pc:spChg chg="mod">
          <ac:chgData name="" userId="c1788c58c4719094" providerId="LiveId" clId="{46026CFF-778A-45B7-BC84-19C30AD5743C}" dt="2023-07-14T07:14:15.754" v="207" actId="20577"/>
          <ac:spMkLst>
            <pc:docMk/>
            <pc:sldMk cId="278853210" sldId="1159"/>
            <ac:spMk id="30" creationId="{88BA01FA-EF42-D64B-849D-ECDD0FDA7479}"/>
          </ac:spMkLst>
        </pc:spChg>
      </pc:sldChg>
      <pc:sldChg chg="modSp">
        <pc:chgData name="" userId="c1788c58c4719094" providerId="LiveId" clId="{46026CFF-778A-45B7-BC84-19C30AD5743C}" dt="2023-07-14T07:07:06.519" v="45" actId="20577"/>
        <pc:sldMkLst>
          <pc:docMk/>
          <pc:sldMk cId="2811170991" sldId="1294"/>
        </pc:sldMkLst>
        <pc:spChg chg="mod">
          <ac:chgData name="" userId="c1788c58c4719094" providerId="LiveId" clId="{46026CFF-778A-45B7-BC84-19C30AD5743C}" dt="2023-07-14T07:07:06.519" v="45" actId="20577"/>
          <ac:spMkLst>
            <pc:docMk/>
            <pc:sldMk cId="2811170991" sldId="1294"/>
            <ac:spMk id="5" creationId="{CCA5B3B1-1038-4097-B97E-D2CED56AC1FE}"/>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50443" y="0"/>
            <a:ext cx="2945659" cy="498135"/>
          </a:xfrm>
          <a:prstGeom prst="rect">
            <a:avLst/>
          </a:prstGeom>
        </p:spPr>
        <p:txBody>
          <a:bodyPr vert="horz" lIns="91440" tIns="45720" rIns="91440" bIns="45720" rtlCol="0"/>
          <a:lstStyle>
            <a:lvl1pPr algn="r">
              <a:defRPr sz="1200"/>
            </a:lvl1pPr>
          </a:lstStyle>
          <a:p>
            <a:fld id="{F68AB1A7-36EB-4A15-8569-8B385C29D22A}" type="datetimeFigureOut">
              <a:rPr lang="zh-CN" altLang="en-US" smtClean="0"/>
              <a:t>2023/9/4</a:t>
            </a:fld>
            <a:endParaRPr lang="zh-CN" altLang="en-US"/>
          </a:p>
        </p:txBody>
      </p:sp>
      <p:sp>
        <p:nvSpPr>
          <p:cNvPr id="4" name="页脚占位符 3"/>
          <p:cNvSpPr>
            <a:spLocks noGrp="1"/>
          </p:cNvSpPr>
          <p:nvPr>
            <p:ph type="ftr" sz="quarter" idx="2"/>
          </p:nvPr>
        </p:nvSpPr>
        <p:spPr>
          <a:xfrm>
            <a:off x="0" y="9430091"/>
            <a:ext cx="2945659" cy="498134"/>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50443" y="9430091"/>
            <a:ext cx="2945659" cy="498134"/>
          </a:xfrm>
          <a:prstGeom prst="rect">
            <a:avLst/>
          </a:prstGeom>
        </p:spPr>
        <p:txBody>
          <a:bodyPr vert="horz" lIns="91440" tIns="45720" rIns="91440" bIns="45720" rtlCol="0" anchor="b"/>
          <a:lstStyle>
            <a:lvl1pPr algn="r">
              <a:defRPr sz="1200"/>
            </a:lvl1pPr>
          </a:lstStyle>
          <a:p>
            <a:fld id="{A25D9BC1-8759-464C-BF58-D2230E3963E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svg>
</file>

<file path=ppt/media/image21.jpeg>
</file>

<file path=ppt/media/image22.jpeg>
</file>

<file path=ppt/media/image23.png>
</file>

<file path=ppt/media/image24.png>
</file>

<file path=ppt/media/image25.png>
</file>

<file path=ppt/media/image26.png>
</file>

<file path=ppt/media/image27.svg>
</file>

<file path=ppt/media/image28.png>
</file>

<file path=ppt/media/image29.svg>
</file>

<file path=ppt/media/image3.png>
</file>

<file path=ppt/media/image30.png>
</file>

<file path=ppt/media/image31.svg>
</file>

<file path=ppt/media/image32.gif>
</file>

<file path=ppt/media/image33.png>
</file>

<file path=ppt/media/image330.png>
</file>

<file path=ppt/media/image34.png>
</file>

<file path=ppt/media/image35.png>
</file>

<file path=ppt/media/image36.png>
</file>

<file path=ppt/media/image361.png>
</file>

<file path=ppt/media/image37.png>
</file>

<file path=ppt/media/image38.jpeg>
</file>

<file path=ppt/media/image39.png>
</file>

<file path=ppt/media/image390.png>
</file>

<file path=ppt/media/image4.jpeg>
</file>

<file path=ppt/media/image40.png>
</file>

<file path=ppt/media/image400.png>
</file>

<file path=ppt/media/image41.png>
</file>

<file path=ppt/media/image42.png>
</file>

<file path=ppt/media/image43.jpeg>
</file>

<file path=ppt/media/image430.png>
</file>

<file path=ppt/media/image44.png>
</file>

<file path=ppt/media/image45.jpeg>
</file>

<file path=ppt/media/image46.jpeg>
</file>

<file path=ppt/media/image47.jpeg>
</file>

<file path=ppt/media/image48.jpeg>
</file>

<file path=ppt/media/image49.png>
</file>

<file path=ppt/media/image5.png>
</file>

<file path=ppt/media/image50.png>
</file>

<file path=ppt/media/image51.svg>
</file>

<file path=ppt/media/image52.jpeg>
</file>

<file path=ppt/media/image53.jpeg>
</file>

<file path=ppt/media/image530.png>
</file>

<file path=ppt/media/image54.jpeg>
</file>

<file path=ppt/media/image540.png>
</file>

<file path=ppt/media/image55.png>
</file>

<file path=ppt/media/image550.png>
</file>

<file path=ppt/media/image56.jpeg>
</file>

<file path=ppt/media/image560.png>
</file>

<file path=ppt/media/image57.png>
</file>

<file path=ppt/media/image570.png>
</file>

<file path=ppt/media/image58.png>
</file>

<file path=ppt/media/image580.png>
</file>

<file path=ppt/media/image581.png>
</file>

<file path=ppt/media/image59.png>
</file>

<file path=ppt/media/image590.png>
</file>

<file path=ppt/media/image591.png>
</file>

<file path=ppt/media/image6.jpeg>
</file>

<file path=ppt/media/image60.png>
</file>

<file path=ppt/media/image600.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0443" y="0"/>
            <a:ext cx="2945659" cy="498135"/>
          </a:xfrm>
          <a:prstGeom prst="rect">
            <a:avLst/>
          </a:prstGeom>
        </p:spPr>
        <p:txBody>
          <a:bodyPr vert="horz" lIns="91440" tIns="45720" rIns="91440" bIns="45720" rtlCol="0"/>
          <a:lstStyle>
            <a:lvl1pPr algn="r">
              <a:defRPr sz="1200"/>
            </a:lvl1pPr>
          </a:lstStyle>
          <a:p>
            <a:fld id="{9B51149F-94D7-437C-8F70-08C388688B36}" type="datetimeFigureOut">
              <a:rPr lang="zh-CN" altLang="en-US" smtClean="0"/>
              <a:t>2023/9/4</a:t>
            </a:fld>
            <a:endParaRPr lang="zh-CN" altLang="en-US"/>
          </a:p>
        </p:txBody>
      </p:sp>
      <p:sp>
        <p:nvSpPr>
          <p:cNvPr id="4" name="幻灯片图像占位符 3"/>
          <p:cNvSpPr>
            <a:spLocks noGrp="1" noRot="1" noChangeAspect="1"/>
          </p:cNvSpPr>
          <p:nvPr>
            <p:ph type="sldImg" idx="2"/>
          </p:nvPr>
        </p:nvSpPr>
        <p:spPr>
          <a:xfrm>
            <a:off x="422275" y="1254125"/>
            <a:ext cx="5953125" cy="334962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79768" y="4777958"/>
            <a:ext cx="5438140" cy="3909239"/>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430091"/>
            <a:ext cx="2945659" cy="498134"/>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0443" y="9430091"/>
            <a:ext cx="2945659" cy="498134"/>
          </a:xfrm>
          <a:prstGeom prst="rect">
            <a:avLst/>
          </a:prstGeom>
        </p:spPr>
        <p:txBody>
          <a:bodyPr vert="horz" lIns="91440" tIns="45720" rIns="91440" bIns="45720" rtlCol="0" anchor="b"/>
          <a:lstStyle>
            <a:lvl1pPr algn="r">
              <a:defRPr sz="1200"/>
            </a:lvl1pPr>
          </a:lstStyle>
          <a:p>
            <a:fld id="{A4436607-4A05-45D0-9BAE-9C795E5CB43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baike.baidu.com/item/%E6%96%87%E5%AD%97%E5%A4%84%E7%90%86%E8%BD%AF%E4%BB%B6" TargetMode="External"/><Relationship Id="rId2" Type="http://schemas.openxmlformats.org/officeDocument/2006/relationships/slide" Target="../slides/slide18.xml"/><Relationship Id="rId1" Type="http://schemas.openxmlformats.org/officeDocument/2006/relationships/notesMaster" Target="../notesMasters/notesMaster1.xml"/><Relationship Id="rId5" Type="http://schemas.openxmlformats.org/officeDocument/2006/relationships/hyperlink" Target="https://baike.baidu.com/item/%E8%BE%85%E5%8A%A9%E8%AE%BE%E8%AE%A1%E8%BD%AF%E4%BB%B6" TargetMode="External"/><Relationship Id="rId4" Type="http://schemas.openxmlformats.org/officeDocument/2006/relationships/hyperlink" Target="https://baike.baidu.com/item/%E7%AE%A1%E7%90%86%E8%BD%AF%E4%BB%B6"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a:t>
            </a:fld>
            <a:endParaRPr lang="zh-CN" altLang="en-US"/>
          </a:p>
        </p:txBody>
      </p:sp>
    </p:spTree>
    <p:extLst>
      <p:ext uri="{BB962C8B-B14F-4D97-AF65-F5344CB8AC3E}">
        <p14:creationId xmlns:p14="http://schemas.microsoft.com/office/powerpoint/2010/main" val="11648709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200" kern="1200" dirty="0">
              <a:solidFill>
                <a:schemeClr val="tx1"/>
              </a:solidFill>
              <a:effectLst/>
              <a:latin typeface="+mn-lt"/>
              <a:ea typeface="+mn-ea"/>
              <a:cs typeface="+mn-cs"/>
            </a:endParaRPr>
          </a:p>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20</a:t>
            </a:fld>
            <a:endParaRPr lang="zh-CN" altLang="en-US"/>
          </a:p>
        </p:txBody>
      </p:sp>
    </p:spTree>
    <p:extLst>
      <p:ext uri="{BB962C8B-B14F-4D97-AF65-F5344CB8AC3E}">
        <p14:creationId xmlns:p14="http://schemas.microsoft.com/office/powerpoint/2010/main" val="2919563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200" kern="1200" dirty="0">
              <a:solidFill>
                <a:schemeClr val="tx1"/>
              </a:solidFill>
              <a:effectLst/>
              <a:latin typeface="+mn-lt"/>
              <a:ea typeface="+mn-ea"/>
              <a:cs typeface="+mn-cs"/>
            </a:endParaRPr>
          </a:p>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21</a:t>
            </a:fld>
            <a:endParaRPr lang="zh-CN" altLang="en-US"/>
          </a:p>
        </p:txBody>
      </p:sp>
    </p:spTree>
    <p:extLst>
      <p:ext uri="{BB962C8B-B14F-4D97-AF65-F5344CB8AC3E}">
        <p14:creationId xmlns:p14="http://schemas.microsoft.com/office/powerpoint/2010/main" val="1674204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r>
              <a:rPr lang="zh-CN" altLang="zh-CN" sz="1200" dirty="0">
                <a:latin typeface="+mn-ea"/>
              </a:rPr>
              <a:t>最初编写计算机程序只能通过机器语言，然而由于机器语言是由二进制的</a:t>
            </a:r>
            <a:r>
              <a:rPr lang="en-US" altLang="zh-CN" sz="1200" dirty="0">
                <a:latin typeface="+mn-ea"/>
              </a:rPr>
              <a:t>0/1</a:t>
            </a:r>
            <a:r>
              <a:rPr lang="zh-CN" altLang="zh-CN" sz="1200" dirty="0">
                <a:latin typeface="+mn-ea"/>
              </a:rPr>
              <a:t>序列组成的，每一组</a:t>
            </a:r>
            <a:r>
              <a:rPr lang="en-US" altLang="zh-CN" sz="1200" dirty="0">
                <a:latin typeface="+mn-ea"/>
              </a:rPr>
              <a:t>0/1</a:t>
            </a:r>
            <a:r>
              <a:rPr lang="zh-CN" altLang="zh-CN" sz="1200" dirty="0">
                <a:latin typeface="+mn-ea"/>
              </a:rPr>
              <a:t>序列被称为一条机器指令，人类无法直观地理解，这无疑为程序员编写程序增加了难度，于是编程语言应运而生。</a:t>
            </a:r>
            <a:endParaRPr lang="en-US" altLang="zh-CN" sz="1200" dirty="0">
              <a:latin typeface="+mn-ea"/>
            </a:endParaRPr>
          </a:p>
          <a:p>
            <a:r>
              <a:rPr lang="zh-CN" altLang="zh-CN" sz="1200" dirty="0">
                <a:latin typeface="+mn-ea"/>
              </a:rPr>
              <a:t>编程语言可以分为</a:t>
            </a:r>
            <a:r>
              <a:rPr lang="zh-CN" altLang="zh-CN" sz="1200" b="1" dirty="0">
                <a:latin typeface="+mn-ea"/>
              </a:rPr>
              <a:t>高级编程语言</a:t>
            </a:r>
            <a:r>
              <a:rPr lang="zh-CN" altLang="zh-CN" sz="1200" dirty="0">
                <a:latin typeface="+mn-ea"/>
              </a:rPr>
              <a:t>和</a:t>
            </a:r>
            <a:r>
              <a:rPr lang="zh-CN" altLang="zh-CN" sz="1200" b="1" dirty="0">
                <a:latin typeface="+mn-ea"/>
              </a:rPr>
              <a:t>低级编程语言</a:t>
            </a:r>
            <a:r>
              <a:rPr lang="zh-CN" altLang="zh-CN" sz="1200" dirty="0">
                <a:latin typeface="+mn-ea"/>
              </a:rPr>
              <a:t>两个类别。由于</a:t>
            </a:r>
            <a:r>
              <a:rPr lang="en-US" altLang="zh-CN" sz="1200" dirty="0">
                <a:latin typeface="+mn-ea"/>
              </a:rPr>
              <a:t>0/1</a:t>
            </a:r>
            <a:r>
              <a:rPr lang="zh-CN" altLang="zh-CN" sz="1200" dirty="0">
                <a:latin typeface="+mn-ea"/>
              </a:rPr>
              <a:t>序列组成的机器语言难以理解、难以学习、难以检查和修改，出现了由简短英文符号组成的助记符代替</a:t>
            </a:r>
            <a:r>
              <a:rPr lang="en-US" altLang="zh-CN" sz="1200" dirty="0">
                <a:latin typeface="+mn-ea"/>
              </a:rPr>
              <a:t>0/1</a:t>
            </a:r>
            <a:r>
              <a:rPr lang="zh-CN" altLang="zh-CN" sz="1200" dirty="0">
                <a:latin typeface="+mn-ea"/>
              </a:rPr>
              <a:t>代码的汇编语言。然而，即便是使用了助记符，学习和使用汇编语言仍然存在较高的门槛，所以出现了更贴近人类所用语言的高级编程语言。</a:t>
            </a:r>
            <a:endParaRPr lang="en-US" altLang="zh-CN" sz="1200" dirty="0">
              <a:latin typeface="+mn-ea"/>
            </a:endParaRPr>
          </a:p>
          <a:p>
            <a:r>
              <a:rPr lang="zh-CN" altLang="zh-CN" sz="1200" dirty="0">
                <a:latin typeface="+mn-ea"/>
              </a:rPr>
              <a:t>相对于低级编程语言（如机器语言，汇编语言）来说，高级编程语言有着更好的可读性，为程序员隐去了计算机的底层实现，上手更加简单，因而被绝大多数程序员使用。 </a:t>
            </a:r>
            <a:endParaRPr lang="en-US" altLang="zh-CN" sz="1200" dirty="0">
              <a:effectLst/>
              <a:latin typeface="+mn-ea"/>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200" kern="1200" dirty="0">
              <a:solidFill>
                <a:schemeClr val="tx1"/>
              </a:solidFill>
              <a:effectLst/>
              <a:latin typeface="+mn-lt"/>
              <a:ea typeface="+mn-ea"/>
              <a:cs typeface="+mn-cs"/>
            </a:endParaRPr>
          </a:p>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23</a:t>
            </a:fld>
            <a:endParaRPr lang="zh-CN" altLang="en-US"/>
          </a:p>
        </p:txBody>
      </p:sp>
    </p:spTree>
    <p:extLst>
      <p:ext uri="{BB962C8B-B14F-4D97-AF65-F5344CB8AC3E}">
        <p14:creationId xmlns:p14="http://schemas.microsoft.com/office/powerpoint/2010/main" val="11183998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由于</a:t>
            </a:r>
            <a:r>
              <a:rPr lang="en-US" altLang="zh-CN" sz="1200" kern="1200" dirty="0">
                <a:solidFill>
                  <a:schemeClr val="tx1"/>
                </a:solidFill>
                <a:effectLst/>
                <a:latin typeface="+mn-lt"/>
                <a:ea typeface="+mn-ea"/>
                <a:cs typeface="+mn-cs"/>
              </a:rPr>
              <a:t>L3</a:t>
            </a:r>
            <a:r>
              <a:rPr lang="zh-CN" altLang="zh-CN" sz="1200" kern="1200" dirty="0">
                <a:solidFill>
                  <a:schemeClr val="tx1"/>
                </a:solidFill>
                <a:effectLst/>
                <a:latin typeface="+mn-lt"/>
                <a:ea typeface="+mn-ea"/>
                <a:cs typeface="+mn-cs"/>
              </a:rPr>
              <a:t>到</a:t>
            </a:r>
            <a:r>
              <a:rPr lang="en-US" altLang="zh-CN" sz="1200" kern="1200" dirty="0">
                <a:solidFill>
                  <a:schemeClr val="tx1"/>
                </a:solidFill>
                <a:effectLst/>
                <a:latin typeface="+mn-lt"/>
                <a:ea typeface="+mn-ea"/>
                <a:cs typeface="+mn-cs"/>
              </a:rPr>
              <a:t>L6</a:t>
            </a:r>
            <a:r>
              <a:rPr lang="zh-CN" altLang="zh-CN" sz="1200" kern="1200" dirty="0">
                <a:solidFill>
                  <a:schemeClr val="tx1"/>
                </a:solidFill>
                <a:effectLst/>
                <a:latin typeface="+mn-lt"/>
                <a:ea typeface="+mn-ea"/>
                <a:cs typeface="+mn-cs"/>
              </a:rPr>
              <a:t>级多用软件实现，所以通常被称为虚拟机器，而</a:t>
            </a:r>
            <a:r>
              <a:rPr lang="en-US" altLang="zh-CN" sz="1200" kern="1200" dirty="0">
                <a:solidFill>
                  <a:schemeClr val="tx1"/>
                </a:solidFill>
                <a:effectLst/>
                <a:latin typeface="+mn-lt"/>
                <a:ea typeface="+mn-ea"/>
                <a:cs typeface="+mn-cs"/>
              </a:rPr>
              <a:t>L0</a:t>
            </a:r>
            <a:r>
              <a:rPr lang="zh-CN" altLang="zh-CN" sz="1200" kern="1200" dirty="0">
                <a:solidFill>
                  <a:schemeClr val="tx1"/>
                </a:solidFill>
                <a:effectLst/>
                <a:latin typeface="+mn-lt"/>
                <a:ea typeface="+mn-ea"/>
                <a:cs typeface="+mn-cs"/>
              </a:rPr>
              <a:t>级由硬件实现，</a:t>
            </a:r>
            <a:r>
              <a:rPr lang="en-US" altLang="zh-CN" sz="1200" kern="1200" dirty="0">
                <a:solidFill>
                  <a:schemeClr val="tx1"/>
                </a:solidFill>
                <a:effectLst/>
                <a:latin typeface="+mn-lt"/>
                <a:ea typeface="+mn-ea"/>
                <a:cs typeface="+mn-cs"/>
              </a:rPr>
              <a:t>L1</a:t>
            </a:r>
            <a:r>
              <a:rPr lang="zh-CN" altLang="zh-CN" sz="1200" kern="1200" dirty="0">
                <a:solidFill>
                  <a:schemeClr val="tx1"/>
                </a:solidFill>
                <a:effectLst/>
                <a:latin typeface="+mn-lt"/>
                <a:ea typeface="+mn-ea"/>
                <a:cs typeface="+mn-cs"/>
              </a:rPr>
              <a:t>级由微程序即固件实现，</a:t>
            </a:r>
            <a:r>
              <a:rPr lang="en-US" altLang="zh-CN" sz="1200" kern="1200" dirty="0">
                <a:solidFill>
                  <a:schemeClr val="tx1"/>
                </a:solidFill>
                <a:effectLst/>
                <a:latin typeface="+mn-lt"/>
                <a:ea typeface="+mn-ea"/>
                <a:cs typeface="+mn-cs"/>
              </a:rPr>
              <a:t>L2</a:t>
            </a:r>
            <a:r>
              <a:rPr lang="zh-CN" altLang="zh-CN" sz="1200" kern="1200" dirty="0">
                <a:solidFill>
                  <a:schemeClr val="tx1"/>
                </a:solidFill>
                <a:effectLst/>
                <a:latin typeface="+mn-lt"/>
                <a:ea typeface="+mn-ea"/>
                <a:cs typeface="+mn-cs"/>
              </a:rPr>
              <a:t>级由硬件功能部件组成，所以被统称为物理机器。某些高级编程语言可以不通过编译，直接由微程序解释或者由硬件实现，如操作系统中的部分命令可直接由微程序解释，所以虚拟机器并不一定总是由软件实现。</a:t>
            </a:r>
          </a:p>
          <a:p>
            <a:r>
              <a:rPr lang="zh-CN" altLang="zh-CN" sz="1200" kern="1200" dirty="0">
                <a:solidFill>
                  <a:schemeClr val="tx1"/>
                </a:solidFill>
                <a:effectLst/>
                <a:latin typeface="+mn-lt"/>
                <a:ea typeface="+mn-ea"/>
                <a:cs typeface="+mn-cs"/>
              </a:rPr>
              <a:t>从</a:t>
            </a:r>
            <a:r>
              <a:rPr lang="en-US" altLang="zh-CN" sz="1200" kern="1200" dirty="0">
                <a:solidFill>
                  <a:schemeClr val="tx1"/>
                </a:solidFill>
                <a:effectLst/>
                <a:latin typeface="+mn-lt"/>
                <a:ea typeface="+mn-ea"/>
                <a:cs typeface="+mn-cs"/>
              </a:rPr>
              <a:t>L6</a:t>
            </a:r>
            <a:r>
              <a:rPr lang="zh-CN" altLang="zh-CN" sz="1200" kern="1200" dirty="0">
                <a:solidFill>
                  <a:schemeClr val="tx1"/>
                </a:solidFill>
                <a:effectLst/>
                <a:latin typeface="+mn-lt"/>
                <a:ea typeface="+mn-ea"/>
                <a:cs typeface="+mn-cs"/>
              </a:rPr>
              <a:t>到</a:t>
            </a:r>
            <a:r>
              <a:rPr lang="en-US" altLang="zh-CN" sz="1200" kern="1200" dirty="0">
                <a:solidFill>
                  <a:schemeClr val="tx1"/>
                </a:solidFill>
                <a:effectLst/>
                <a:latin typeface="+mn-lt"/>
                <a:ea typeface="+mn-ea"/>
                <a:cs typeface="+mn-cs"/>
              </a:rPr>
              <a:t>L3</a:t>
            </a:r>
            <a:r>
              <a:rPr lang="zh-CN" altLang="zh-CN" sz="1200" kern="1200" dirty="0">
                <a:solidFill>
                  <a:schemeClr val="tx1"/>
                </a:solidFill>
                <a:effectLst/>
                <a:latin typeface="+mn-lt"/>
                <a:ea typeface="+mn-ea"/>
                <a:cs typeface="+mn-cs"/>
              </a:rPr>
              <a:t>的转换过程都是软件范畴的概念，而计算机的软硬件之间需要有一个接口作为沟通桥梁，即</a:t>
            </a:r>
            <a:r>
              <a:rPr lang="zh-CN" altLang="zh-CN" sz="1200" b="0" kern="1200" dirty="0">
                <a:solidFill>
                  <a:schemeClr val="tx1"/>
                </a:solidFill>
                <a:effectLst/>
                <a:latin typeface="+mn-lt"/>
                <a:ea typeface="+mn-ea"/>
                <a:cs typeface="+mn-cs"/>
              </a:rPr>
              <a:t>指令集体系结构</a:t>
            </a:r>
            <a:r>
              <a:rPr lang="en-US" altLang="zh-CN" sz="1200" b="1" kern="1200" dirty="0">
                <a:solidFill>
                  <a:schemeClr val="tx1"/>
                </a:solidFill>
                <a:effectLst/>
                <a:latin typeface="+mn-lt"/>
                <a:ea typeface="+mn-ea"/>
                <a:cs typeface="+mn-cs"/>
              </a:rPr>
              <a:t>( Introduction Set Architecture, ISA )</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ISA</a:t>
            </a:r>
            <a:r>
              <a:rPr lang="zh-CN" altLang="zh-CN" sz="1200" kern="1200" dirty="0">
                <a:solidFill>
                  <a:schemeClr val="tx1"/>
                </a:solidFill>
                <a:effectLst/>
                <a:latin typeface="+mn-lt"/>
                <a:ea typeface="+mn-ea"/>
                <a:cs typeface="+mn-cs"/>
              </a:rPr>
              <a:t>是计算机的抽象模型，是计算机体系结构中与程序设计有关的部分，通常包含基本数据类型，指令集，寄存器，寻址模式，存储体系，中断，异常处理以及外部</a:t>
            </a:r>
            <a:r>
              <a:rPr lang="en-US" altLang="zh-CN" sz="1200" kern="1200" dirty="0">
                <a:solidFill>
                  <a:schemeClr val="tx1"/>
                </a:solidFill>
                <a:effectLst/>
                <a:latin typeface="+mn-lt"/>
                <a:ea typeface="+mn-ea"/>
                <a:cs typeface="+mn-cs"/>
              </a:rPr>
              <a:t>I/O</a:t>
            </a:r>
            <a:r>
              <a:rPr lang="zh-CN" altLang="zh-CN" sz="1200" kern="1200" dirty="0">
                <a:solidFill>
                  <a:schemeClr val="tx1"/>
                </a:solidFill>
                <a:effectLst/>
                <a:latin typeface="+mn-lt"/>
                <a:ea typeface="+mn-ea"/>
                <a:cs typeface="+mn-cs"/>
              </a:rPr>
              <a:t>等。其中指令集即为一台计算机可以执行的所有指令的集合。而机器语言执行的就是一个由</a:t>
            </a:r>
            <a:r>
              <a:rPr lang="en-US" altLang="zh-CN" sz="1200" kern="1200" dirty="0">
                <a:solidFill>
                  <a:schemeClr val="tx1"/>
                </a:solidFill>
                <a:effectLst/>
                <a:latin typeface="+mn-lt"/>
                <a:ea typeface="+mn-ea"/>
                <a:cs typeface="+mn-cs"/>
              </a:rPr>
              <a:t>ISA</a:t>
            </a:r>
            <a:r>
              <a:rPr lang="zh-CN" altLang="zh-CN" sz="1200" kern="1200" dirty="0">
                <a:solidFill>
                  <a:schemeClr val="tx1"/>
                </a:solidFill>
                <a:effectLst/>
                <a:latin typeface="+mn-lt"/>
                <a:ea typeface="+mn-ea"/>
                <a:cs typeface="+mn-cs"/>
              </a:rPr>
              <a:t>规定好的指令组成的指令序列。不同厂商的处理器往往具有不同的</a:t>
            </a:r>
            <a:r>
              <a:rPr lang="en-US" altLang="zh-CN" sz="1200" kern="1200" dirty="0">
                <a:solidFill>
                  <a:schemeClr val="tx1"/>
                </a:solidFill>
                <a:effectLst/>
                <a:latin typeface="+mn-lt"/>
                <a:ea typeface="+mn-ea"/>
                <a:cs typeface="+mn-cs"/>
              </a:rPr>
              <a:t>ISA</a:t>
            </a:r>
            <a:r>
              <a:rPr lang="zh-CN" altLang="zh-CN" sz="1200" kern="1200" dirty="0">
                <a:solidFill>
                  <a:schemeClr val="tx1"/>
                </a:solidFill>
                <a:effectLst/>
                <a:latin typeface="+mn-lt"/>
                <a:ea typeface="+mn-ea"/>
                <a:cs typeface="+mn-cs"/>
              </a:rPr>
              <a:t>，例如</a:t>
            </a:r>
            <a:r>
              <a:rPr lang="en-US" altLang="zh-CN" sz="1200" kern="1200" dirty="0">
                <a:solidFill>
                  <a:schemeClr val="tx1"/>
                </a:solidFill>
                <a:effectLst/>
                <a:latin typeface="+mn-lt"/>
                <a:ea typeface="+mn-ea"/>
                <a:cs typeface="+mn-cs"/>
              </a:rPr>
              <a:t>Intel</a:t>
            </a:r>
            <a:r>
              <a:rPr lang="zh-CN" altLang="zh-CN" sz="1200" kern="1200" dirty="0">
                <a:solidFill>
                  <a:schemeClr val="tx1"/>
                </a:solidFill>
                <a:effectLst/>
                <a:latin typeface="+mn-lt"/>
                <a:ea typeface="+mn-ea"/>
                <a:cs typeface="+mn-cs"/>
              </a:rPr>
              <a:t>的</a:t>
            </a:r>
            <a:r>
              <a:rPr lang="en-US" altLang="zh-CN" sz="1200" kern="1200" dirty="0">
                <a:solidFill>
                  <a:schemeClr val="tx1"/>
                </a:solidFill>
                <a:effectLst/>
                <a:latin typeface="+mn-lt"/>
                <a:ea typeface="+mn-ea"/>
                <a:cs typeface="+mn-cs"/>
              </a:rPr>
              <a:t>x86</a:t>
            </a:r>
            <a:r>
              <a:rPr lang="zh-CN" altLang="zh-CN" sz="1200" kern="1200" dirty="0">
                <a:solidFill>
                  <a:schemeClr val="tx1"/>
                </a:solidFill>
                <a:effectLst/>
                <a:latin typeface="+mn-lt"/>
                <a:ea typeface="+mn-ea"/>
                <a:cs typeface="+mn-cs"/>
              </a:rPr>
              <a:t>架构和龙芯的</a:t>
            </a:r>
            <a:r>
              <a:rPr lang="en-US" altLang="zh-CN" sz="1200" kern="1200" dirty="0" err="1">
                <a:solidFill>
                  <a:schemeClr val="tx1"/>
                </a:solidFill>
                <a:effectLst/>
                <a:latin typeface="+mn-lt"/>
                <a:ea typeface="+mn-ea"/>
                <a:cs typeface="+mn-cs"/>
              </a:rPr>
              <a:t>LoongISA</a:t>
            </a:r>
            <a:r>
              <a:rPr lang="zh-CN" altLang="zh-CN" sz="1200" kern="1200" dirty="0">
                <a:solidFill>
                  <a:schemeClr val="tx1"/>
                </a:solidFill>
                <a:effectLst/>
                <a:latin typeface="+mn-lt"/>
                <a:ea typeface="+mn-ea"/>
                <a:cs typeface="+mn-cs"/>
              </a:rPr>
              <a:t>架构。有时同一系列的不同的处理器有着完全不同的硬件电路和内部设计，即有着不同的微架构，但是只要使用相同的</a:t>
            </a:r>
            <a:r>
              <a:rPr lang="en-US" altLang="zh-CN" sz="1200" kern="1200" dirty="0">
                <a:solidFill>
                  <a:schemeClr val="tx1"/>
                </a:solidFill>
                <a:effectLst/>
                <a:latin typeface="+mn-lt"/>
                <a:ea typeface="+mn-ea"/>
                <a:cs typeface="+mn-cs"/>
              </a:rPr>
              <a:t>ISA</a:t>
            </a:r>
            <a:r>
              <a:rPr lang="zh-CN" altLang="zh-CN" sz="1200" kern="1200" dirty="0">
                <a:solidFill>
                  <a:schemeClr val="tx1"/>
                </a:solidFill>
                <a:effectLst/>
                <a:latin typeface="+mn-lt"/>
                <a:ea typeface="+mn-ea"/>
                <a:cs typeface="+mn-cs"/>
              </a:rPr>
              <a:t>，那么在其中一种处理器上可运行的程序，在使用相同</a:t>
            </a:r>
            <a:r>
              <a:rPr lang="en-US" altLang="zh-CN" sz="1200" kern="1200" dirty="0">
                <a:solidFill>
                  <a:schemeClr val="tx1"/>
                </a:solidFill>
                <a:effectLst/>
                <a:latin typeface="+mn-lt"/>
                <a:ea typeface="+mn-ea"/>
                <a:cs typeface="+mn-cs"/>
              </a:rPr>
              <a:t>ISA</a:t>
            </a:r>
            <a:r>
              <a:rPr lang="zh-CN" altLang="zh-CN" sz="1200" kern="1200" dirty="0">
                <a:solidFill>
                  <a:schemeClr val="tx1"/>
                </a:solidFill>
                <a:effectLst/>
                <a:latin typeface="+mn-lt"/>
                <a:ea typeface="+mn-ea"/>
                <a:cs typeface="+mn-cs"/>
              </a:rPr>
              <a:t>的处理器上也可以运行。</a:t>
            </a:r>
            <a:r>
              <a:rPr lang="zh-CN" altLang="zh-CN" dirty="0">
                <a:effectLst/>
              </a:rPr>
              <a:t> </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b="1" dirty="0">
                <a:effectLst/>
              </a:rPr>
              <a:t>重点关注</a:t>
            </a:r>
            <a:r>
              <a:rPr lang="zh-CN" altLang="en-US" sz="1200" b="1" dirty="0">
                <a:latin typeface="宋体" panose="02010600030101010101" pitchFamily="2" charset="-122"/>
                <a:ea typeface="宋体" panose="02010600030101010101" pitchFamily="2" charset="-122"/>
              </a:rPr>
              <a:t>高级语言以下各抽象层！</a:t>
            </a:r>
            <a:endParaRPr lang="en-US" altLang="zh-CN" sz="1200" b="1" dirty="0">
              <a:latin typeface="宋体" panose="02010600030101010101" pitchFamily="2" charset="-122"/>
              <a:ea typeface="宋体" panose="02010600030101010101" pitchFamily="2" charset="-122"/>
            </a:endParaRPr>
          </a:p>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24</a:t>
            </a:fld>
            <a:endParaRPr lang="zh-CN" altLang="en-US"/>
          </a:p>
        </p:txBody>
      </p:sp>
    </p:spTree>
    <p:extLst>
      <p:ext uri="{BB962C8B-B14F-4D97-AF65-F5344CB8AC3E}">
        <p14:creationId xmlns:p14="http://schemas.microsoft.com/office/powerpoint/2010/main" val="12393662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200" kern="1200" dirty="0">
              <a:solidFill>
                <a:schemeClr val="tx1"/>
              </a:solidFill>
              <a:effectLst/>
              <a:latin typeface="+mn-lt"/>
              <a:ea typeface="+mn-ea"/>
              <a:cs typeface="+mn-cs"/>
            </a:endParaRPr>
          </a:p>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25</a:t>
            </a:fld>
            <a:endParaRPr lang="zh-CN" altLang="en-US"/>
          </a:p>
        </p:txBody>
      </p:sp>
    </p:spTree>
    <p:extLst>
      <p:ext uri="{BB962C8B-B14F-4D97-AF65-F5344CB8AC3E}">
        <p14:creationId xmlns:p14="http://schemas.microsoft.com/office/powerpoint/2010/main" val="34312712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计算机系统的用户根据在计算机上完成任务的不同可被分为最终用户、系统管理员、应用程序员以及系统程序员四类，其定义如下。</a:t>
            </a:r>
          </a:p>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26</a:t>
            </a:fld>
            <a:endParaRPr lang="zh-CN" altLang="en-US"/>
          </a:p>
        </p:txBody>
      </p:sp>
    </p:spTree>
    <p:extLst>
      <p:ext uri="{BB962C8B-B14F-4D97-AF65-F5344CB8AC3E}">
        <p14:creationId xmlns:p14="http://schemas.microsoft.com/office/powerpoint/2010/main" val="2959920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计算机系统的用户根据在计算机上完成任务的不同可被分为最终用户、系统管理员、应用程序员以及系统程序员四类，其定义如下。</a:t>
            </a:r>
          </a:p>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27</a:t>
            </a:fld>
            <a:endParaRPr lang="zh-CN" altLang="en-US"/>
          </a:p>
        </p:txBody>
      </p:sp>
    </p:spTree>
    <p:extLst>
      <p:ext uri="{BB962C8B-B14F-4D97-AF65-F5344CB8AC3E}">
        <p14:creationId xmlns:p14="http://schemas.microsoft.com/office/powerpoint/2010/main" val="7388067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ISA</a:t>
            </a:r>
            <a:r>
              <a:rPr lang="zh-CN" altLang="zh-CN" sz="1200" kern="1200" dirty="0">
                <a:solidFill>
                  <a:schemeClr val="tx1"/>
                </a:solidFill>
                <a:effectLst/>
                <a:latin typeface="+mn-lt"/>
                <a:ea typeface="+mn-ea"/>
                <a:cs typeface="+mn-cs"/>
              </a:rPr>
              <a:t>层上面是软件部分，之下为硬件部分。硬件部分包括</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、主存储器和输入</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输出设备等功能部件，这些功能部件是通过数字逻辑电路设计实现的。软件部分包括高层应用软件以及低层系统软件，直接在</a:t>
            </a:r>
            <a:r>
              <a:rPr lang="en-US" altLang="zh-CN" sz="1200" kern="1200" dirty="0">
                <a:solidFill>
                  <a:schemeClr val="tx1"/>
                </a:solidFill>
                <a:effectLst/>
                <a:latin typeface="+mn-lt"/>
                <a:ea typeface="+mn-ea"/>
                <a:cs typeface="+mn-cs"/>
              </a:rPr>
              <a:t>ISA</a:t>
            </a:r>
            <a:r>
              <a:rPr lang="zh-CN" altLang="zh-CN" sz="1200" kern="1200" dirty="0">
                <a:solidFill>
                  <a:schemeClr val="tx1"/>
                </a:solidFill>
                <a:effectLst/>
                <a:latin typeface="+mn-lt"/>
                <a:ea typeface="+mn-ea"/>
                <a:cs typeface="+mn-cs"/>
              </a:rPr>
              <a:t>上实现汇编程序、编译器和操作系统等系统软件。系统程序员看到的机器属性是</a:t>
            </a:r>
            <a:r>
              <a:rPr lang="en-US" altLang="zh-CN" sz="1200" kern="1200" dirty="0">
                <a:solidFill>
                  <a:schemeClr val="tx1"/>
                </a:solidFill>
                <a:effectLst/>
                <a:latin typeface="+mn-lt"/>
                <a:ea typeface="+mn-ea"/>
                <a:cs typeface="+mn-cs"/>
              </a:rPr>
              <a:t>ISA</a:t>
            </a:r>
            <a:r>
              <a:rPr lang="zh-CN" altLang="zh-CN" sz="1200" kern="1200" dirty="0">
                <a:solidFill>
                  <a:schemeClr val="tx1"/>
                </a:solidFill>
                <a:effectLst/>
                <a:latin typeface="+mn-lt"/>
                <a:ea typeface="+mn-ea"/>
                <a:cs typeface="+mn-cs"/>
              </a:rPr>
              <a:t>层的内容，看到的是配置了指令系统的</a:t>
            </a:r>
            <a:r>
              <a:rPr lang="zh-CN" altLang="zh-CN" sz="1200" b="1" kern="1200" dirty="0">
                <a:solidFill>
                  <a:schemeClr val="tx1"/>
                </a:solidFill>
                <a:effectLst/>
                <a:latin typeface="+mn-lt"/>
                <a:ea typeface="+mn-ea"/>
                <a:cs typeface="+mn-cs"/>
              </a:rPr>
              <a:t>机器语言机器</a:t>
            </a:r>
            <a:r>
              <a:rPr lang="zh-CN" altLang="zh-CN" sz="1200" kern="1200" dirty="0">
                <a:solidFill>
                  <a:schemeClr val="tx1"/>
                </a:solidFill>
                <a:effectLst/>
                <a:latin typeface="+mn-lt"/>
                <a:ea typeface="+mn-ea"/>
                <a:cs typeface="+mn-cs"/>
              </a:rPr>
              <a:t>，在这个层级工作的程序员被称为机器语言程序员；在操作系统层工作的系统程序员看到的是配置了操作系统的虚拟机，被称作</a:t>
            </a:r>
            <a:r>
              <a:rPr lang="zh-CN" altLang="zh-CN" sz="1200" b="1" kern="1200" dirty="0">
                <a:solidFill>
                  <a:schemeClr val="tx1"/>
                </a:solidFill>
                <a:effectLst/>
                <a:latin typeface="+mn-lt"/>
                <a:ea typeface="+mn-ea"/>
                <a:cs typeface="+mn-cs"/>
              </a:rPr>
              <a:t>操作系统虚拟机</a:t>
            </a:r>
            <a:r>
              <a:rPr lang="zh-CN" altLang="zh-CN" sz="1200" kern="1200" dirty="0">
                <a:solidFill>
                  <a:schemeClr val="tx1"/>
                </a:solidFill>
                <a:effectLst/>
                <a:latin typeface="+mn-lt"/>
                <a:ea typeface="+mn-ea"/>
                <a:cs typeface="+mn-cs"/>
              </a:rPr>
              <a:t>；汇编语言程序员在提供汇编程序的机器级工作，所看到的机器是</a:t>
            </a:r>
            <a:r>
              <a:rPr lang="zh-CN" altLang="zh-CN" sz="1200" b="1" kern="1200" dirty="0">
                <a:solidFill>
                  <a:schemeClr val="tx1"/>
                </a:solidFill>
                <a:effectLst/>
                <a:latin typeface="+mn-lt"/>
                <a:ea typeface="+mn-ea"/>
                <a:cs typeface="+mn-cs"/>
              </a:rPr>
              <a:t>汇编语言虚拟机</a:t>
            </a:r>
            <a:r>
              <a:rPr lang="zh-CN" altLang="zh-CN" sz="1200" kern="1200" dirty="0">
                <a:solidFill>
                  <a:schemeClr val="tx1"/>
                </a:solidFill>
                <a:effectLst/>
                <a:latin typeface="+mn-lt"/>
                <a:ea typeface="+mn-ea"/>
                <a:cs typeface="+mn-cs"/>
              </a:rPr>
              <a:t>。大多数应用程序员用高级语言编写程序，他们看到的虚拟机是</a:t>
            </a:r>
            <a:r>
              <a:rPr lang="zh-CN" altLang="zh-CN" sz="1200" b="1" kern="1200" dirty="0">
                <a:solidFill>
                  <a:schemeClr val="tx1"/>
                </a:solidFill>
                <a:effectLst/>
                <a:latin typeface="+mn-lt"/>
                <a:ea typeface="+mn-ea"/>
                <a:cs typeface="+mn-cs"/>
              </a:rPr>
              <a:t>高级语言虚拟机</a:t>
            </a:r>
            <a:r>
              <a:rPr lang="zh-CN" altLang="zh-CN" sz="1200" kern="1200" dirty="0">
                <a:solidFill>
                  <a:schemeClr val="tx1"/>
                </a:solidFill>
                <a:effectLst/>
                <a:latin typeface="+mn-lt"/>
                <a:ea typeface="+mn-ea"/>
                <a:cs typeface="+mn-cs"/>
              </a:rPr>
              <a:t>。最终用户则在最上层的</a:t>
            </a:r>
            <a:r>
              <a:rPr lang="zh-CN" altLang="zh-CN" sz="1200" b="1" kern="1200" dirty="0">
                <a:solidFill>
                  <a:schemeClr val="tx1"/>
                </a:solidFill>
                <a:effectLst/>
                <a:latin typeface="+mn-lt"/>
                <a:ea typeface="+mn-ea"/>
                <a:cs typeface="+mn-cs"/>
              </a:rPr>
              <a:t>应用程序层</a:t>
            </a:r>
            <a:r>
              <a:rPr lang="zh-CN" altLang="zh-CN" sz="1200" kern="1200" dirty="0">
                <a:solidFill>
                  <a:schemeClr val="tx1"/>
                </a:solidFill>
                <a:effectLst/>
                <a:latin typeface="+mn-lt"/>
                <a:ea typeface="+mn-ea"/>
                <a:cs typeface="+mn-cs"/>
              </a:rPr>
              <a:t>进行操作。</a:t>
            </a:r>
            <a:r>
              <a:rPr lang="zh-CN" altLang="zh-CN" dirty="0">
                <a:effectLst/>
              </a:rPr>
              <a:t> </a:t>
            </a:r>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28</a:t>
            </a:fld>
            <a:endParaRPr lang="zh-CN" altLang="en-US"/>
          </a:p>
        </p:txBody>
      </p:sp>
    </p:spTree>
    <p:extLst>
      <p:ext uri="{BB962C8B-B14F-4D97-AF65-F5344CB8AC3E}">
        <p14:creationId xmlns:p14="http://schemas.microsoft.com/office/powerpoint/2010/main" val="15730269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29</a:t>
            </a:fld>
            <a:endParaRPr lang="zh-CN" altLang="en-US"/>
          </a:p>
        </p:txBody>
      </p:sp>
    </p:spTree>
    <p:extLst>
      <p:ext uri="{BB962C8B-B14F-4D97-AF65-F5344CB8AC3E}">
        <p14:creationId xmlns:p14="http://schemas.microsoft.com/office/powerpoint/2010/main" val="19097112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冯</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诺依曼架构也被称为冯</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诺依曼模型或者普林斯顿体系结构，这种结构基于</a:t>
            </a:r>
            <a:r>
              <a:rPr lang="en-US" altLang="zh-CN" sz="1200" kern="1200" dirty="0">
                <a:solidFill>
                  <a:schemeClr val="tx1"/>
                </a:solidFill>
                <a:effectLst/>
                <a:latin typeface="+mn-lt"/>
                <a:ea typeface="+mn-ea"/>
                <a:cs typeface="+mn-cs"/>
              </a:rPr>
              <a:t>1945</a:t>
            </a:r>
            <a:r>
              <a:rPr lang="zh-CN" altLang="zh-CN" sz="1200" kern="1200" dirty="0">
                <a:solidFill>
                  <a:schemeClr val="tx1"/>
                </a:solidFill>
                <a:effectLst/>
                <a:latin typeface="+mn-lt"/>
                <a:ea typeface="+mn-ea"/>
                <a:cs typeface="+mn-cs"/>
              </a:rPr>
              <a:t>年约翰</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冯</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诺依曼等人在</a:t>
            </a:r>
            <a:r>
              <a:rPr lang="en-US" altLang="zh-CN" sz="1200" kern="1200" dirty="0">
                <a:solidFill>
                  <a:schemeClr val="tx1"/>
                </a:solidFill>
                <a:effectLst/>
                <a:latin typeface="+mn-lt"/>
                <a:ea typeface="+mn-ea"/>
                <a:cs typeface="+mn-cs"/>
              </a:rPr>
              <a:t>EDVAC</a:t>
            </a:r>
            <a:r>
              <a:rPr lang="zh-CN" altLang="zh-CN" sz="1200" kern="1200" dirty="0">
                <a:solidFill>
                  <a:schemeClr val="tx1"/>
                </a:solidFill>
                <a:effectLst/>
                <a:latin typeface="+mn-lt"/>
                <a:ea typeface="+mn-ea"/>
                <a:cs typeface="+mn-cs"/>
              </a:rPr>
              <a:t>报告初稿中描述的计算机体系结构。早期计算机的程序是固定的，是为了特定的任务设计的，例如一台用于数学计算的计算机并不能进行文字编辑。对于这种计算机来说，若想更改程序需要对计算机进行重新设计，并在物理上进行重新布线、重建机器。而冯</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诺依曼架构加入了程序存储的思想，也就是通过计算机内部存储器保存运算程序，程序员仅通过存储器写入相关运算指令，计算机便能立即执行运算操作，大大加快运算效率。</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30</a:t>
            </a:fld>
            <a:endParaRPr lang="zh-CN" altLang="en-US"/>
          </a:p>
        </p:txBody>
      </p:sp>
    </p:spTree>
    <p:extLst>
      <p:ext uri="{BB962C8B-B14F-4D97-AF65-F5344CB8AC3E}">
        <p14:creationId xmlns:p14="http://schemas.microsoft.com/office/powerpoint/2010/main" val="17435989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11</a:t>
            </a:fld>
            <a:endParaRPr lang="zh-CN" altLang="en-US"/>
          </a:p>
        </p:txBody>
      </p:sp>
    </p:spTree>
    <p:extLst>
      <p:ext uri="{BB962C8B-B14F-4D97-AF65-F5344CB8AC3E}">
        <p14:creationId xmlns:p14="http://schemas.microsoft.com/office/powerpoint/2010/main" val="2378093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算术逻辑单元</a:t>
            </a:r>
            <a:r>
              <a:rPr lang="en-US" altLang="zh-CN" sz="1200" kern="1200" dirty="0">
                <a:solidFill>
                  <a:schemeClr val="tx1"/>
                </a:solidFill>
                <a:effectLst/>
                <a:latin typeface="+mn-lt"/>
                <a:ea typeface="+mn-ea"/>
                <a:cs typeface="+mn-cs"/>
              </a:rPr>
              <a:t>(ALU)</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ALU</a:t>
            </a:r>
            <a:r>
              <a:rPr lang="zh-CN" altLang="zh-CN" sz="1200" kern="1200" dirty="0">
                <a:solidFill>
                  <a:schemeClr val="tx1"/>
                </a:solidFill>
                <a:effectLst/>
                <a:latin typeface="+mn-lt"/>
                <a:ea typeface="+mn-ea"/>
                <a:cs typeface="+mn-cs"/>
              </a:rPr>
              <a:t>能够在控制信号的作用下完成加、减、乘、除等算术运算，与、或、非、异或等逻辑运算，以及移位、补位等运算。</a:t>
            </a:r>
          </a:p>
          <a:p>
            <a:r>
              <a:rPr lang="zh-CN" altLang="zh-CN" sz="1200" kern="1200" dirty="0">
                <a:solidFill>
                  <a:schemeClr val="tx1"/>
                </a:solidFill>
                <a:effectLst/>
                <a:latin typeface="+mn-lt"/>
                <a:ea typeface="+mn-ea"/>
                <a:cs typeface="+mn-cs"/>
              </a:rPr>
              <a:t>当前系统优先选择二进制补码的表示形式，因为二进制补码能简化</a:t>
            </a:r>
            <a:r>
              <a:rPr lang="en-US" altLang="zh-CN" sz="1200" kern="1200" dirty="0">
                <a:solidFill>
                  <a:schemeClr val="tx1"/>
                </a:solidFill>
                <a:effectLst/>
                <a:latin typeface="+mn-lt"/>
                <a:ea typeface="+mn-ea"/>
                <a:cs typeface="+mn-cs"/>
              </a:rPr>
              <a:t>ALU</a:t>
            </a:r>
            <a:r>
              <a:rPr lang="zh-CN" altLang="zh-CN" sz="1200" kern="1200" dirty="0">
                <a:solidFill>
                  <a:schemeClr val="tx1"/>
                </a:solidFill>
                <a:effectLst/>
                <a:latin typeface="+mn-lt"/>
                <a:ea typeface="+mn-ea"/>
                <a:cs typeface="+mn-cs"/>
              </a:rPr>
              <a:t>加法和减法的运算。</a:t>
            </a:r>
          </a:p>
          <a:p>
            <a:r>
              <a:rPr lang="zh-CN" altLang="zh-CN" sz="1200" kern="1200" dirty="0">
                <a:solidFill>
                  <a:schemeClr val="tx1"/>
                </a:solidFill>
                <a:effectLst/>
                <a:latin typeface="+mn-lt"/>
                <a:ea typeface="+mn-ea"/>
                <a:cs typeface="+mn-cs"/>
              </a:rPr>
              <a:t>在处理位数方面，现在大多数计算机的</a:t>
            </a:r>
            <a:r>
              <a:rPr lang="en-US" altLang="zh-CN" sz="1200" kern="1200" dirty="0">
                <a:solidFill>
                  <a:schemeClr val="tx1"/>
                </a:solidFill>
                <a:effectLst/>
                <a:latin typeface="+mn-lt"/>
                <a:ea typeface="+mn-ea"/>
                <a:cs typeface="+mn-cs"/>
              </a:rPr>
              <a:t>ALU</a:t>
            </a:r>
            <a:r>
              <a:rPr lang="zh-CN" altLang="zh-CN" sz="1200" kern="1200" dirty="0">
                <a:solidFill>
                  <a:schemeClr val="tx1"/>
                </a:solidFill>
                <a:effectLst/>
                <a:latin typeface="+mn-lt"/>
                <a:ea typeface="+mn-ea"/>
                <a:cs typeface="+mn-cs"/>
              </a:rPr>
              <a:t>是以</a:t>
            </a:r>
            <a:r>
              <a:rPr lang="en-US" altLang="zh-CN" sz="1200" kern="1200" dirty="0">
                <a:solidFill>
                  <a:schemeClr val="tx1"/>
                </a:solidFill>
                <a:effectLst/>
                <a:latin typeface="+mn-lt"/>
                <a:ea typeface="+mn-ea"/>
                <a:cs typeface="+mn-cs"/>
              </a:rPr>
              <a:t>32</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64</a:t>
            </a:r>
            <a:r>
              <a:rPr lang="zh-CN" altLang="zh-CN" sz="1200" kern="1200" dirty="0">
                <a:solidFill>
                  <a:schemeClr val="tx1"/>
                </a:solidFill>
                <a:effectLst/>
                <a:latin typeface="+mn-lt"/>
                <a:ea typeface="+mn-ea"/>
                <a:cs typeface="+mn-cs"/>
              </a:rPr>
              <a:t>或</a:t>
            </a:r>
            <a:r>
              <a:rPr lang="en-US" altLang="zh-CN" sz="1200" kern="1200" dirty="0">
                <a:solidFill>
                  <a:schemeClr val="tx1"/>
                </a:solidFill>
                <a:effectLst/>
                <a:latin typeface="+mn-lt"/>
                <a:ea typeface="+mn-ea"/>
                <a:cs typeface="+mn-cs"/>
              </a:rPr>
              <a:t>128</a:t>
            </a:r>
            <a:r>
              <a:rPr lang="zh-CN" altLang="zh-CN" sz="1200" kern="1200" dirty="0">
                <a:solidFill>
                  <a:schemeClr val="tx1"/>
                </a:solidFill>
                <a:effectLst/>
                <a:latin typeface="+mn-lt"/>
                <a:ea typeface="+mn-ea"/>
                <a:cs typeface="+mn-cs"/>
              </a:rPr>
              <a:t>位作为</a:t>
            </a:r>
            <a:r>
              <a:rPr lang="en-US" altLang="zh-CN" sz="1200" kern="1200" dirty="0">
                <a:solidFill>
                  <a:schemeClr val="tx1"/>
                </a:solidFill>
                <a:effectLst/>
                <a:latin typeface="+mn-lt"/>
                <a:ea typeface="+mn-ea"/>
                <a:cs typeface="+mn-cs"/>
              </a:rPr>
              <a:t>ALU</a:t>
            </a:r>
            <a:r>
              <a:rPr lang="zh-CN" altLang="zh-CN" sz="1200" kern="1200" dirty="0">
                <a:solidFill>
                  <a:schemeClr val="tx1"/>
                </a:solidFill>
                <a:effectLst/>
                <a:latin typeface="+mn-lt"/>
                <a:ea typeface="+mn-ea"/>
                <a:cs typeface="+mn-cs"/>
              </a:rPr>
              <a:t>处理数据的长度。</a:t>
            </a:r>
          </a:p>
          <a:p>
            <a:r>
              <a:rPr lang="zh-CN" altLang="zh-CN" sz="1200" kern="1200" dirty="0">
                <a:solidFill>
                  <a:schemeClr val="tx1"/>
                </a:solidFill>
                <a:effectLst/>
                <a:latin typeface="+mn-lt"/>
                <a:ea typeface="+mn-ea"/>
                <a:cs typeface="+mn-cs"/>
              </a:rPr>
              <a:t>除了整数运算器，浮点运算器也是十分重要的一大发展，在其出现之前计算机中的浮点运算是都是用整数运算来模拟的，效率十分低下。而在现阶段，计算机芯片中的浮点运算器则是由专用浮点运算电路实现的。</a:t>
            </a:r>
            <a:r>
              <a:rPr lang="en-US" altLang="zh-CN" sz="1200" kern="1200" dirty="0">
                <a:solidFill>
                  <a:schemeClr val="tx1"/>
                </a:solidFill>
                <a:effectLst/>
                <a:latin typeface="+mn-lt"/>
                <a:ea typeface="+mn-ea"/>
                <a:cs typeface="+mn-cs"/>
              </a:rPr>
              <a:t>1985</a:t>
            </a:r>
            <a:r>
              <a:rPr lang="zh-CN" altLang="zh-CN" sz="1200" kern="1200" dirty="0">
                <a:solidFill>
                  <a:schemeClr val="tx1"/>
                </a:solidFill>
                <a:effectLst/>
                <a:latin typeface="+mn-lt"/>
                <a:ea typeface="+mn-ea"/>
                <a:cs typeface="+mn-cs"/>
              </a:rPr>
              <a:t>年，</a:t>
            </a:r>
            <a:r>
              <a:rPr lang="en-US" altLang="zh-CN" sz="1200" kern="1200" dirty="0">
                <a:solidFill>
                  <a:schemeClr val="tx1"/>
                </a:solidFill>
                <a:effectLst/>
                <a:latin typeface="+mn-lt"/>
                <a:ea typeface="+mn-ea"/>
                <a:cs typeface="+mn-cs"/>
              </a:rPr>
              <a:t>Intel</a:t>
            </a:r>
            <a:r>
              <a:rPr lang="zh-CN" altLang="zh-CN" sz="1200" kern="1200" dirty="0">
                <a:solidFill>
                  <a:schemeClr val="tx1"/>
                </a:solidFill>
                <a:effectLst/>
                <a:latin typeface="+mn-lt"/>
                <a:ea typeface="+mn-ea"/>
                <a:cs typeface="+mn-cs"/>
              </a:rPr>
              <a:t>推出了</a:t>
            </a:r>
            <a:r>
              <a:rPr lang="en-US" altLang="zh-CN" sz="1200" kern="1200" dirty="0">
                <a:solidFill>
                  <a:schemeClr val="tx1"/>
                </a:solidFill>
                <a:effectLst/>
                <a:latin typeface="+mn-lt"/>
                <a:ea typeface="+mn-ea"/>
                <a:cs typeface="+mn-cs"/>
              </a:rPr>
              <a:t>80386</a:t>
            </a:r>
            <a:r>
              <a:rPr lang="zh-CN" altLang="zh-CN" sz="1200" kern="1200" dirty="0">
                <a:solidFill>
                  <a:schemeClr val="tx1"/>
                </a:solidFill>
                <a:effectLst/>
                <a:latin typeface="+mn-lt"/>
                <a:ea typeface="+mn-ea"/>
                <a:cs typeface="+mn-cs"/>
              </a:rPr>
              <a:t>芯片，数学协处理器</a:t>
            </a:r>
            <a:r>
              <a:rPr lang="en-US" altLang="zh-CN" sz="1200" kern="1200" dirty="0">
                <a:solidFill>
                  <a:schemeClr val="tx1"/>
                </a:solidFill>
                <a:effectLst/>
                <a:latin typeface="+mn-lt"/>
                <a:ea typeface="+mn-ea"/>
                <a:cs typeface="+mn-cs"/>
              </a:rPr>
              <a:t>80387</a:t>
            </a:r>
            <a:r>
              <a:rPr lang="zh-CN" altLang="zh-CN" sz="1200" kern="1200" dirty="0">
                <a:solidFill>
                  <a:schemeClr val="tx1"/>
                </a:solidFill>
                <a:effectLst/>
                <a:latin typeface="+mn-lt"/>
                <a:ea typeface="+mn-ea"/>
                <a:cs typeface="+mn-cs"/>
              </a:rPr>
              <a:t>也随之诞生。</a:t>
            </a:r>
            <a:r>
              <a:rPr lang="en-US" altLang="zh-CN" sz="1200" kern="1200" dirty="0">
                <a:solidFill>
                  <a:schemeClr val="tx1"/>
                </a:solidFill>
                <a:effectLst/>
                <a:latin typeface="+mn-lt"/>
                <a:ea typeface="+mn-ea"/>
                <a:cs typeface="+mn-cs"/>
              </a:rPr>
              <a:t>80387</a:t>
            </a:r>
            <a:r>
              <a:rPr lang="zh-CN" altLang="zh-CN" sz="1200" kern="1200" dirty="0">
                <a:solidFill>
                  <a:schemeClr val="tx1"/>
                </a:solidFill>
                <a:effectLst/>
                <a:latin typeface="+mn-lt"/>
                <a:ea typeface="+mn-ea"/>
                <a:cs typeface="+mn-cs"/>
              </a:rPr>
              <a:t>不仅包含浮点运算器，而且还集成了很多控制功能。</a:t>
            </a:r>
            <a:r>
              <a:rPr lang="en-US" altLang="zh-CN" sz="1200" kern="1200" dirty="0">
                <a:solidFill>
                  <a:schemeClr val="tx1"/>
                </a:solidFill>
                <a:effectLst/>
                <a:latin typeface="+mn-lt"/>
                <a:ea typeface="+mn-ea"/>
                <a:cs typeface="+mn-cs"/>
              </a:rPr>
              <a:t>1989</a:t>
            </a:r>
            <a:r>
              <a:rPr lang="zh-CN" altLang="zh-CN" sz="1200" kern="1200" dirty="0">
                <a:solidFill>
                  <a:schemeClr val="tx1"/>
                </a:solidFill>
                <a:effectLst/>
                <a:latin typeface="+mn-lt"/>
                <a:ea typeface="+mn-ea"/>
                <a:cs typeface="+mn-cs"/>
              </a:rPr>
              <a:t>年，</a:t>
            </a:r>
            <a:r>
              <a:rPr lang="en-US" altLang="zh-CN" sz="1200" kern="1200" dirty="0">
                <a:solidFill>
                  <a:schemeClr val="tx1"/>
                </a:solidFill>
                <a:effectLst/>
                <a:latin typeface="+mn-lt"/>
                <a:ea typeface="+mn-ea"/>
                <a:cs typeface="+mn-cs"/>
              </a:rPr>
              <a:t>Intel</a:t>
            </a:r>
            <a:r>
              <a:rPr lang="zh-CN" altLang="zh-CN" sz="1200" kern="1200" dirty="0">
                <a:solidFill>
                  <a:schemeClr val="tx1"/>
                </a:solidFill>
                <a:effectLst/>
                <a:latin typeface="+mn-lt"/>
                <a:ea typeface="+mn-ea"/>
                <a:cs typeface="+mn-cs"/>
              </a:rPr>
              <a:t>推出</a:t>
            </a:r>
            <a:r>
              <a:rPr lang="en-US" altLang="zh-CN" sz="1200" kern="1200" dirty="0">
                <a:solidFill>
                  <a:schemeClr val="tx1"/>
                </a:solidFill>
                <a:effectLst/>
                <a:latin typeface="+mn-lt"/>
                <a:ea typeface="+mn-ea"/>
                <a:cs typeface="+mn-cs"/>
              </a:rPr>
              <a:t>80486</a:t>
            </a:r>
            <a:r>
              <a:rPr lang="zh-CN" altLang="zh-CN" sz="1200" kern="1200" dirty="0">
                <a:solidFill>
                  <a:schemeClr val="tx1"/>
                </a:solidFill>
                <a:effectLst/>
                <a:latin typeface="+mn-lt"/>
                <a:ea typeface="+mn-ea"/>
                <a:cs typeface="+mn-cs"/>
              </a:rPr>
              <a:t>芯片，它是将</a:t>
            </a:r>
            <a:r>
              <a:rPr lang="en-US" altLang="zh-CN" sz="1200" kern="1200" dirty="0">
                <a:solidFill>
                  <a:schemeClr val="tx1"/>
                </a:solidFill>
                <a:effectLst/>
                <a:latin typeface="+mn-lt"/>
                <a:ea typeface="+mn-ea"/>
                <a:cs typeface="+mn-cs"/>
              </a:rPr>
              <a:t>80386</a:t>
            </a:r>
            <a:r>
              <a:rPr lang="zh-CN" altLang="zh-CN" sz="1200" kern="1200" dirty="0">
                <a:solidFill>
                  <a:schemeClr val="tx1"/>
                </a:solidFill>
                <a:effectLst/>
                <a:latin typeface="+mn-lt"/>
                <a:ea typeface="+mn-ea"/>
                <a:cs typeface="+mn-cs"/>
              </a:rPr>
              <a:t>和数学协处理器</a:t>
            </a:r>
            <a:r>
              <a:rPr lang="en-US" altLang="zh-CN" sz="1200" kern="1200" dirty="0">
                <a:solidFill>
                  <a:schemeClr val="tx1"/>
                </a:solidFill>
                <a:effectLst/>
                <a:latin typeface="+mn-lt"/>
                <a:ea typeface="+mn-ea"/>
                <a:cs typeface="+mn-cs"/>
              </a:rPr>
              <a:t>80387</a:t>
            </a:r>
            <a:r>
              <a:rPr lang="zh-CN" altLang="zh-CN" sz="1200" kern="1200" dirty="0">
                <a:solidFill>
                  <a:schemeClr val="tx1"/>
                </a:solidFill>
                <a:effectLst/>
                <a:latin typeface="+mn-lt"/>
                <a:ea typeface="+mn-ea"/>
                <a:cs typeface="+mn-cs"/>
              </a:rPr>
              <a:t>以及一个</a:t>
            </a:r>
            <a:r>
              <a:rPr lang="en-US" altLang="zh-CN" sz="1200" kern="1200" dirty="0">
                <a:solidFill>
                  <a:schemeClr val="tx1"/>
                </a:solidFill>
                <a:effectLst/>
                <a:latin typeface="+mn-lt"/>
                <a:ea typeface="+mn-ea"/>
                <a:cs typeface="+mn-cs"/>
              </a:rPr>
              <a:t>8KB</a:t>
            </a:r>
            <a:r>
              <a:rPr lang="zh-CN" altLang="zh-CN" sz="1200" kern="1200" dirty="0">
                <a:solidFill>
                  <a:schemeClr val="tx1"/>
                </a:solidFill>
                <a:effectLst/>
                <a:latin typeface="+mn-lt"/>
                <a:ea typeface="+mn-ea"/>
                <a:cs typeface="+mn-cs"/>
              </a:rPr>
              <a:t>的高速缓存器集成在一个芯片内。到了奔腾时代，</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内部的浮点运算器开始采用流水线设计。</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31</a:t>
            </a:fld>
            <a:endParaRPr lang="zh-CN" altLang="en-US"/>
          </a:p>
        </p:txBody>
      </p:sp>
    </p:spTree>
    <p:extLst>
      <p:ext uri="{BB962C8B-B14F-4D97-AF65-F5344CB8AC3E}">
        <p14:creationId xmlns:p14="http://schemas.microsoft.com/office/powerpoint/2010/main" val="11689292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控制器是计算机的控制中心，它控制着整个计算机有序稳定地自动执行程序。控制器在工作时会从内存中取指令，之后对指令进行翻译和分析，然后根据指令向有关部件发送控制命令，控制相关部件执行指令所包含的操作。控制器和运算器是</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的重要组成部分。</a:t>
            </a:r>
          </a:p>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32</a:t>
            </a:fld>
            <a:endParaRPr lang="zh-CN" altLang="en-US"/>
          </a:p>
        </p:txBody>
      </p:sp>
    </p:spTree>
    <p:extLst>
      <p:ext uri="{BB962C8B-B14F-4D97-AF65-F5344CB8AC3E}">
        <p14:creationId xmlns:p14="http://schemas.microsoft.com/office/powerpoint/2010/main" val="7164145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计算机的程序以及程序开始执行时需要的各种数据都存储在存储器中，另外存储器还会用来存储计算机在运行过程中产生的中间数据。存储器可以分为内部存储器（简称</a:t>
            </a:r>
            <a:r>
              <a:rPr lang="zh-CN" altLang="zh-CN" sz="1200" b="1" kern="1200" dirty="0">
                <a:solidFill>
                  <a:schemeClr val="tx1"/>
                </a:solidFill>
                <a:effectLst/>
                <a:latin typeface="+mn-lt"/>
                <a:ea typeface="+mn-ea"/>
                <a:cs typeface="+mn-cs"/>
              </a:rPr>
              <a:t>内存</a:t>
            </a:r>
            <a:r>
              <a:rPr lang="zh-CN" altLang="zh-CN" sz="1200" kern="1200" dirty="0">
                <a:solidFill>
                  <a:schemeClr val="tx1"/>
                </a:solidFill>
                <a:effectLst/>
                <a:latin typeface="+mn-lt"/>
                <a:ea typeface="+mn-ea"/>
                <a:cs typeface="+mn-cs"/>
              </a:rPr>
              <a:t>）和外部存储器（简称</a:t>
            </a:r>
            <a:r>
              <a:rPr lang="zh-CN" altLang="zh-CN" sz="1200" b="1" kern="1200" dirty="0">
                <a:solidFill>
                  <a:schemeClr val="tx1"/>
                </a:solidFill>
                <a:effectLst/>
                <a:latin typeface="+mn-lt"/>
                <a:ea typeface="+mn-ea"/>
                <a:cs typeface="+mn-cs"/>
              </a:rPr>
              <a:t>外存</a:t>
            </a:r>
            <a:r>
              <a:rPr lang="zh-CN" altLang="zh-CN" sz="1200" kern="1200" dirty="0">
                <a:solidFill>
                  <a:schemeClr val="tx1"/>
                </a:solidFill>
                <a:effectLst/>
                <a:latin typeface="+mn-lt"/>
                <a:ea typeface="+mn-ea"/>
                <a:cs typeface="+mn-cs"/>
              </a:rPr>
              <a:t>）。</a:t>
            </a:r>
            <a:endParaRPr lang="zh-CN" altLang="zh-CN" sz="1200" b="1"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内部存储器也称主存储器，其功能是对</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中的运算数据进行暂时的存放并且与硬盘等外部存储器进行数据交换，是外存与</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进行沟通的桥梁。在程序开始运行时，</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会从内存中获取所需要的数据进行运算并且将运算完的数据传回内存，所以内存性能的强弱对计算机的整体运行有着直接且显著的影响。计算机的程序和数据都是以二进制代码的形式存储在内存中，通常以字节为基本单位（</a:t>
            </a:r>
            <a:r>
              <a:rPr lang="en-US" altLang="zh-CN" sz="1200" kern="1200" dirty="0">
                <a:solidFill>
                  <a:schemeClr val="tx1"/>
                </a:solidFill>
                <a:effectLst/>
                <a:latin typeface="+mn-lt"/>
                <a:ea typeface="+mn-ea"/>
                <a:cs typeface="+mn-cs"/>
              </a:rPr>
              <a:t>8</a:t>
            </a:r>
            <a:r>
              <a:rPr lang="zh-CN" altLang="zh-CN" sz="1200" kern="1200" dirty="0">
                <a:solidFill>
                  <a:schemeClr val="tx1"/>
                </a:solidFill>
                <a:effectLst/>
                <a:latin typeface="+mn-lt"/>
                <a:ea typeface="+mn-ea"/>
                <a:cs typeface="+mn-cs"/>
              </a:rPr>
              <a:t>位），一个字节占用一个拥有唯一地址号的存储单元。内存按照工作原理可分为只读存储器和随机存取存储器两种类型。</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外部存储器的特点是断电后仍然能够保存数据，常见的外部存储器包括</a:t>
            </a:r>
            <a:r>
              <a:rPr lang="en-US" altLang="zh-CN" sz="1200" kern="1200" dirty="0">
                <a:solidFill>
                  <a:schemeClr val="tx1"/>
                </a:solidFill>
                <a:effectLst/>
                <a:latin typeface="+mn-lt"/>
                <a:ea typeface="+mn-ea"/>
                <a:cs typeface="+mn-cs"/>
              </a:rPr>
              <a:t>U</a:t>
            </a:r>
            <a:r>
              <a:rPr lang="zh-CN" altLang="zh-CN" sz="1200" kern="1200" dirty="0">
                <a:solidFill>
                  <a:schemeClr val="tx1"/>
                </a:solidFill>
                <a:effectLst/>
                <a:latin typeface="+mn-lt"/>
                <a:ea typeface="+mn-ea"/>
                <a:cs typeface="+mn-cs"/>
              </a:rPr>
              <a:t>盘、机械硬盘、固态硬盘、光盘存储器以及已经被淘汰的软盘存储器。</a:t>
            </a:r>
          </a:p>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33</a:t>
            </a:fld>
            <a:endParaRPr lang="zh-CN" altLang="en-US"/>
          </a:p>
        </p:txBody>
      </p:sp>
    </p:spTree>
    <p:extLst>
      <p:ext uri="{BB962C8B-B14F-4D97-AF65-F5344CB8AC3E}">
        <p14:creationId xmlns:p14="http://schemas.microsoft.com/office/powerpoint/2010/main" val="14287934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34</a:t>
            </a:fld>
            <a:endParaRPr lang="zh-CN" altLang="en-US"/>
          </a:p>
        </p:txBody>
      </p:sp>
    </p:spTree>
    <p:extLst>
      <p:ext uri="{BB962C8B-B14F-4D97-AF65-F5344CB8AC3E}">
        <p14:creationId xmlns:p14="http://schemas.microsoft.com/office/powerpoint/2010/main" val="20860143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35</a:t>
            </a:fld>
            <a:endParaRPr lang="zh-CN" altLang="en-US"/>
          </a:p>
        </p:txBody>
      </p:sp>
    </p:spTree>
    <p:extLst>
      <p:ext uri="{BB962C8B-B14F-4D97-AF65-F5344CB8AC3E}">
        <p14:creationId xmlns:p14="http://schemas.microsoft.com/office/powerpoint/2010/main" val="36621070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45</a:t>
            </a:fld>
            <a:endParaRPr lang="zh-CN" altLang="en-US"/>
          </a:p>
        </p:txBody>
      </p:sp>
    </p:spTree>
    <p:extLst>
      <p:ext uri="{BB962C8B-B14F-4D97-AF65-F5344CB8AC3E}">
        <p14:creationId xmlns:p14="http://schemas.microsoft.com/office/powerpoint/2010/main" val="15677516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46</a:t>
            </a:fld>
            <a:endParaRPr lang="zh-CN" altLang="en-US"/>
          </a:p>
        </p:txBody>
      </p:sp>
    </p:spTree>
    <p:extLst>
      <p:ext uri="{BB962C8B-B14F-4D97-AF65-F5344CB8AC3E}">
        <p14:creationId xmlns:p14="http://schemas.microsoft.com/office/powerpoint/2010/main" val="7884758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47</a:t>
            </a:fld>
            <a:endParaRPr lang="zh-CN" altLang="en-US"/>
          </a:p>
        </p:txBody>
      </p:sp>
    </p:spTree>
    <p:extLst>
      <p:ext uri="{BB962C8B-B14F-4D97-AF65-F5344CB8AC3E}">
        <p14:creationId xmlns:p14="http://schemas.microsoft.com/office/powerpoint/2010/main" val="12445526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48</a:t>
            </a:fld>
            <a:endParaRPr lang="zh-CN" altLang="en-US"/>
          </a:p>
        </p:txBody>
      </p:sp>
    </p:spTree>
    <p:extLst>
      <p:ext uri="{BB962C8B-B14F-4D97-AF65-F5344CB8AC3E}">
        <p14:creationId xmlns:p14="http://schemas.microsoft.com/office/powerpoint/2010/main" val="35723789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编译分为</a:t>
            </a:r>
            <a:r>
              <a:rPr lang="zh-CN" altLang="zh-CN" sz="1200" b="1" kern="1200" dirty="0">
                <a:solidFill>
                  <a:schemeClr val="tx1"/>
                </a:solidFill>
                <a:effectLst/>
                <a:latin typeface="+mn-lt"/>
                <a:ea typeface="+mn-ea"/>
                <a:cs typeface="+mn-cs"/>
              </a:rPr>
              <a:t>预处理阶段、编译阶段、汇编阶段和链接阶段</a:t>
            </a:r>
            <a:r>
              <a:rPr lang="zh-CN" altLang="zh-CN" sz="1200" kern="1200" dirty="0">
                <a:solidFill>
                  <a:schemeClr val="tx1"/>
                </a:solidFill>
                <a:effectLst/>
                <a:latin typeface="+mn-lt"/>
                <a:ea typeface="+mn-ea"/>
                <a:cs typeface="+mn-cs"/>
              </a:rPr>
              <a:t>。</a:t>
            </a:r>
          </a:p>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49</a:t>
            </a:fld>
            <a:endParaRPr lang="zh-CN" altLang="en-US"/>
          </a:p>
        </p:txBody>
      </p:sp>
    </p:spTree>
    <p:extLst>
      <p:ext uri="{BB962C8B-B14F-4D97-AF65-F5344CB8AC3E}">
        <p14:creationId xmlns:p14="http://schemas.microsoft.com/office/powerpoint/2010/main" val="40537145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1946</a:t>
            </a:r>
            <a:r>
              <a:rPr lang="zh-CN" altLang="zh-CN" sz="1200" kern="1200" dirty="0">
                <a:solidFill>
                  <a:schemeClr val="tx1"/>
                </a:solidFill>
                <a:effectLst/>
                <a:latin typeface="+mn-lt"/>
                <a:ea typeface="+mn-ea"/>
                <a:cs typeface="+mn-cs"/>
              </a:rPr>
              <a:t>年，第一台通用计算机</a:t>
            </a:r>
            <a:r>
              <a:rPr lang="en-US" altLang="zh-CN" sz="1200" kern="1200" dirty="0">
                <a:solidFill>
                  <a:schemeClr val="tx1"/>
                </a:solidFill>
                <a:effectLst/>
                <a:latin typeface="+mn-lt"/>
                <a:ea typeface="+mn-ea"/>
                <a:cs typeface="+mn-cs"/>
              </a:rPr>
              <a:t>ENIAC</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Electronic Numerical Integrator And Computer</a:t>
            </a:r>
            <a:r>
              <a:rPr lang="zh-CN" altLang="zh-CN" sz="1200" kern="1200" dirty="0">
                <a:solidFill>
                  <a:schemeClr val="tx1"/>
                </a:solidFill>
                <a:effectLst/>
                <a:latin typeface="+mn-lt"/>
                <a:ea typeface="+mn-ea"/>
                <a:cs typeface="+mn-cs"/>
              </a:rPr>
              <a:t>，电子数字积分计算机）在美国问世，当时它主要用于解决二战期间复杂的弹道计算问题。</a:t>
            </a:r>
            <a:r>
              <a:rPr lang="zh-CN" altLang="zh-CN" dirty="0">
                <a:effectLst/>
              </a:rPr>
              <a:t> </a:t>
            </a:r>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13</a:t>
            </a:fld>
            <a:endParaRPr lang="zh-CN" altLang="en-US"/>
          </a:p>
        </p:txBody>
      </p:sp>
    </p:spTree>
    <p:extLst>
      <p:ext uri="{BB962C8B-B14F-4D97-AF65-F5344CB8AC3E}">
        <p14:creationId xmlns:p14="http://schemas.microsoft.com/office/powerpoint/2010/main" val="246902377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预处理程序的工作基本上就是对源程序部分内容的“替换”。经过此种替换，生成一个没有宏定义、没有条件编译语句和特殊符号的输出文件，作为编译器的输入。此文件与未处理的源文件含义相同，但表达不同。</a:t>
            </a:r>
          </a:p>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50</a:t>
            </a:fld>
            <a:endParaRPr lang="zh-CN" altLang="en-US"/>
          </a:p>
        </p:txBody>
      </p:sp>
    </p:spTree>
    <p:extLst>
      <p:ext uri="{BB962C8B-B14F-4D97-AF65-F5344CB8AC3E}">
        <p14:creationId xmlns:p14="http://schemas.microsoft.com/office/powerpoint/2010/main" val="81835913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mn-lt"/>
                <a:ea typeface="+mn-ea"/>
                <a:cs typeface="+mn-cs"/>
              </a:rPr>
              <a:t>词法分析：</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经过扫描器分析后，源程序中的单词符号通常会生成值为“单词种别”和“单词自身”的二元式，其中单词种别一般是整数编码。若某一种别中只包含一个单词符号，则该种别的编码就可以代表该单词符号自身的值；若单词种别中包含多个单词符号，则对于其中的每个单词符号，出了有种别编码以外，还有自身的值。词法分析器通常使用手动构造和自动生成这两种方法构造，其中手工构造可使用状态图进行工作，自动生成的实现则是通过确定的有限自动机。</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语法分析：</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语法分析分为自上而下分析法和自下而上分析法两种方式。所谓自上而下就是从文法的开始符号出发，向下推导推出句子；而自下而上分析法则使用移进归约法，其基本思想是用一个栈来放置寄存符号，把输入符号依次移进栈里，直到栈顶形成某个产生式的一个候选式时则把栈顶的这一部分归约成该产生式的左邻符号。</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51</a:t>
            </a:fld>
            <a:endParaRPr lang="zh-CN" altLang="en-US"/>
          </a:p>
        </p:txBody>
      </p:sp>
    </p:spTree>
    <p:extLst>
      <p:ext uri="{BB962C8B-B14F-4D97-AF65-F5344CB8AC3E}">
        <p14:creationId xmlns:p14="http://schemas.microsoft.com/office/powerpoint/2010/main" val="38355753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有三个因素会直接影响目标代码的执行效率：一是如何生成较短的目标代码；二是如何充分利用计算机中的寄存器，减少目标代码的访存次数；三是如何充分利用计算机指令系统的特点，以提高目标代码的质量。</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有时编译程序会对代码进行优化处理，优化处理技术同时涉及到了编译技术本身以及机器的硬件环境，优化方式分为针对中间代码的优化和针对目标代码生成的优化两种类型。</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52</a:t>
            </a:fld>
            <a:endParaRPr lang="zh-CN" altLang="en-US"/>
          </a:p>
        </p:txBody>
      </p:sp>
    </p:spTree>
    <p:extLst>
      <p:ext uri="{BB962C8B-B14F-4D97-AF65-F5344CB8AC3E}">
        <p14:creationId xmlns:p14="http://schemas.microsoft.com/office/powerpoint/2010/main" val="27404941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53</a:t>
            </a:fld>
            <a:endParaRPr lang="zh-CN" altLang="en-US"/>
          </a:p>
        </p:txBody>
      </p:sp>
    </p:spTree>
    <p:extLst>
      <p:ext uri="{BB962C8B-B14F-4D97-AF65-F5344CB8AC3E}">
        <p14:creationId xmlns:p14="http://schemas.microsoft.com/office/powerpoint/2010/main" val="18516206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对于可执行文件中的函数调用，可以使用动态链接或静态链接方法。使用动态链接，最终的可执行文件相对较短。如果共享对象由多个进程使用，则内存只需要保留一份要共享的代码，从而可以节约内存。但是，使用动态链接并不绝对优于使用静态链接。在某些情况下，动态链接可能会导致一些性能上的下降。</a:t>
            </a:r>
          </a:p>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54</a:t>
            </a:fld>
            <a:endParaRPr lang="zh-CN" altLang="en-US"/>
          </a:p>
        </p:txBody>
      </p:sp>
    </p:spTree>
    <p:extLst>
      <p:ext uri="{BB962C8B-B14F-4D97-AF65-F5344CB8AC3E}">
        <p14:creationId xmlns:p14="http://schemas.microsoft.com/office/powerpoint/2010/main" val="320778151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在</a:t>
            </a:r>
            <a:r>
              <a:rPr lang="en-US" altLang="zh-CN" sz="1200" kern="1200" dirty="0">
                <a:solidFill>
                  <a:schemeClr val="tx1"/>
                </a:solidFill>
                <a:effectLst/>
                <a:latin typeface="+mn-lt"/>
                <a:ea typeface="+mn-ea"/>
                <a:cs typeface="+mn-cs"/>
              </a:rPr>
              <a:t>Linux</a:t>
            </a:r>
            <a:r>
              <a:rPr lang="zh-CN" altLang="zh-CN" sz="1200" kern="1200" dirty="0">
                <a:solidFill>
                  <a:schemeClr val="tx1"/>
                </a:solidFill>
                <a:effectLst/>
                <a:latin typeface="+mn-lt"/>
                <a:ea typeface="+mn-ea"/>
                <a:cs typeface="+mn-cs"/>
              </a:rPr>
              <a:t>操作系统中使用的</a:t>
            </a:r>
            <a:r>
              <a:rPr lang="en-US" altLang="zh-CN" sz="1200" kern="1200" dirty="0" err="1">
                <a:solidFill>
                  <a:schemeClr val="tx1"/>
                </a:solidFill>
                <a:effectLst/>
                <a:latin typeface="+mn-lt"/>
                <a:ea typeface="+mn-ea"/>
                <a:cs typeface="+mn-cs"/>
              </a:rPr>
              <a:t>gcc</a:t>
            </a:r>
            <a:r>
              <a:rPr lang="zh-CN" altLang="zh-CN" sz="1200" kern="1200" dirty="0">
                <a:solidFill>
                  <a:schemeClr val="tx1"/>
                </a:solidFill>
                <a:effectLst/>
                <a:latin typeface="+mn-lt"/>
                <a:ea typeface="+mn-ea"/>
                <a:cs typeface="+mn-cs"/>
              </a:rPr>
              <a:t>编译器把以上的几个过程进行捆绑，使用户只使用一次命令就把编译工作完成。如图</a:t>
            </a:r>
            <a:r>
              <a:rPr lang="en-US" altLang="zh-CN" sz="1200" kern="1200" dirty="0">
                <a:solidFill>
                  <a:schemeClr val="tx1"/>
                </a:solidFill>
                <a:effectLst/>
                <a:latin typeface="+mn-lt"/>
                <a:ea typeface="+mn-ea"/>
                <a:cs typeface="+mn-cs"/>
              </a:rPr>
              <a:t>1-9</a:t>
            </a:r>
            <a:r>
              <a:rPr lang="zh-CN" altLang="zh-CN" sz="1200" kern="1200" dirty="0">
                <a:solidFill>
                  <a:schemeClr val="tx1"/>
                </a:solidFill>
                <a:effectLst/>
                <a:latin typeface="+mn-lt"/>
                <a:ea typeface="+mn-ea"/>
                <a:cs typeface="+mn-cs"/>
              </a:rPr>
              <a:t>所示为</a:t>
            </a:r>
            <a:r>
              <a:rPr lang="en-US" altLang="zh-CN" sz="1200" kern="1200" dirty="0" err="1">
                <a:solidFill>
                  <a:schemeClr val="tx1"/>
                </a:solidFill>
                <a:effectLst/>
                <a:latin typeface="+mn-lt"/>
                <a:ea typeface="+mn-ea"/>
                <a:cs typeface="+mn-cs"/>
              </a:rPr>
              <a:t>gcc</a:t>
            </a:r>
            <a:r>
              <a:rPr lang="zh-CN" altLang="zh-CN" sz="1200" kern="1200" dirty="0">
                <a:solidFill>
                  <a:schemeClr val="tx1"/>
                </a:solidFill>
                <a:effectLst/>
                <a:latin typeface="+mn-lt"/>
                <a:ea typeface="+mn-ea"/>
                <a:cs typeface="+mn-cs"/>
              </a:rPr>
              <a:t>代理的编译过程，以名为</a:t>
            </a:r>
            <a:r>
              <a:rPr lang="en-US" altLang="zh-CN" sz="1200" kern="1200" dirty="0" err="1">
                <a:solidFill>
                  <a:schemeClr val="tx1"/>
                </a:solidFill>
                <a:effectLst/>
                <a:latin typeface="+mn-lt"/>
                <a:ea typeface="+mn-ea"/>
                <a:cs typeface="+mn-cs"/>
              </a:rPr>
              <a:t>program.c</a:t>
            </a:r>
            <a:r>
              <a:rPr lang="zh-CN" altLang="zh-CN" sz="1200" kern="1200" dirty="0">
                <a:solidFill>
                  <a:schemeClr val="tx1"/>
                </a:solidFill>
                <a:effectLst/>
                <a:latin typeface="+mn-lt"/>
                <a:ea typeface="+mn-ea"/>
                <a:cs typeface="+mn-cs"/>
              </a:rPr>
              <a:t>的</a:t>
            </a:r>
            <a:r>
              <a:rPr lang="en-US" altLang="zh-CN" sz="1200" kern="1200" dirty="0">
                <a:solidFill>
                  <a:schemeClr val="tx1"/>
                </a:solidFill>
                <a:effectLst/>
                <a:latin typeface="+mn-lt"/>
                <a:ea typeface="+mn-ea"/>
                <a:cs typeface="+mn-cs"/>
              </a:rPr>
              <a:t>c</a:t>
            </a:r>
            <a:r>
              <a:rPr lang="zh-CN" altLang="zh-CN" sz="1200" kern="1200" dirty="0">
                <a:solidFill>
                  <a:schemeClr val="tx1"/>
                </a:solidFill>
                <a:effectLst/>
                <a:latin typeface="+mn-lt"/>
                <a:ea typeface="+mn-ea"/>
                <a:cs typeface="+mn-cs"/>
              </a:rPr>
              <a:t>文件为例，</a:t>
            </a:r>
            <a:r>
              <a:rPr lang="en-US" altLang="zh-CN" sz="1200" kern="1200" dirty="0" err="1">
                <a:solidFill>
                  <a:schemeClr val="tx1"/>
                </a:solidFill>
                <a:effectLst/>
                <a:latin typeface="+mn-lt"/>
                <a:ea typeface="+mn-ea"/>
                <a:cs typeface="+mn-cs"/>
              </a:rPr>
              <a:t>gcc</a:t>
            </a:r>
            <a:r>
              <a:rPr lang="zh-CN" altLang="zh-CN" sz="1200" kern="1200" dirty="0">
                <a:solidFill>
                  <a:schemeClr val="tx1"/>
                </a:solidFill>
                <a:effectLst/>
                <a:latin typeface="+mn-lt"/>
                <a:ea typeface="+mn-ea"/>
                <a:cs typeface="+mn-cs"/>
              </a:rPr>
              <a:t>使用“</a:t>
            </a:r>
            <a:r>
              <a:rPr lang="en-US" altLang="zh-CN" sz="1200" kern="1200" dirty="0" err="1">
                <a:solidFill>
                  <a:schemeClr val="tx1"/>
                </a:solidFill>
                <a:effectLst/>
                <a:latin typeface="+mn-lt"/>
                <a:ea typeface="+mn-ea"/>
                <a:cs typeface="+mn-cs"/>
              </a:rPr>
              <a:t>gcc</a:t>
            </a:r>
            <a:r>
              <a:rPr lang="en-US" altLang="zh-CN" sz="1200" kern="1200" dirty="0">
                <a:solidFill>
                  <a:schemeClr val="tx1"/>
                </a:solidFill>
                <a:effectLst/>
                <a:latin typeface="+mn-lt"/>
                <a:ea typeface="+mn-ea"/>
                <a:cs typeface="+mn-cs"/>
              </a:rPr>
              <a:t>-E</a:t>
            </a:r>
            <a:r>
              <a:rPr lang="zh-CN" altLang="zh-CN" sz="1200" kern="1200" dirty="0">
                <a:solidFill>
                  <a:schemeClr val="tx1"/>
                </a:solidFill>
                <a:effectLst/>
                <a:latin typeface="+mn-lt"/>
                <a:ea typeface="+mn-ea"/>
                <a:cs typeface="+mn-cs"/>
              </a:rPr>
              <a:t>”指令进行预处理，将</a:t>
            </a:r>
            <a:r>
              <a:rPr lang="en-US" altLang="zh-CN" sz="1200" kern="1200" dirty="0" err="1">
                <a:solidFill>
                  <a:schemeClr val="tx1"/>
                </a:solidFill>
                <a:effectLst/>
                <a:latin typeface="+mn-lt"/>
                <a:ea typeface="+mn-ea"/>
                <a:cs typeface="+mn-cs"/>
              </a:rPr>
              <a:t>program.c</a:t>
            </a:r>
            <a:r>
              <a:rPr lang="zh-CN" altLang="zh-CN" sz="1200" kern="1200" dirty="0">
                <a:solidFill>
                  <a:schemeClr val="tx1"/>
                </a:solidFill>
                <a:effectLst/>
                <a:latin typeface="+mn-lt"/>
                <a:ea typeface="+mn-ea"/>
                <a:cs typeface="+mn-cs"/>
              </a:rPr>
              <a:t>文件转化成</a:t>
            </a:r>
            <a:r>
              <a:rPr lang="en-US" altLang="zh-CN" sz="1200" kern="1200" dirty="0" err="1">
                <a:solidFill>
                  <a:schemeClr val="tx1"/>
                </a:solidFill>
                <a:effectLst/>
                <a:latin typeface="+mn-lt"/>
                <a:ea typeface="+mn-ea"/>
                <a:cs typeface="+mn-cs"/>
              </a:rPr>
              <a:t>program.i</a:t>
            </a:r>
            <a:r>
              <a:rPr lang="zh-CN" altLang="zh-CN" sz="1200" kern="1200" dirty="0">
                <a:solidFill>
                  <a:schemeClr val="tx1"/>
                </a:solidFill>
                <a:effectLst/>
                <a:latin typeface="+mn-lt"/>
                <a:ea typeface="+mn-ea"/>
                <a:cs typeface="+mn-cs"/>
              </a:rPr>
              <a:t>文件；之后使用“</a:t>
            </a:r>
            <a:r>
              <a:rPr lang="en-US" altLang="zh-CN" sz="1200" kern="1200" dirty="0" err="1">
                <a:solidFill>
                  <a:schemeClr val="tx1"/>
                </a:solidFill>
                <a:effectLst/>
                <a:latin typeface="+mn-lt"/>
                <a:ea typeface="+mn-ea"/>
                <a:cs typeface="+mn-cs"/>
              </a:rPr>
              <a:t>gcc</a:t>
            </a:r>
            <a:r>
              <a:rPr lang="en-US" altLang="zh-CN" sz="1200" kern="1200" dirty="0">
                <a:solidFill>
                  <a:schemeClr val="tx1"/>
                </a:solidFill>
                <a:effectLst/>
                <a:latin typeface="+mn-lt"/>
                <a:ea typeface="+mn-ea"/>
                <a:cs typeface="+mn-cs"/>
              </a:rPr>
              <a:t> –S</a:t>
            </a:r>
            <a:r>
              <a:rPr lang="zh-CN" altLang="zh-CN" sz="1200" kern="1200" dirty="0">
                <a:solidFill>
                  <a:schemeClr val="tx1"/>
                </a:solidFill>
                <a:effectLst/>
                <a:latin typeface="+mn-lt"/>
                <a:ea typeface="+mn-ea"/>
                <a:cs typeface="+mn-cs"/>
              </a:rPr>
              <a:t>”指令对</a:t>
            </a:r>
            <a:r>
              <a:rPr lang="en-US" altLang="zh-CN" sz="1200" kern="1200" dirty="0">
                <a:solidFill>
                  <a:schemeClr val="tx1"/>
                </a:solidFill>
                <a:effectLst/>
                <a:latin typeface="+mn-lt"/>
                <a:ea typeface="+mn-ea"/>
                <a:cs typeface="+mn-cs"/>
              </a:rPr>
              <a:t>.</a:t>
            </a:r>
            <a:r>
              <a:rPr lang="en-US" altLang="zh-CN" sz="1200" kern="1200" dirty="0" err="1">
                <a:solidFill>
                  <a:schemeClr val="tx1"/>
                </a:solidFill>
                <a:effectLst/>
                <a:latin typeface="+mn-lt"/>
                <a:ea typeface="+mn-ea"/>
                <a:cs typeface="+mn-cs"/>
              </a:rPr>
              <a:t>i</a:t>
            </a:r>
            <a:r>
              <a:rPr lang="zh-CN" altLang="zh-CN" sz="1200" kern="1200" dirty="0">
                <a:solidFill>
                  <a:schemeClr val="tx1"/>
                </a:solidFill>
                <a:effectLst/>
                <a:latin typeface="+mn-lt"/>
                <a:ea typeface="+mn-ea"/>
                <a:cs typeface="+mn-cs"/>
              </a:rPr>
              <a:t>文件进行编译转换成</a:t>
            </a:r>
            <a:r>
              <a:rPr lang="en-US" altLang="zh-CN" sz="1200" kern="1200" dirty="0" err="1">
                <a:solidFill>
                  <a:schemeClr val="tx1"/>
                </a:solidFill>
                <a:effectLst/>
                <a:latin typeface="+mn-lt"/>
                <a:ea typeface="+mn-ea"/>
                <a:cs typeface="+mn-cs"/>
              </a:rPr>
              <a:t>program.s</a:t>
            </a:r>
            <a:r>
              <a:rPr lang="zh-CN" altLang="zh-CN" sz="1200" kern="1200" dirty="0">
                <a:solidFill>
                  <a:schemeClr val="tx1"/>
                </a:solidFill>
                <a:effectLst/>
                <a:latin typeface="+mn-lt"/>
                <a:ea typeface="+mn-ea"/>
                <a:cs typeface="+mn-cs"/>
              </a:rPr>
              <a:t>文件；在汇编阶段，使用“</a:t>
            </a:r>
            <a:r>
              <a:rPr lang="en-US" altLang="zh-CN" sz="1200" kern="1200" dirty="0" err="1">
                <a:solidFill>
                  <a:schemeClr val="tx1"/>
                </a:solidFill>
                <a:effectLst/>
                <a:latin typeface="+mn-lt"/>
                <a:ea typeface="+mn-ea"/>
                <a:cs typeface="+mn-cs"/>
              </a:rPr>
              <a:t>gcc</a:t>
            </a:r>
            <a:r>
              <a:rPr lang="en-US" altLang="zh-CN" sz="1200" kern="1200" dirty="0">
                <a:solidFill>
                  <a:schemeClr val="tx1"/>
                </a:solidFill>
                <a:effectLst/>
                <a:latin typeface="+mn-lt"/>
                <a:ea typeface="+mn-ea"/>
                <a:cs typeface="+mn-cs"/>
              </a:rPr>
              <a:t>–c</a:t>
            </a:r>
            <a:r>
              <a:rPr lang="zh-CN" altLang="zh-CN" sz="1200" kern="1200" dirty="0">
                <a:solidFill>
                  <a:schemeClr val="tx1"/>
                </a:solidFill>
                <a:effectLst/>
                <a:latin typeface="+mn-lt"/>
                <a:ea typeface="+mn-ea"/>
                <a:cs typeface="+mn-cs"/>
              </a:rPr>
              <a:t>”指令将</a:t>
            </a:r>
            <a:r>
              <a:rPr lang="en-US" altLang="zh-CN" sz="1200" kern="1200" dirty="0" err="1">
                <a:solidFill>
                  <a:schemeClr val="tx1"/>
                </a:solidFill>
                <a:effectLst/>
                <a:latin typeface="+mn-lt"/>
                <a:ea typeface="+mn-ea"/>
                <a:cs typeface="+mn-cs"/>
              </a:rPr>
              <a:t>program.s</a:t>
            </a:r>
            <a:r>
              <a:rPr lang="zh-CN" altLang="zh-CN" sz="1200" kern="1200" dirty="0">
                <a:solidFill>
                  <a:schemeClr val="tx1"/>
                </a:solidFill>
                <a:effectLst/>
                <a:latin typeface="+mn-lt"/>
                <a:ea typeface="+mn-ea"/>
                <a:cs typeface="+mn-cs"/>
              </a:rPr>
              <a:t>文件转换成</a:t>
            </a:r>
            <a:r>
              <a:rPr lang="en-US" altLang="zh-CN" sz="1200" kern="1200" dirty="0" err="1">
                <a:solidFill>
                  <a:schemeClr val="tx1"/>
                </a:solidFill>
                <a:effectLst/>
                <a:latin typeface="+mn-lt"/>
                <a:ea typeface="+mn-ea"/>
                <a:cs typeface="+mn-cs"/>
              </a:rPr>
              <a:t>program.o</a:t>
            </a:r>
            <a:r>
              <a:rPr lang="zh-CN" altLang="zh-CN" sz="1200" kern="1200" dirty="0">
                <a:solidFill>
                  <a:schemeClr val="tx1"/>
                </a:solidFill>
                <a:effectLst/>
                <a:latin typeface="+mn-lt"/>
                <a:ea typeface="+mn-ea"/>
                <a:cs typeface="+mn-cs"/>
              </a:rPr>
              <a:t>文件，最后将</a:t>
            </a:r>
            <a:r>
              <a:rPr lang="en-US" altLang="zh-CN" sz="1200" kern="1200" dirty="0" err="1">
                <a:solidFill>
                  <a:schemeClr val="tx1"/>
                </a:solidFill>
                <a:effectLst/>
                <a:latin typeface="+mn-lt"/>
                <a:ea typeface="+mn-ea"/>
                <a:cs typeface="+mn-cs"/>
              </a:rPr>
              <a:t>program.o</a:t>
            </a:r>
            <a:r>
              <a:rPr lang="zh-CN" altLang="zh-CN" sz="1200" kern="1200" dirty="0">
                <a:solidFill>
                  <a:schemeClr val="tx1"/>
                </a:solidFill>
                <a:effectLst/>
                <a:latin typeface="+mn-lt"/>
                <a:ea typeface="+mn-ea"/>
                <a:cs typeface="+mn-cs"/>
              </a:rPr>
              <a:t>文件转化成可执行程序文件</a:t>
            </a:r>
            <a:r>
              <a:rPr lang="en-US" altLang="zh-CN" sz="1200" kern="1200" dirty="0">
                <a:solidFill>
                  <a:schemeClr val="tx1"/>
                </a:solidFill>
                <a:effectLst/>
                <a:latin typeface="+mn-lt"/>
                <a:ea typeface="+mn-ea"/>
                <a:cs typeface="+mn-cs"/>
              </a:rPr>
              <a:t>program</a:t>
            </a:r>
            <a:r>
              <a:rPr lang="zh-CN" altLang="zh-CN" sz="1200" kern="1200" dirty="0">
                <a:solidFill>
                  <a:schemeClr val="tx1"/>
                </a:solidFill>
                <a:effectLst/>
                <a:latin typeface="+mn-lt"/>
                <a:ea typeface="+mn-ea"/>
                <a:cs typeface="+mn-cs"/>
              </a:rPr>
              <a:t>。</a:t>
            </a:r>
          </a:p>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55</a:t>
            </a:fld>
            <a:endParaRPr lang="zh-CN" altLang="en-US"/>
          </a:p>
        </p:txBody>
      </p:sp>
    </p:spTree>
    <p:extLst>
      <p:ext uri="{BB962C8B-B14F-4D97-AF65-F5344CB8AC3E}">
        <p14:creationId xmlns:p14="http://schemas.microsoft.com/office/powerpoint/2010/main" val="33007270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56</a:t>
            </a:fld>
            <a:endParaRPr lang="zh-CN" altLang="en-US"/>
          </a:p>
        </p:txBody>
      </p:sp>
    </p:spTree>
    <p:extLst>
      <p:ext uri="{BB962C8B-B14F-4D97-AF65-F5344CB8AC3E}">
        <p14:creationId xmlns:p14="http://schemas.microsoft.com/office/powerpoint/2010/main" val="191446612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GPR: General Purpose Register, </a:t>
            </a:r>
            <a:r>
              <a:rPr lang="zh-CN" altLang="en-US" sz="1200" b="0" i="0" kern="1200" dirty="0">
                <a:solidFill>
                  <a:schemeClr val="tx1"/>
                </a:solidFill>
                <a:effectLst/>
                <a:latin typeface="+mn-lt"/>
                <a:ea typeface="+mn-ea"/>
                <a:cs typeface="+mn-cs"/>
              </a:rPr>
              <a:t>通用寄存器</a:t>
            </a: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57</a:t>
            </a:fld>
            <a:endParaRPr lang="zh-CN" altLang="en-US"/>
          </a:p>
        </p:txBody>
      </p:sp>
    </p:spTree>
    <p:extLst>
      <p:ext uri="{BB962C8B-B14F-4D97-AF65-F5344CB8AC3E}">
        <p14:creationId xmlns:p14="http://schemas.microsoft.com/office/powerpoint/2010/main" val="217611964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58</a:t>
            </a:fld>
            <a:endParaRPr lang="zh-CN" altLang="en-US"/>
          </a:p>
        </p:txBody>
      </p:sp>
    </p:spTree>
    <p:extLst>
      <p:ext uri="{BB962C8B-B14F-4D97-AF65-F5344CB8AC3E}">
        <p14:creationId xmlns:p14="http://schemas.microsoft.com/office/powerpoint/2010/main" val="86452054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59</a:t>
            </a:fld>
            <a:endParaRPr lang="zh-CN" altLang="en-US"/>
          </a:p>
        </p:txBody>
      </p:sp>
    </p:spTree>
    <p:extLst>
      <p:ext uri="{BB962C8B-B14F-4D97-AF65-F5344CB8AC3E}">
        <p14:creationId xmlns:p14="http://schemas.microsoft.com/office/powerpoint/2010/main" val="29652480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什么是计算机呢？提起计算机，大家会自然想到我们桌面上的电脑，但实际上计算机已经深入到我们生活的方方面面。除了大家所熟悉的个人笔记本、服务器等通用计算机外，像手机、数字电视、游戏机、路由器等设备都属于广义上的计算机。</a:t>
            </a:r>
          </a:p>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14</a:t>
            </a:fld>
            <a:endParaRPr lang="zh-CN" altLang="en-US"/>
          </a:p>
        </p:txBody>
      </p:sp>
    </p:spTree>
    <p:extLst>
      <p:ext uri="{BB962C8B-B14F-4D97-AF65-F5344CB8AC3E}">
        <p14:creationId xmlns:p14="http://schemas.microsoft.com/office/powerpoint/2010/main" val="105812206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latin typeface="Arial" panose="020B0604020202020204" pitchFamily="34" charset="0"/>
              </a:rPr>
              <a:t>AC:</a:t>
            </a:r>
            <a:r>
              <a:rPr lang="zh-CN" altLang="en-US" dirty="0">
                <a:latin typeface="Arial" panose="020B0604020202020204" pitchFamily="34" charset="0"/>
              </a:rPr>
              <a:t>累加寄存器， </a:t>
            </a:r>
            <a:r>
              <a:rPr lang="en-US" altLang="zh-CN" dirty="0">
                <a:latin typeface="Arial" panose="020B0604020202020204" pitchFamily="34" charset="0"/>
              </a:rPr>
              <a:t>MQ:</a:t>
            </a:r>
            <a:r>
              <a:rPr lang="zh-CN" altLang="en-US" dirty="0">
                <a:latin typeface="Arial" panose="020B0604020202020204" pitchFamily="34" charset="0"/>
              </a:rPr>
              <a:t>乘商寄存器  </a:t>
            </a:r>
            <a:r>
              <a:rPr lang="en-US" altLang="zh-CN" dirty="0">
                <a:latin typeface="Arial" panose="020B0604020202020204" pitchFamily="34" charset="0"/>
              </a:rPr>
              <a:t>MBR</a:t>
            </a:r>
            <a:r>
              <a:rPr lang="zh-CN" altLang="en-US" dirty="0">
                <a:latin typeface="Arial" panose="020B0604020202020204" pitchFamily="34" charset="0"/>
              </a:rPr>
              <a:t>：存储器缓冲寄存器</a:t>
            </a:r>
            <a:endParaRPr lang="en-US" altLang="zh-CN" dirty="0">
              <a:latin typeface="Arial" panose="020B0604020202020204" pitchFamily="34" charset="0"/>
            </a:endParaRPr>
          </a:p>
          <a:p>
            <a:endParaRPr lang="en-US" altLang="zh-CN" dirty="0">
              <a:latin typeface="Arial" panose="020B0604020202020204" pitchFamily="34" charset="0"/>
            </a:endParaRPr>
          </a:p>
          <a:p>
            <a:r>
              <a:rPr lang="en-US" altLang="zh-CN" dirty="0">
                <a:latin typeface="Arial" panose="020B0604020202020204" pitchFamily="34" charset="0"/>
              </a:rPr>
              <a:t>IBR: </a:t>
            </a:r>
            <a:r>
              <a:rPr lang="zh-CN" altLang="en-US" dirty="0">
                <a:latin typeface="Arial" panose="020B0604020202020204" pitchFamily="34" charset="0"/>
              </a:rPr>
              <a:t>指令缓冲寄存器</a:t>
            </a:r>
            <a:r>
              <a:rPr lang="en-US" altLang="zh-CN" dirty="0">
                <a:latin typeface="Arial" panose="020B0604020202020204" pitchFamily="34" charset="0"/>
              </a:rPr>
              <a:t>    PC:</a:t>
            </a:r>
            <a:r>
              <a:rPr lang="zh-CN" altLang="en-US" dirty="0">
                <a:latin typeface="Arial" panose="020B0604020202020204" pitchFamily="34" charset="0"/>
              </a:rPr>
              <a:t>计数寄存器， </a:t>
            </a:r>
            <a:r>
              <a:rPr lang="en-US" altLang="zh-CN" dirty="0">
                <a:latin typeface="Arial" panose="020B0604020202020204" pitchFamily="34" charset="0"/>
              </a:rPr>
              <a:t>IR</a:t>
            </a:r>
            <a:r>
              <a:rPr lang="zh-CN" altLang="en-US" dirty="0">
                <a:latin typeface="Arial" panose="020B0604020202020204" pitchFamily="34" charset="0"/>
              </a:rPr>
              <a:t>： 指令寄存器， </a:t>
            </a:r>
            <a:r>
              <a:rPr lang="en-US" altLang="zh-CN" dirty="0">
                <a:latin typeface="Arial" panose="020B0604020202020204" pitchFamily="34" charset="0"/>
              </a:rPr>
              <a:t>MAR</a:t>
            </a:r>
            <a:r>
              <a:rPr lang="zh-CN" altLang="en-US" dirty="0">
                <a:latin typeface="Arial" panose="020B0604020202020204" pitchFamily="34" charset="0"/>
              </a:rPr>
              <a:t>：存储器地址寄存器</a:t>
            </a:r>
          </a:p>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60</a:t>
            </a:fld>
            <a:endParaRPr lang="zh-CN" altLang="en-US"/>
          </a:p>
        </p:txBody>
      </p:sp>
    </p:spTree>
    <p:extLst>
      <p:ext uri="{BB962C8B-B14F-4D97-AF65-F5344CB8AC3E}">
        <p14:creationId xmlns:p14="http://schemas.microsoft.com/office/powerpoint/2010/main" val="122308431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61</a:t>
            </a:fld>
            <a:endParaRPr lang="zh-CN" altLang="en-US"/>
          </a:p>
        </p:txBody>
      </p:sp>
    </p:spTree>
    <p:extLst>
      <p:ext uri="{BB962C8B-B14F-4D97-AF65-F5344CB8AC3E}">
        <p14:creationId xmlns:p14="http://schemas.microsoft.com/office/powerpoint/2010/main" val="266759987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两个指标的关注点分别是速度和单位时间完成任务数量，针对不同的场景所考量的指标点也不相同。例如，在双十一购物节时期，购物网站希望能在单位时间内尽可能及时稳定地响应尽可能多的用户请求，因此吞吐率因素被作为首要指标；而在银行等事务处理应用场合，用户希望有更快的速度以避免等待，因此响应时间因素被优先考虑；还有一些应用场合，两个因素被综合考虑。</a:t>
            </a:r>
          </a:p>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63</a:t>
            </a:fld>
            <a:endParaRPr lang="zh-CN" altLang="en-US"/>
          </a:p>
        </p:txBody>
      </p:sp>
    </p:spTree>
    <p:extLst>
      <p:ext uri="{BB962C8B-B14F-4D97-AF65-F5344CB8AC3E}">
        <p14:creationId xmlns:p14="http://schemas.microsoft.com/office/powerpoint/2010/main" val="320798080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因此，我们将运行一项单独任务的时间与一般的运行时间做区分，将用户可以感受到的执行时间分为</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执行时间和其他时间两部分。</a:t>
            </a:r>
            <a:r>
              <a:rPr lang="en-US" altLang="zh-CN" sz="1200" b="1" kern="1200" dirty="0">
                <a:solidFill>
                  <a:schemeClr val="tx1"/>
                </a:solidFill>
                <a:effectLst/>
                <a:latin typeface="+mn-lt"/>
                <a:ea typeface="+mn-ea"/>
                <a:cs typeface="+mn-cs"/>
              </a:rPr>
              <a:t>CPU</a:t>
            </a:r>
            <a:r>
              <a:rPr lang="zh-CN" altLang="zh-CN" sz="1200" b="1" kern="1200" dirty="0">
                <a:solidFill>
                  <a:schemeClr val="tx1"/>
                </a:solidFill>
                <a:effectLst/>
                <a:latin typeface="+mn-lt"/>
                <a:ea typeface="+mn-ea"/>
                <a:cs typeface="+mn-cs"/>
              </a:rPr>
              <a:t>执行时间</a:t>
            </a:r>
            <a:r>
              <a:rPr lang="zh-CN" altLang="zh-CN" sz="1200" kern="1200" dirty="0">
                <a:solidFill>
                  <a:schemeClr val="tx1"/>
                </a:solidFill>
                <a:effectLst/>
                <a:latin typeface="+mn-lt"/>
                <a:ea typeface="+mn-ea"/>
                <a:cs typeface="+mn-cs"/>
              </a:rPr>
              <a:t>，也称</a:t>
            </a:r>
            <a:r>
              <a:rPr lang="en-US" altLang="zh-CN" sz="1200" b="1" kern="1200" dirty="0">
                <a:solidFill>
                  <a:schemeClr val="tx1"/>
                </a:solidFill>
                <a:effectLst/>
                <a:latin typeface="+mn-lt"/>
                <a:ea typeface="+mn-ea"/>
                <a:cs typeface="+mn-cs"/>
              </a:rPr>
              <a:t>CPU</a:t>
            </a:r>
            <a:r>
              <a:rPr lang="zh-CN" altLang="zh-CN" sz="1200" b="1" kern="1200" dirty="0">
                <a:solidFill>
                  <a:schemeClr val="tx1"/>
                </a:solidFill>
                <a:effectLst/>
                <a:latin typeface="+mn-lt"/>
                <a:ea typeface="+mn-ea"/>
                <a:cs typeface="+mn-cs"/>
              </a:rPr>
              <a:t>时间</a:t>
            </a:r>
            <a:r>
              <a:rPr lang="zh-CN" altLang="zh-CN" sz="1200" kern="1200" dirty="0">
                <a:solidFill>
                  <a:schemeClr val="tx1"/>
                </a:solidFill>
                <a:effectLst/>
                <a:latin typeface="+mn-lt"/>
                <a:ea typeface="+mn-ea"/>
                <a:cs typeface="+mn-cs"/>
              </a:rPr>
              <a:t>，仅仅指完成一项任务在</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上花费的时间，而不考虑其他时间。其他时间，指等待</a:t>
            </a:r>
            <a:r>
              <a:rPr lang="en-US" altLang="zh-CN" sz="1200" kern="1200" dirty="0">
                <a:solidFill>
                  <a:schemeClr val="tx1"/>
                </a:solidFill>
                <a:effectLst/>
                <a:latin typeface="+mn-lt"/>
                <a:ea typeface="+mn-ea"/>
                <a:cs typeface="+mn-cs"/>
              </a:rPr>
              <a:t>I/O</a:t>
            </a:r>
            <a:r>
              <a:rPr lang="zh-CN" altLang="zh-CN" sz="1200" kern="1200" dirty="0">
                <a:solidFill>
                  <a:schemeClr val="tx1"/>
                </a:solidFill>
                <a:effectLst/>
                <a:latin typeface="+mn-lt"/>
                <a:ea typeface="+mn-ea"/>
                <a:cs typeface="+mn-cs"/>
              </a:rPr>
              <a:t>操作完成的时间或</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用于执行其他程序的时间。</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时间可进一步被分为两部分，即用户</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时间和系统</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时间。</a:t>
            </a:r>
            <a:r>
              <a:rPr lang="zh-CN" altLang="zh-CN" sz="1200" b="1" kern="1200" dirty="0">
                <a:solidFill>
                  <a:schemeClr val="tx1"/>
                </a:solidFill>
                <a:effectLst/>
                <a:latin typeface="+mn-lt"/>
                <a:ea typeface="+mn-ea"/>
                <a:cs typeface="+mn-cs"/>
              </a:rPr>
              <a:t>用户</a:t>
            </a:r>
            <a:r>
              <a:rPr lang="en-US" altLang="zh-CN" sz="1200" b="1" kern="1200" dirty="0">
                <a:solidFill>
                  <a:schemeClr val="tx1"/>
                </a:solidFill>
                <a:effectLst/>
                <a:latin typeface="+mn-lt"/>
                <a:ea typeface="+mn-ea"/>
                <a:cs typeface="+mn-cs"/>
              </a:rPr>
              <a:t>CPU</a:t>
            </a:r>
            <a:r>
              <a:rPr lang="zh-CN" altLang="zh-CN" sz="1200" b="1" kern="1200" dirty="0">
                <a:solidFill>
                  <a:schemeClr val="tx1"/>
                </a:solidFill>
                <a:effectLst/>
                <a:latin typeface="+mn-lt"/>
                <a:ea typeface="+mn-ea"/>
                <a:cs typeface="+mn-cs"/>
              </a:rPr>
              <a:t>时间</a:t>
            </a:r>
            <a:r>
              <a:rPr lang="zh-CN" altLang="zh-CN" sz="1200" kern="1200" dirty="0">
                <a:solidFill>
                  <a:schemeClr val="tx1"/>
                </a:solidFill>
                <a:effectLst/>
                <a:latin typeface="+mn-lt"/>
                <a:ea typeface="+mn-ea"/>
                <a:cs typeface="+mn-cs"/>
              </a:rPr>
              <a:t>，指程序本身所花费的</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时间，即真正用户程序的时间。</a:t>
            </a:r>
            <a:r>
              <a:rPr lang="zh-CN" altLang="zh-CN" sz="1200" b="1" kern="1200" dirty="0">
                <a:solidFill>
                  <a:schemeClr val="tx1"/>
                </a:solidFill>
                <a:effectLst/>
                <a:latin typeface="+mn-lt"/>
                <a:ea typeface="+mn-ea"/>
                <a:cs typeface="+mn-cs"/>
              </a:rPr>
              <a:t>系统</a:t>
            </a:r>
            <a:r>
              <a:rPr lang="en-US" altLang="zh-CN" sz="1200" b="1" kern="1200" dirty="0">
                <a:solidFill>
                  <a:schemeClr val="tx1"/>
                </a:solidFill>
                <a:effectLst/>
                <a:latin typeface="+mn-lt"/>
                <a:ea typeface="+mn-ea"/>
                <a:cs typeface="+mn-cs"/>
              </a:rPr>
              <a:t>CPU</a:t>
            </a:r>
            <a:r>
              <a:rPr lang="zh-CN" altLang="zh-CN" sz="1200" b="1" kern="1200" dirty="0">
                <a:solidFill>
                  <a:schemeClr val="tx1"/>
                </a:solidFill>
                <a:effectLst/>
                <a:latin typeface="+mn-lt"/>
                <a:ea typeface="+mn-ea"/>
                <a:cs typeface="+mn-cs"/>
              </a:rPr>
              <a:t>时间</a:t>
            </a:r>
            <a:r>
              <a:rPr lang="zh-CN" altLang="zh-CN" sz="1200" kern="1200" dirty="0">
                <a:solidFill>
                  <a:schemeClr val="tx1"/>
                </a:solidFill>
                <a:effectLst/>
                <a:latin typeface="+mn-lt"/>
                <a:ea typeface="+mn-ea"/>
                <a:cs typeface="+mn-cs"/>
              </a:rPr>
              <a:t>，指为执行程序而花费在操作系统上的时间。通常是难以区分操作系统的活动具体属于哪个用户程序的，所以区分这两种</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时间是较为困难的。</a:t>
            </a:r>
          </a:p>
          <a:p>
            <a:r>
              <a:rPr lang="zh-CN" altLang="zh-CN" sz="1200" kern="1200" dirty="0">
                <a:solidFill>
                  <a:schemeClr val="tx1"/>
                </a:solidFill>
                <a:effectLst/>
                <a:latin typeface="+mn-lt"/>
                <a:ea typeface="+mn-ea"/>
                <a:cs typeface="+mn-cs"/>
              </a:rPr>
              <a:t>我们使用</a:t>
            </a:r>
            <a:r>
              <a:rPr lang="zh-CN" altLang="zh-CN" sz="1200" b="1" kern="1200" dirty="0">
                <a:solidFill>
                  <a:schemeClr val="tx1"/>
                </a:solidFill>
                <a:effectLst/>
                <a:latin typeface="+mn-lt"/>
                <a:ea typeface="+mn-ea"/>
                <a:cs typeface="+mn-cs"/>
              </a:rPr>
              <a:t>系统性能</a:t>
            </a:r>
            <a:r>
              <a:rPr lang="zh-CN" altLang="zh-CN" sz="1200" kern="1200" dirty="0">
                <a:solidFill>
                  <a:schemeClr val="tx1"/>
                </a:solidFill>
                <a:effectLst/>
                <a:latin typeface="+mn-lt"/>
                <a:ea typeface="+mn-ea"/>
                <a:cs typeface="+mn-cs"/>
              </a:rPr>
              <a:t>来表示空载系统的响应时间，而用</a:t>
            </a:r>
            <a:r>
              <a:rPr lang="en-US" altLang="zh-CN" sz="1200" b="1" kern="1200" dirty="0">
                <a:solidFill>
                  <a:schemeClr val="tx1"/>
                </a:solidFill>
                <a:effectLst/>
                <a:latin typeface="+mn-lt"/>
                <a:ea typeface="+mn-ea"/>
                <a:cs typeface="+mn-cs"/>
              </a:rPr>
              <a:t>CPU</a:t>
            </a:r>
            <a:r>
              <a:rPr lang="zh-CN" altLang="zh-CN" sz="1200" b="1" kern="1200" dirty="0">
                <a:solidFill>
                  <a:schemeClr val="tx1"/>
                </a:solidFill>
                <a:effectLst/>
                <a:latin typeface="+mn-lt"/>
                <a:ea typeface="+mn-ea"/>
                <a:cs typeface="+mn-cs"/>
              </a:rPr>
              <a:t>性能</a:t>
            </a:r>
            <a:r>
              <a:rPr lang="zh-CN" altLang="zh-CN" sz="1200" kern="1200" dirty="0">
                <a:solidFill>
                  <a:schemeClr val="tx1"/>
                </a:solidFill>
                <a:effectLst/>
                <a:latin typeface="+mn-lt"/>
                <a:ea typeface="+mn-ea"/>
                <a:cs typeface="+mn-cs"/>
              </a:rPr>
              <a:t>表示用户</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时间。</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64</a:t>
            </a:fld>
            <a:endParaRPr lang="zh-CN" altLang="en-US"/>
          </a:p>
        </p:txBody>
      </p:sp>
    </p:spTree>
    <p:extLst>
      <p:ext uri="{BB962C8B-B14F-4D97-AF65-F5344CB8AC3E}">
        <p14:creationId xmlns:p14="http://schemas.microsoft.com/office/powerpoint/2010/main" val="54699984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通过公式可以直观得出，通过减少程序执行所需的</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时钟周期数或缩短时钟周期长度，可以改进</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性能。通常设计者会在两者之间进行权衡，还有些技术可以同时减少时钟周期数以及缩短时钟周期长度。</a:t>
                </a:r>
              </a:p>
              <a:p>
                <a:r>
                  <a:rPr lang="zh-CN" altLang="zh-CN" sz="1200" kern="1200" dirty="0">
                    <a:solidFill>
                      <a:schemeClr val="tx1"/>
                    </a:solidFill>
                    <a:effectLst/>
                    <a:latin typeface="+mn-lt"/>
                    <a:ea typeface="+mn-ea"/>
                    <a:cs typeface="+mn-cs"/>
                  </a:rPr>
                  <a:t>两台计算机性能的好坏可以使用</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执行时间来判别。程序的</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执行时间和计算机性能成反比，即若计算机</a:t>
                </a:r>
                <a:r>
                  <a:rPr lang="en-US" altLang="zh-CN" sz="1200" kern="1200" dirty="0">
                    <a:solidFill>
                      <a:schemeClr val="tx1"/>
                    </a:solidFill>
                    <a:effectLst/>
                    <a:latin typeface="+mn-lt"/>
                    <a:ea typeface="+mn-ea"/>
                    <a:cs typeface="+mn-cs"/>
                  </a:rPr>
                  <a:t>A</a:t>
                </a:r>
                <a:r>
                  <a:rPr lang="zh-CN" altLang="zh-CN" sz="1200" kern="1200" dirty="0">
                    <a:solidFill>
                      <a:schemeClr val="tx1"/>
                    </a:solidFill>
                    <a:effectLst/>
                    <a:latin typeface="+mn-lt"/>
                    <a:ea typeface="+mn-ea"/>
                    <a:cs typeface="+mn-cs"/>
                  </a:rPr>
                  <a:t>和</a:t>
                </a:r>
                <a:r>
                  <a:rPr lang="en-US" altLang="zh-CN" sz="1200" kern="1200" dirty="0">
                    <a:solidFill>
                      <a:schemeClr val="tx1"/>
                    </a:solidFill>
                    <a:effectLst/>
                    <a:latin typeface="+mn-lt"/>
                    <a:ea typeface="+mn-ea"/>
                    <a:cs typeface="+mn-cs"/>
                  </a:rPr>
                  <a:t>B</a:t>
                </a:r>
                <a:r>
                  <a:rPr lang="zh-CN" altLang="zh-CN" sz="1200" kern="1200" dirty="0">
                    <a:solidFill>
                      <a:schemeClr val="tx1"/>
                    </a:solidFill>
                    <a:effectLst/>
                    <a:latin typeface="+mn-lt"/>
                    <a:ea typeface="+mn-ea"/>
                    <a:cs typeface="+mn-cs"/>
                  </a:rPr>
                  <a:t>的性能之比为</a:t>
                </a:r>
                <a14:m>
                  <m:oMath xmlns:m="http://schemas.openxmlformats.org/officeDocument/2006/math">
                    <m:r>
                      <m:rPr>
                        <m:sty m:val="p"/>
                      </m:rPr>
                      <a:rPr lang="en-US" altLang="zh-CN" sz="1200" kern="1200">
                        <a:solidFill>
                          <a:schemeClr val="tx1"/>
                        </a:solidFill>
                        <a:effectLst/>
                        <a:latin typeface="Cambria Math" panose="02040503050406030204" pitchFamily="18" charset="0"/>
                        <a:ea typeface="+mn-ea"/>
                        <a:cs typeface="+mn-cs"/>
                      </a:rPr>
                      <m:t>n</m:t>
                    </m:r>
                  </m:oMath>
                </a14:m>
                <a:r>
                  <a:rPr lang="zh-CN" altLang="zh-CN" sz="1200" kern="1200" dirty="0">
                    <a:solidFill>
                      <a:schemeClr val="tx1"/>
                    </a:solidFill>
                    <a:effectLst/>
                    <a:latin typeface="+mn-lt"/>
                    <a:ea typeface="+mn-ea"/>
                    <a:cs typeface="+mn-cs"/>
                  </a:rPr>
                  <a:t>，我们可以说计算机</a:t>
                </a:r>
                <a:r>
                  <a:rPr lang="en-US" altLang="zh-CN" sz="1200" kern="1200" dirty="0">
                    <a:solidFill>
                      <a:schemeClr val="tx1"/>
                    </a:solidFill>
                    <a:effectLst/>
                    <a:latin typeface="+mn-lt"/>
                    <a:ea typeface="+mn-ea"/>
                    <a:cs typeface="+mn-cs"/>
                  </a:rPr>
                  <a:t>A</a:t>
                </a:r>
                <a:r>
                  <a:rPr lang="zh-CN" altLang="zh-CN" sz="1200" kern="1200" dirty="0">
                    <a:solidFill>
                      <a:schemeClr val="tx1"/>
                    </a:solidFill>
                    <a:effectLst/>
                    <a:latin typeface="+mn-lt"/>
                    <a:ea typeface="+mn-ea"/>
                    <a:cs typeface="+mn-cs"/>
                  </a:rPr>
                  <a:t>的速度是计算机</a:t>
                </a:r>
                <a:r>
                  <a:rPr lang="en-US" altLang="zh-CN" sz="1200" kern="1200" dirty="0">
                    <a:solidFill>
                      <a:schemeClr val="tx1"/>
                    </a:solidFill>
                    <a:effectLst/>
                    <a:latin typeface="+mn-lt"/>
                    <a:ea typeface="+mn-ea"/>
                    <a:cs typeface="+mn-cs"/>
                  </a:rPr>
                  <a:t>B</a:t>
                </a:r>
                <a:r>
                  <a:rPr lang="zh-CN" altLang="zh-CN" sz="1200" kern="1200" dirty="0">
                    <a:solidFill>
                      <a:schemeClr val="tx1"/>
                    </a:solidFill>
                    <a:effectLst/>
                    <a:latin typeface="+mn-lt"/>
                    <a:ea typeface="+mn-ea"/>
                    <a:cs typeface="+mn-cs"/>
                  </a:rPr>
                  <a:t>的</a:t>
                </a:r>
                <a14:m>
                  <m:oMath xmlns:m="http://schemas.openxmlformats.org/officeDocument/2006/math">
                    <m:r>
                      <m:rPr>
                        <m:sty m:val="p"/>
                      </m:rPr>
                      <a:rPr lang="en-US" altLang="zh-CN" sz="1200" kern="1200">
                        <a:solidFill>
                          <a:schemeClr val="tx1"/>
                        </a:solidFill>
                        <a:effectLst/>
                        <a:latin typeface="Cambria Math" panose="02040503050406030204" pitchFamily="18" charset="0"/>
                        <a:ea typeface="+mn-ea"/>
                        <a:cs typeface="+mn-cs"/>
                      </a:rPr>
                      <m:t>n</m:t>
                    </m:r>
                  </m:oMath>
                </a14:m>
                <a:r>
                  <a:rPr lang="zh-CN" altLang="zh-CN" sz="1200" kern="1200" dirty="0">
                    <a:solidFill>
                      <a:schemeClr val="tx1"/>
                    </a:solidFill>
                    <a:effectLst/>
                    <a:latin typeface="+mn-lt"/>
                    <a:ea typeface="+mn-ea"/>
                    <a:cs typeface="+mn-cs"/>
                  </a:rPr>
                  <a:t>倍。</a:t>
                </a:r>
              </a:p>
              <a:p>
                <a:endParaRPr lang="zh-CN" altLang="zh-CN" sz="1200" kern="1200" dirty="0">
                  <a:solidFill>
                    <a:schemeClr val="tx1"/>
                  </a:solidFill>
                  <a:effectLst/>
                  <a:latin typeface="+mn-lt"/>
                  <a:ea typeface="+mn-ea"/>
                  <a:cs typeface="+mn-cs"/>
                </a:endParaRPr>
              </a:p>
            </p:txBody>
          </p:sp>
        </mc:Choice>
        <mc:Fallback xmlns="">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通过公式可以直观得出，通过减少程序执行所需的</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时钟周期数或缩短时钟周期长度，可以改进</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性能。通常设计者会在两者之间进行权衡，还有些技术可以同时减少时钟周期数以及缩短时钟周期长度。</a:t>
                </a:r>
              </a:p>
              <a:p>
                <a:r>
                  <a:rPr lang="zh-CN" altLang="zh-CN" sz="1200" kern="1200" dirty="0">
                    <a:solidFill>
                      <a:schemeClr val="tx1"/>
                    </a:solidFill>
                    <a:effectLst/>
                    <a:latin typeface="+mn-lt"/>
                    <a:ea typeface="+mn-ea"/>
                    <a:cs typeface="+mn-cs"/>
                  </a:rPr>
                  <a:t>两台计算机性能的好坏可以使用</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执行时间来判别。程序的</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执行时间和计算机性能成反比，即若计算机</a:t>
                </a:r>
                <a:r>
                  <a:rPr lang="en-US" altLang="zh-CN" sz="1200" kern="1200" dirty="0">
                    <a:solidFill>
                      <a:schemeClr val="tx1"/>
                    </a:solidFill>
                    <a:effectLst/>
                    <a:latin typeface="+mn-lt"/>
                    <a:ea typeface="+mn-ea"/>
                    <a:cs typeface="+mn-cs"/>
                  </a:rPr>
                  <a:t>A</a:t>
                </a:r>
                <a:r>
                  <a:rPr lang="zh-CN" altLang="zh-CN" sz="1200" kern="1200" dirty="0">
                    <a:solidFill>
                      <a:schemeClr val="tx1"/>
                    </a:solidFill>
                    <a:effectLst/>
                    <a:latin typeface="+mn-lt"/>
                    <a:ea typeface="+mn-ea"/>
                    <a:cs typeface="+mn-cs"/>
                  </a:rPr>
                  <a:t>和</a:t>
                </a:r>
                <a:r>
                  <a:rPr lang="en-US" altLang="zh-CN" sz="1200" kern="1200" dirty="0">
                    <a:solidFill>
                      <a:schemeClr val="tx1"/>
                    </a:solidFill>
                    <a:effectLst/>
                    <a:latin typeface="+mn-lt"/>
                    <a:ea typeface="+mn-ea"/>
                    <a:cs typeface="+mn-cs"/>
                  </a:rPr>
                  <a:t>B</a:t>
                </a:r>
                <a:r>
                  <a:rPr lang="zh-CN" altLang="zh-CN" sz="1200" kern="1200" dirty="0">
                    <a:solidFill>
                      <a:schemeClr val="tx1"/>
                    </a:solidFill>
                    <a:effectLst/>
                    <a:latin typeface="+mn-lt"/>
                    <a:ea typeface="+mn-ea"/>
                    <a:cs typeface="+mn-cs"/>
                  </a:rPr>
                  <a:t>的性能之比为</a:t>
                </a:r>
                <a:r>
                  <a:rPr lang="en-US" altLang="zh-CN" sz="1200" i="0" kern="1200">
                    <a:solidFill>
                      <a:schemeClr val="tx1"/>
                    </a:solidFill>
                    <a:effectLst/>
                    <a:latin typeface="+mn-lt"/>
                    <a:ea typeface="+mn-ea"/>
                    <a:cs typeface="+mn-cs"/>
                  </a:rPr>
                  <a:t>n</a:t>
                </a:r>
                <a:r>
                  <a:rPr lang="zh-CN" altLang="zh-CN" sz="1200" kern="1200" dirty="0">
                    <a:solidFill>
                      <a:schemeClr val="tx1"/>
                    </a:solidFill>
                    <a:effectLst/>
                    <a:latin typeface="+mn-lt"/>
                    <a:ea typeface="+mn-ea"/>
                    <a:cs typeface="+mn-cs"/>
                  </a:rPr>
                  <a:t>，我们可以说计算机</a:t>
                </a:r>
                <a:r>
                  <a:rPr lang="en-US" altLang="zh-CN" sz="1200" kern="1200" dirty="0">
                    <a:solidFill>
                      <a:schemeClr val="tx1"/>
                    </a:solidFill>
                    <a:effectLst/>
                    <a:latin typeface="+mn-lt"/>
                    <a:ea typeface="+mn-ea"/>
                    <a:cs typeface="+mn-cs"/>
                  </a:rPr>
                  <a:t>A</a:t>
                </a:r>
                <a:r>
                  <a:rPr lang="zh-CN" altLang="zh-CN" sz="1200" kern="1200" dirty="0">
                    <a:solidFill>
                      <a:schemeClr val="tx1"/>
                    </a:solidFill>
                    <a:effectLst/>
                    <a:latin typeface="+mn-lt"/>
                    <a:ea typeface="+mn-ea"/>
                    <a:cs typeface="+mn-cs"/>
                  </a:rPr>
                  <a:t>的速度是计算机</a:t>
                </a:r>
                <a:r>
                  <a:rPr lang="en-US" altLang="zh-CN" sz="1200" kern="1200" dirty="0">
                    <a:solidFill>
                      <a:schemeClr val="tx1"/>
                    </a:solidFill>
                    <a:effectLst/>
                    <a:latin typeface="+mn-lt"/>
                    <a:ea typeface="+mn-ea"/>
                    <a:cs typeface="+mn-cs"/>
                  </a:rPr>
                  <a:t>B</a:t>
                </a:r>
                <a:r>
                  <a:rPr lang="zh-CN" altLang="zh-CN" sz="1200" kern="1200" dirty="0">
                    <a:solidFill>
                      <a:schemeClr val="tx1"/>
                    </a:solidFill>
                    <a:effectLst/>
                    <a:latin typeface="+mn-lt"/>
                    <a:ea typeface="+mn-ea"/>
                    <a:cs typeface="+mn-cs"/>
                  </a:rPr>
                  <a:t>的</a:t>
                </a:r>
                <a:r>
                  <a:rPr lang="en-US" altLang="zh-CN" sz="1200" i="0" kern="1200">
                    <a:solidFill>
                      <a:schemeClr val="tx1"/>
                    </a:solidFill>
                    <a:effectLst/>
                    <a:latin typeface="+mn-lt"/>
                    <a:ea typeface="+mn-ea"/>
                    <a:cs typeface="+mn-cs"/>
                  </a:rPr>
                  <a:t>n</a:t>
                </a:r>
                <a:r>
                  <a:rPr lang="zh-CN" altLang="zh-CN" sz="1200" kern="1200" dirty="0">
                    <a:solidFill>
                      <a:schemeClr val="tx1"/>
                    </a:solidFill>
                    <a:effectLst/>
                    <a:latin typeface="+mn-lt"/>
                    <a:ea typeface="+mn-ea"/>
                    <a:cs typeface="+mn-cs"/>
                  </a:rPr>
                  <a:t>倍。</a:t>
                </a:r>
              </a:p>
              <a:p>
                <a:endParaRPr lang="zh-CN" altLang="zh-CN" sz="1200" kern="1200" dirty="0">
                  <a:solidFill>
                    <a:schemeClr val="tx1"/>
                  </a:solidFill>
                  <a:effectLst/>
                  <a:latin typeface="+mn-lt"/>
                  <a:ea typeface="+mn-ea"/>
                  <a:cs typeface="+mn-cs"/>
                </a:endParaRPr>
              </a:p>
            </p:txBody>
          </p:sp>
        </mc:Fallback>
      </mc:AlternateContent>
      <p:sp>
        <p:nvSpPr>
          <p:cNvPr id="4" name="灯片编号占位符 3"/>
          <p:cNvSpPr>
            <a:spLocks noGrp="1"/>
          </p:cNvSpPr>
          <p:nvPr>
            <p:ph type="sldNum" sz="quarter" idx="5"/>
          </p:nvPr>
        </p:nvSpPr>
        <p:spPr/>
        <p:txBody>
          <a:bodyPr/>
          <a:lstStyle/>
          <a:p>
            <a:fld id="{A4436607-4A05-45D0-9BAE-9C795E5CB43F}" type="slidenum">
              <a:rPr lang="zh-CN" altLang="en-US" smtClean="0"/>
              <a:t>65</a:t>
            </a:fld>
            <a:endParaRPr lang="zh-CN" altLang="en-US"/>
          </a:p>
        </p:txBody>
      </p:sp>
    </p:spTree>
    <p:extLst>
      <p:ext uri="{BB962C8B-B14F-4D97-AF65-F5344CB8AC3E}">
        <p14:creationId xmlns:p14="http://schemas.microsoft.com/office/powerpoint/2010/main" val="76742656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66</a:t>
            </a:fld>
            <a:endParaRPr lang="zh-CN" altLang="en-US"/>
          </a:p>
        </p:txBody>
      </p:sp>
    </p:spTree>
    <p:extLst>
      <p:ext uri="{BB962C8B-B14F-4D97-AF65-F5344CB8AC3E}">
        <p14:creationId xmlns:p14="http://schemas.microsoft.com/office/powerpoint/2010/main" val="218129937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67</a:t>
            </a:fld>
            <a:endParaRPr lang="zh-CN" altLang="en-US"/>
          </a:p>
        </p:txBody>
      </p:sp>
    </p:spTree>
    <p:extLst>
      <p:ext uri="{BB962C8B-B14F-4D97-AF65-F5344CB8AC3E}">
        <p14:creationId xmlns:p14="http://schemas.microsoft.com/office/powerpoint/2010/main" val="320676674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68</a:t>
            </a:fld>
            <a:endParaRPr lang="zh-CN" altLang="en-US"/>
          </a:p>
        </p:txBody>
      </p:sp>
    </p:spTree>
    <p:extLst>
      <p:ext uri="{BB962C8B-B14F-4D97-AF65-F5344CB8AC3E}">
        <p14:creationId xmlns:p14="http://schemas.microsoft.com/office/powerpoint/2010/main" val="203883305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69</a:t>
            </a:fld>
            <a:endParaRPr lang="zh-CN" altLang="en-US"/>
          </a:p>
        </p:txBody>
      </p:sp>
    </p:spTree>
    <p:extLst>
      <p:ext uri="{BB962C8B-B14F-4D97-AF65-F5344CB8AC3E}">
        <p14:creationId xmlns:p14="http://schemas.microsoft.com/office/powerpoint/2010/main" val="277333866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70</a:t>
            </a:fld>
            <a:endParaRPr lang="zh-CN" altLang="en-US"/>
          </a:p>
        </p:txBody>
      </p:sp>
    </p:spTree>
    <p:extLst>
      <p:ext uri="{BB962C8B-B14F-4D97-AF65-F5344CB8AC3E}">
        <p14:creationId xmlns:p14="http://schemas.microsoft.com/office/powerpoint/2010/main" val="42151077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b="1" kern="1200" dirty="0">
                <a:solidFill>
                  <a:schemeClr val="tx1"/>
                </a:solidFill>
                <a:effectLst/>
                <a:latin typeface="+mn-lt"/>
                <a:ea typeface="+mn-ea"/>
                <a:cs typeface="+mn-cs"/>
              </a:rPr>
              <a:t>计算机</a:t>
            </a:r>
            <a:r>
              <a:rPr lang="zh-CN" altLang="zh-CN" sz="1200" kern="1200" dirty="0">
                <a:solidFill>
                  <a:schemeClr val="tx1"/>
                </a:solidFill>
                <a:effectLst/>
                <a:latin typeface="+mn-lt"/>
                <a:ea typeface="+mn-ea"/>
                <a:cs typeface="+mn-cs"/>
              </a:rPr>
              <a:t>是一种能自动对数字化信息进行算术和逻辑运算的高速处理装置。“数字化信息”是计算机处理的对象，即将任何连续变化的输入如图画的线条或声音信号转化为一串分离的单元，并在计算机中以</a:t>
            </a:r>
            <a:r>
              <a:rPr lang="en-US" altLang="zh-CN" sz="1200" kern="1200" dirty="0">
                <a:solidFill>
                  <a:schemeClr val="tx1"/>
                </a:solidFill>
                <a:effectLst/>
                <a:latin typeface="+mn-lt"/>
                <a:ea typeface="+mn-ea"/>
                <a:cs typeface="+mn-cs"/>
              </a:rPr>
              <a:t>0</a:t>
            </a:r>
            <a:r>
              <a:rPr lang="zh-CN" altLang="zh-CN" sz="1200" kern="1200" dirty="0">
                <a:solidFill>
                  <a:schemeClr val="tx1"/>
                </a:solidFill>
                <a:effectLst/>
                <a:latin typeface="+mn-lt"/>
                <a:ea typeface="+mn-ea"/>
                <a:cs typeface="+mn-cs"/>
              </a:rPr>
              <a:t>和</a:t>
            </a:r>
            <a:r>
              <a:rPr lang="en-US" altLang="zh-CN" sz="1200" kern="1200" dirty="0">
                <a:solidFill>
                  <a:schemeClr val="tx1"/>
                </a:solidFill>
                <a:effectLst/>
                <a:latin typeface="+mn-lt"/>
                <a:ea typeface="+mn-ea"/>
                <a:cs typeface="+mn-cs"/>
              </a:rPr>
              <a:t>1</a:t>
            </a:r>
            <a:r>
              <a:rPr lang="zh-CN" altLang="zh-CN" sz="1200" kern="1200" dirty="0">
                <a:solidFill>
                  <a:schemeClr val="tx1"/>
                </a:solidFill>
                <a:effectLst/>
                <a:latin typeface="+mn-lt"/>
                <a:ea typeface="+mn-ea"/>
                <a:cs typeface="+mn-cs"/>
              </a:rPr>
              <a:t>表示；“算术和逻辑运算”是计算机处理的手段，主要是指对“数字化信息”进行的加、减、乘、除等算术运算和与、或、非、异或等逻辑运算；“自动”是计算机处理的方式，计算机在机器内部可以快速地进行程序的逻辑选择，从而实现高速的自动化处理过程。</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b="1" kern="1200" dirty="0">
                <a:solidFill>
                  <a:schemeClr val="tx1"/>
                </a:solidFill>
                <a:effectLst/>
                <a:latin typeface="+mn-lt"/>
                <a:ea typeface="+mn-ea"/>
                <a:cs typeface="+mn-cs"/>
              </a:rPr>
              <a:t>计算机系统</a:t>
            </a:r>
            <a:r>
              <a:rPr lang="zh-CN" altLang="zh-CN" sz="1200" kern="1200" dirty="0">
                <a:solidFill>
                  <a:schemeClr val="tx1"/>
                </a:solidFill>
                <a:effectLst/>
                <a:latin typeface="+mn-lt"/>
                <a:ea typeface="+mn-ea"/>
                <a:cs typeface="+mn-cs"/>
              </a:rPr>
              <a:t>的特点是能进行精确、快速的计算和判断，而且通用性好，容易使用，可联成网络。</a:t>
            </a:r>
            <a:r>
              <a:rPr lang="zh-CN" altLang="zh-CN" dirty="0">
                <a:effectLst/>
              </a:rPr>
              <a:t> </a:t>
            </a:r>
            <a:endParaRPr lang="zh-CN"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计算机系统具有数据处理、数据存储、数据传输以及控制功能。</a:t>
            </a:r>
            <a:r>
              <a:rPr lang="zh-CN" altLang="zh-CN" sz="1200" b="1" kern="1200" dirty="0">
                <a:solidFill>
                  <a:schemeClr val="tx1"/>
                </a:solidFill>
                <a:effectLst/>
                <a:latin typeface="+mn-lt"/>
                <a:ea typeface="+mn-ea"/>
                <a:cs typeface="+mn-cs"/>
              </a:rPr>
              <a:t>数据处理</a:t>
            </a:r>
            <a:r>
              <a:rPr lang="zh-CN" altLang="zh-CN" sz="1200" kern="1200" dirty="0">
                <a:solidFill>
                  <a:schemeClr val="tx1"/>
                </a:solidFill>
                <a:effectLst/>
                <a:latin typeface="+mn-lt"/>
                <a:ea typeface="+mn-ea"/>
                <a:cs typeface="+mn-cs"/>
              </a:rPr>
              <a:t>是计算机系统最基本的功能，主要完成数据的组织、加工、检索以及运算等任务。数据能够以多种形式得到，处理的需求也非常广泛。</a:t>
            </a:r>
            <a:r>
              <a:rPr lang="zh-CN" altLang="zh-CN" sz="1200" b="1" kern="1200" dirty="0">
                <a:solidFill>
                  <a:schemeClr val="tx1"/>
                </a:solidFill>
                <a:effectLst/>
                <a:latin typeface="+mn-lt"/>
                <a:ea typeface="+mn-ea"/>
                <a:cs typeface="+mn-cs"/>
              </a:rPr>
              <a:t>数据存储</a:t>
            </a:r>
            <a:r>
              <a:rPr lang="zh-CN" altLang="zh-CN" sz="1200" kern="1200" dirty="0">
                <a:solidFill>
                  <a:schemeClr val="tx1"/>
                </a:solidFill>
                <a:effectLst/>
                <a:latin typeface="+mn-lt"/>
                <a:ea typeface="+mn-ea"/>
                <a:cs typeface="+mn-cs"/>
              </a:rPr>
              <a:t>的功能是计算机能采用自动工作方式的基本保证，主要实现将所有需要计算机加工的数据都保存在计算机的存储介质上等任务，也包括计算机运行所需的系统文件数据。</a:t>
            </a:r>
            <a:r>
              <a:rPr lang="zh-CN" altLang="zh-CN" sz="1200" b="1" kern="1200" dirty="0">
                <a:solidFill>
                  <a:schemeClr val="tx1"/>
                </a:solidFill>
                <a:effectLst/>
                <a:latin typeface="+mn-lt"/>
                <a:ea typeface="+mn-ea"/>
                <a:cs typeface="+mn-cs"/>
              </a:rPr>
              <a:t>数据传输</a:t>
            </a:r>
            <a:r>
              <a:rPr lang="zh-CN" altLang="zh-CN" sz="1200" kern="1200" dirty="0">
                <a:solidFill>
                  <a:schemeClr val="tx1"/>
                </a:solidFill>
                <a:effectLst/>
                <a:latin typeface="+mn-lt"/>
                <a:ea typeface="+mn-ea"/>
                <a:cs typeface="+mn-cs"/>
              </a:rPr>
              <a:t>是指计算机在其内部和外部之间传送数据。计算机的操作环境由充当数据源或目的的各种设备组成，当数据由某个设备发送到其他外部设备时，都会经由计算机或者与计算机有直接的联系，此过程就是输入－输出过程。当数据从本地设备向远端设备或从远端设备向本地设备传输时，就形成了传送过程，也就是数据通信过程。在计算机系统内部，由控制单元管理计算机的资源并且协调其各种功能的运行。计算机提供的数据处理功能、数据存储功能、数据传输功能等是由计算机指令提供功能定义与实现的。</a:t>
            </a:r>
            <a:r>
              <a:rPr lang="zh-CN" altLang="zh-CN" dirty="0">
                <a:effectLst/>
              </a:rPr>
              <a:t> </a:t>
            </a:r>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15</a:t>
            </a:fld>
            <a:endParaRPr lang="zh-CN" altLang="en-US"/>
          </a:p>
        </p:txBody>
      </p:sp>
    </p:spTree>
    <p:extLst>
      <p:ext uri="{BB962C8B-B14F-4D97-AF65-F5344CB8AC3E}">
        <p14:creationId xmlns:p14="http://schemas.microsoft.com/office/powerpoint/2010/main" val="130143644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71</a:t>
            </a:fld>
            <a:endParaRPr lang="zh-CN" altLang="en-US"/>
          </a:p>
        </p:txBody>
      </p:sp>
    </p:spTree>
    <p:extLst>
      <p:ext uri="{BB962C8B-B14F-4D97-AF65-F5344CB8AC3E}">
        <p14:creationId xmlns:p14="http://schemas.microsoft.com/office/powerpoint/2010/main" val="403048324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从例</a:t>
            </a:r>
            <a:r>
              <a:rPr lang="en-US" altLang="zh-CN" sz="1200" kern="1200" dirty="0">
                <a:solidFill>
                  <a:schemeClr val="tx1"/>
                </a:solidFill>
                <a:effectLst/>
                <a:latin typeface="+mn-lt"/>
                <a:ea typeface="+mn-ea"/>
                <a:cs typeface="+mn-cs"/>
              </a:rPr>
              <a:t>1.2</a:t>
            </a:r>
            <a:r>
              <a:rPr lang="zh-CN" altLang="zh-CN" sz="1200" kern="1200" dirty="0">
                <a:solidFill>
                  <a:schemeClr val="tx1"/>
                </a:solidFill>
                <a:effectLst/>
                <a:latin typeface="+mn-lt"/>
                <a:ea typeface="+mn-ea"/>
                <a:cs typeface="+mn-cs"/>
              </a:rPr>
              <a:t>可以看出，相同的指令在不同的处理器上所花的时钟周期总数不一定相同，同样，时钟频率高也并不一定代表程序的</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执行时间短。值得注意的是，时间是唯一对计算机性能进行测量的完整而可靠的指标。所以设计者和用户在设计和选择计算机时，需要综合三个因素考虑。不同的配置会影响不同的因素变化，表</a:t>
            </a:r>
            <a:r>
              <a:rPr lang="en-US" altLang="zh-CN" sz="1200" kern="1200" dirty="0">
                <a:solidFill>
                  <a:schemeClr val="tx1"/>
                </a:solidFill>
                <a:effectLst/>
                <a:latin typeface="+mn-lt"/>
                <a:ea typeface="+mn-ea"/>
                <a:cs typeface="+mn-cs"/>
              </a:rPr>
              <a:t>1-2</a:t>
            </a:r>
            <a:r>
              <a:rPr lang="zh-CN" altLang="zh-CN" sz="1200" kern="1200" dirty="0">
                <a:solidFill>
                  <a:schemeClr val="tx1"/>
                </a:solidFill>
                <a:effectLst/>
                <a:latin typeface="+mn-lt"/>
                <a:ea typeface="+mn-ea"/>
                <a:cs typeface="+mn-cs"/>
              </a:rPr>
              <a:t>展示了一些硬件和软件指标是如何影响</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性能的。</a:t>
            </a:r>
          </a:p>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72</a:t>
            </a:fld>
            <a:endParaRPr lang="zh-CN" altLang="en-US"/>
          </a:p>
        </p:txBody>
      </p:sp>
    </p:spTree>
    <p:extLst>
      <p:ext uri="{BB962C8B-B14F-4D97-AF65-F5344CB8AC3E}">
        <p14:creationId xmlns:p14="http://schemas.microsoft.com/office/powerpoint/2010/main" val="212992427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73</a:t>
            </a:fld>
            <a:endParaRPr lang="zh-CN" altLang="en-US"/>
          </a:p>
        </p:txBody>
      </p:sp>
    </p:spTree>
    <p:extLst>
      <p:ext uri="{BB962C8B-B14F-4D97-AF65-F5344CB8AC3E}">
        <p14:creationId xmlns:p14="http://schemas.microsoft.com/office/powerpoint/2010/main" val="137022983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74</a:t>
            </a:fld>
            <a:endParaRPr lang="zh-CN" altLang="en-US"/>
          </a:p>
        </p:txBody>
      </p:sp>
    </p:spTree>
    <p:extLst>
      <p:ext uri="{BB962C8B-B14F-4D97-AF65-F5344CB8AC3E}">
        <p14:creationId xmlns:p14="http://schemas.microsoft.com/office/powerpoint/2010/main" val="111842732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75</a:t>
            </a:fld>
            <a:endParaRPr lang="zh-CN" altLang="en-US"/>
          </a:p>
        </p:txBody>
      </p:sp>
    </p:spTree>
    <p:extLst>
      <p:ext uri="{BB962C8B-B14F-4D97-AF65-F5344CB8AC3E}">
        <p14:creationId xmlns:p14="http://schemas.microsoft.com/office/powerpoint/2010/main" val="108269845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76</a:t>
            </a:fld>
            <a:endParaRPr lang="zh-CN" altLang="en-US"/>
          </a:p>
        </p:txBody>
      </p:sp>
    </p:spTree>
    <p:extLst>
      <p:ext uri="{BB962C8B-B14F-4D97-AF65-F5344CB8AC3E}">
        <p14:creationId xmlns:p14="http://schemas.microsoft.com/office/powerpoint/2010/main" val="360551057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77</a:t>
            </a:fld>
            <a:endParaRPr lang="zh-CN" altLang="en-US"/>
          </a:p>
        </p:txBody>
      </p:sp>
    </p:spTree>
    <p:extLst>
      <p:ext uri="{BB962C8B-B14F-4D97-AF65-F5344CB8AC3E}">
        <p14:creationId xmlns:p14="http://schemas.microsoft.com/office/powerpoint/2010/main" val="417651172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78</a:t>
            </a:fld>
            <a:endParaRPr lang="zh-CN" altLang="en-US"/>
          </a:p>
        </p:txBody>
      </p:sp>
    </p:spTree>
    <p:extLst>
      <p:ext uri="{BB962C8B-B14F-4D97-AF65-F5344CB8AC3E}">
        <p14:creationId xmlns:p14="http://schemas.microsoft.com/office/powerpoint/2010/main" val="17367765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几乎所有典型的计算机系统都具有相同的功能部件和特性</a:t>
            </a:r>
            <a:r>
              <a:rPr lang="zh-CN" altLang="zh-CN" dirty="0">
                <a:effectLst/>
              </a:rPr>
              <a:t> </a:t>
            </a:r>
            <a:endParaRPr lang="en-US" altLang="zh-CN" dirty="0">
              <a:effectLst/>
            </a:endParaRPr>
          </a:p>
          <a:p>
            <a:r>
              <a:rPr lang="zh-CN" altLang="zh-CN" sz="1200" kern="1200" dirty="0">
                <a:solidFill>
                  <a:schemeClr val="tx1"/>
                </a:solidFill>
                <a:effectLst/>
                <a:latin typeface="+mn-lt"/>
                <a:ea typeface="+mn-ea"/>
                <a:cs typeface="+mn-cs"/>
              </a:rPr>
              <a:t>图</a:t>
            </a:r>
            <a:r>
              <a:rPr lang="en-US" altLang="zh-CN" sz="1200" kern="1200" dirty="0">
                <a:solidFill>
                  <a:schemeClr val="tx1"/>
                </a:solidFill>
                <a:effectLst/>
                <a:latin typeface="+mn-lt"/>
                <a:ea typeface="+mn-ea"/>
                <a:cs typeface="+mn-cs"/>
              </a:rPr>
              <a:t>1</a:t>
            </a:r>
            <a:r>
              <a:rPr lang="zh-CN" altLang="zh-CN" sz="1200" kern="1200" dirty="0">
                <a:solidFill>
                  <a:schemeClr val="tx1"/>
                </a:solidFill>
                <a:effectLst/>
                <a:latin typeface="+mn-lt"/>
                <a:ea typeface="+mn-ea"/>
                <a:cs typeface="+mn-cs"/>
              </a:rPr>
              <a:t>所示的是一台普通台式机机箱，可看到由电源、风扇、主板、内存以及硬盘驱动器等组成。</a:t>
            </a:r>
            <a:r>
              <a:rPr lang="zh-CN" altLang="zh-CN" dirty="0">
                <a:effectLst/>
              </a:rPr>
              <a:t> </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图</a:t>
            </a:r>
            <a:r>
              <a:rPr lang="en-US" altLang="zh-CN" sz="1200" kern="1200" dirty="0">
                <a:solidFill>
                  <a:schemeClr val="tx1"/>
                </a:solidFill>
                <a:effectLst/>
                <a:latin typeface="+mn-lt"/>
                <a:ea typeface="+mn-ea"/>
                <a:cs typeface="+mn-cs"/>
              </a:rPr>
              <a:t>2</a:t>
            </a:r>
            <a:r>
              <a:rPr lang="zh-CN" altLang="zh-CN" sz="1200" kern="1200" dirty="0">
                <a:solidFill>
                  <a:schemeClr val="tx1"/>
                </a:solidFill>
                <a:effectLst/>
                <a:latin typeface="+mn-lt"/>
                <a:ea typeface="+mn-ea"/>
                <a:cs typeface="+mn-cs"/>
              </a:rPr>
              <a:t>所示的是龙芯</a:t>
            </a:r>
            <a:r>
              <a:rPr lang="en-US" altLang="zh-CN" sz="1200" kern="1200" dirty="0">
                <a:solidFill>
                  <a:schemeClr val="tx1"/>
                </a:solidFill>
                <a:effectLst/>
                <a:latin typeface="+mn-lt"/>
                <a:ea typeface="+mn-ea"/>
                <a:cs typeface="+mn-cs"/>
              </a:rPr>
              <a:t>3A</a:t>
            </a:r>
            <a:r>
              <a:rPr lang="zh-CN" altLang="zh-CN" sz="1200" kern="1200" dirty="0">
                <a:solidFill>
                  <a:schemeClr val="tx1"/>
                </a:solidFill>
                <a:effectLst/>
                <a:latin typeface="+mn-lt"/>
                <a:ea typeface="+mn-ea"/>
                <a:cs typeface="+mn-cs"/>
              </a:rPr>
              <a:t>多核处理器平台，由前端控制单元、多路处理单元以及操作台构成。其中前端控制单元由处理器、串口、</a:t>
            </a:r>
            <a:r>
              <a:rPr lang="en-US" altLang="zh-CN" sz="1200" kern="1200" dirty="0">
                <a:solidFill>
                  <a:schemeClr val="tx1"/>
                </a:solidFill>
                <a:effectLst/>
                <a:latin typeface="+mn-lt"/>
                <a:ea typeface="+mn-ea"/>
                <a:cs typeface="+mn-cs"/>
              </a:rPr>
              <a:t>VGA</a:t>
            </a:r>
            <a:r>
              <a:rPr lang="zh-CN" altLang="zh-CN" sz="1200" kern="1200" dirty="0">
                <a:solidFill>
                  <a:schemeClr val="tx1"/>
                </a:solidFill>
                <a:effectLst/>
                <a:latin typeface="+mn-lt"/>
                <a:ea typeface="+mn-ea"/>
                <a:cs typeface="+mn-cs"/>
              </a:rPr>
              <a:t>接口、</a:t>
            </a:r>
            <a:r>
              <a:rPr lang="en-US" altLang="zh-CN" sz="1200" kern="1200" dirty="0">
                <a:solidFill>
                  <a:schemeClr val="tx1"/>
                </a:solidFill>
                <a:effectLst/>
                <a:latin typeface="+mn-lt"/>
                <a:ea typeface="+mn-ea"/>
                <a:cs typeface="+mn-cs"/>
              </a:rPr>
              <a:t>USB</a:t>
            </a:r>
            <a:r>
              <a:rPr lang="zh-CN" altLang="zh-CN" sz="1200" kern="1200" dirty="0">
                <a:solidFill>
                  <a:schemeClr val="tx1"/>
                </a:solidFill>
                <a:effectLst/>
                <a:latin typeface="+mn-lt"/>
                <a:ea typeface="+mn-ea"/>
                <a:cs typeface="+mn-cs"/>
              </a:rPr>
              <a:t>接口、内存、</a:t>
            </a:r>
            <a:r>
              <a:rPr lang="en-US" altLang="zh-CN" sz="1200" kern="1200" dirty="0">
                <a:solidFill>
                  <a:schemeClr val="tx1"/>
                </a:solidFill>
                <a:effectLst/>
                <a:latin typeface="+mn-lt"/>
                <a:ea typeface="+mn-ea"/>
                <a:cs typeface="+mn-cs"/>
              </a:rPr>
              <a:t>SSD</a:t>
            </a:r>
            <a:r>
              <a:rPr lang="zh-CN" altLang="zh-CN" sz="1200" kern="1200" dirty="0">
                <a:solidFill>
                  <a:schemeClr val="tx1"/>
                </a:solidFill>
                <a:effectLst/>
                <a:latin typeface="+mn-lt"/>
                <a:ea typeface="+mn-ea"/>
                <a:cs typeface="+mn-cs"/>
              </a:rPr>
              <a:t>硬盘以及千兆网口等组成。</a:t>
            </a:r>
          </a:p>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16</a:t>
            </a:fld>
            <a:endParaRPr lang="zh-CN" altLang="en-US"/>
          </a:p>
        </p:txBody>
      </p:sp>
    </p:spTree>
    <p:extLst>
      <p:ext uri="{BB962C8B-B14F-4D97-AF65-F5344CB8AC3E}">
        <p14:creationId xmlns:p14="http://schemas.microsoft.com/office/powerpoint/2010/main" val="11568739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计算机的硬件分为主机和外设两部分，主机中的主要功能模块包括中央处理器与主存储器，外设中的主要功能模块包括外部存储器、输入设备、输出设备和其他设备。因为早期计算机的主要功能模块由一条单总线相连，这条线被称为系统总线，随着计算机系统发展为多总线后，就把连接主机中主要功能模块的各类总线统称为系统总线。图展示了一个典型计算机系统的硬件组成。</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b="1" kern="1200" dirty="0">
                <a:solidFill>
                  <a:schemeClr val="tx1"/>
                </a:solidFill>
                <a:effectLst/>
                <a:latin typeface="+mn-lt"/>
                <a:ea typeface="+mn-ea"/>
                <a:cs typeface="+mn-cs"/>
              </a:rPr>
              <a:t>中央处理器</a:t>
            </a:r>
            <a:r>
              <a:rPr lang="zh-CN" altLang="zh-CN" sz="1200" kern="1200" dirty="0">
                <a:solidFill>
                  <a:schemeClr val="tx1"/>
                </a:solidFill>
                <a:effectLst/>
                <a:latin typeface="+mn-lt"/>
                <a:ea typeface="+mn-ea"/>
                <a:cs typeface="+mn-cs"/>
              </a:rPr>
              <a:t>，简称</a:t>
            </a:r>
            <a:r>
              <a:rPr lang="zh-CN" altLang="zh-CN" sz="1200" b="1" kern="1200" dirty="0">
                <a:solidFill>
                  <a:schemeClr val="tx1"/>
                </a:solidFill>
                <a:effectLst/>
                <a:latin typeface="+mn-lt"/>
                <a:ea typeface="+mn-ea"/>
                <a:cs typeface="+mn-cs"/>
              </a:rPr>
              <a:t>处理器</a:t>
            </a:r>
            <a:r>
              <a:rPr lang="zh-CN" altLang="zh-CN" sz="1200" kern="1200" dirty="0">
                <a:solidFill>
                  <a:schemeClr val="tx1"/>
                </a:solidFill>
                <a:effectLst/>
                <a:latin typeface="+mn-lt"/>
                <a:ea typeface="+mn-ea"/>
                <a:cs typeface="+mn-cs"/>
              </a:rPr>
              <a:t>，是整个计算机的核心部件，是解释（或执行）在主存中指令的引擎。</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主要包括两个部分：数据通路和控制器。</a:t>
            </a:r>
            <a:r>
              <a:rPr lang="zh-CN" altLang="zh-CN" sz="1200" b="1" kern="1200" dirty="0">
                <a:solidFill>
                  <a:schemeClr val="tx1"/>
                </a:solidFill>
                <a:effectLst/>
                <a:latin typeface="+mn-lt"/>
                <a:ea typeface="+mn-ea"/>
                <a:cs typeface="+mn-cs"/>
              </a:rPr>
              <a:t>数据通路</a:t>
            </a:r>
            <a:r>
              <a:rPr lang="zh-CN" altLang="zh-CN" sz="1200" kern="1200" dirty="0">
                <a:solidFill>
                  <a:schemeClr val="tx1"/>
                </a:solidFill>
                <a:effectLst/>
                <a:latin typeface="+mn-lt"/>
                <a:ea typeface="+mn-ea"/>
                <a:cs typeface="+mn-cs"/>
              </a:rPr>
              <a:t>主要用来执行算术和逻辑运算以及寄存器和存储器的读</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写控制等。图左上角展示了一个典型的</a:t>
            </a:r>
            <a:r>
              <a:rPr lang="en-US" altLang="zh-CN" sz="1200" kern="1200" dirty="0">
                <a:solidFill>
                  <a:schemeClr val="tx1"/>
                </a:solidFill>
                <a:effectLst/>
                <a:latin typeface="+mn-lt"/>
                <a:ea typeface="+mn-ea"/>
                <a:cs typeface="+mn-cs"/>
              </a:rPr>
              <a:t>CPU</a:t>
            </a:r>
            <a:r>
              <a:rPr lang="zh-CN" altLang="zh-CN" sz="1200" kern="1200" dirty="0">
                <a:solidFill>
                  <a:schemeClr val="tx1"/>
                </a:solidFill>
                <a:effectLst/>
                <a:latin typeface="+mn-lt"/>
                <a:ea typeface="+mn-ea"/>
                <a:cs typeface="+mn-cs"/>
              </a:rPr>
              <a:t>结构。其中，</a:t>
            </a:r>
            <a:r>
              <a:rPr lang="zh-CN" altLang="zh-CN" sz="1200" b="1" kern="1200" dirty="0">
                <a:solidFill>
                  <a:schemeClr val="tx1"/>
                </a:solidFill>
                <a:effectLst/>
                <a:latin typeface="+mn-lt"/>
                <a:ea typeface="+mn-ea"/>
                <a:cs typeface="+mn-cs"/>
              </a:rPr>
              <a:t>算术逻辑单元（</a:t>
            </a:r>
            <a:r>
              <a:rPr lang="en-US" altLang="zh-CN" sz="1200" b="1" kern="1200" dirty="0">
                <a:solidFill>
                  <a:schemeClr val="tx1"/>
                </a:solidFill>
                <a:effectLst/>
                <a:latin typeface="+mn-lt"/>
                <a:ea typeface="+mn-ea"/>
                <a:cs typeface="+mn-cs"/>
              </a:rPr>
              <a:t>Arithmetic Logic Unit, ALU</a:t>
            </a:r>
            <a:r>
              <a:rPr lang="zh-CN" altLang="zh-CN" sz="1200" b="1"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用来进行基本的算术和逻辑运算，</a:t>
            </a:r>
            <a:r>
              <a:rPr lang="en-US" altLang="zh-CN" sz="1200" kern="1200" dirty="0">
                <a:solidFill>
                  <a:schemeClr val="tx1"/>
                </a:solidFill>
                <a:effectLst/>
                <a:latin typeface="+mn-lt"/>
                <a:ea typeface="+mn-ea"/>
                <a:cs typeface="+mn-cs"/>
              </a:rPr>
              <a:t>ALU</a:t>
            </a:r>
            <a:r>
              <a:rPr lang="zh-CN" altLang="zh-CN" sz="1200" kern="1200" dirty="0">
                <a:solidFill>
                  <a:schemeClr val="tx1"/>
                </a:solidFill>
                <a:effectLst/>
                <a:latin typeface="+mn-lt"/>
                <a:ea typeface="+mn-ea"/>
                <a:cs typeface="+mn-cs"/>
              </a:rPr>
              <a:t>中最基本的部件是</a:t>
            </a:r>
            <a:r>
              <a:rPr lang="zh-CN" altLang="zh-CN" sz="1200" b="1" kern="1200" dirty="0">
                <a:solidFill>
                  <a:schemeClr val="tx1"/>
                </a:solidFill>
                <a:effectLst/>
                <a:latin typeface="+mn-lt"/>
                <a:ea typeface="+mn-ea"/>
                <a:cs typeface="+mn-cs"/>
              </a:rPr>
              <a:t>加法器</a:t>
            </a:r>
            <a:r>
              <a:rPr lang="zh-CN" altLang="zh-CN" sz="1200" kern="1200" dirty="0">
                <a:solidFill>
                  <a:schemeClr val="tx1"/>
                </a:solidFill>
                <a:effectLst/>
                <a:latin typeface="+mn-lt"/>
                <a:ea typeface="+mn-ea"/>
                <a:cs typeface="+mn-cs"/>
              </a:rPr>
              <a:t>，所有算术运算都可以基于加法运算和逻辑运算来实现。</a:t>
            </a:r>
            <a:r>
              <a:rPr lang="zh-CN" altLang="zh-CN" sz="1200" b="1" kern="1200" dirty="0">
                <a:solidFill>
                  <a:schemeClr val="tx1"/>
                </a:solidFill>
                <a:effectLst/>
                <a:latin typeface="+mn-lt"/>
                <a:ea typeface="+mn-ea"/>
                <a:cs typeface="+mn-cs"/>
              </a:rPr>
              <a:t>控制器</a:t>
            </a:r>
            <a:r>
              <a:rPr lang="zh-CN" altLang="zh-CN" sz="1200" kern="1200" dirty="0">
                <a:solidFill>
                  <a:schemeClr val="tx1"/>
                </a:solidFill>
                <a:effectLst/>
                <a:latin typeface="+mn-lt"/>
                <a:ea typeface="+mn-ea"/>
                <a:cs typeface="+mn-cs"/>
              </a:rPr>
              <a:t>用来对指令进行译码，生成相应的控制信号，以控制数据通路进行正确的操作。</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200" kern="1200" dirty="0">
              <a:solidFill>
                <a:schemeClr val="tx1"/>
              </a:solidFill>
              <a:effectLst/>
              <a:latin typeface="+mn-lt"/>
              <a:ea typeface="+mn-ea"/>
              <a:cs typeface="+mn-cs"/>
            </a:endParaRPr>
          </a:p>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17</a:t>
            </a:fld>
            <a:endParaRPr lang="zh-CN" altLang="en-US"/>
          </a:p>
        </p:txBody>
      </p:sp>
    </p:spTree>
    <p:extLst>
      <p:ext uri="{BB962C8B-B14F-4D97-AF65-F5344CB8AC3E}">
        <p14:creationId xmlns:p14="http://schemas.microsoft.com/office/powerpoint/2010/main" val="32314656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b="1" kern="1200" dirty="0">
                <a:solidFill>
                  <a:schemeClr val="tx1"/>
                </a:solidFill>
                <a:effectLst/>
                <a:latin typeface="+mn-lt"/>
                <a:ea typeface="+mn-ea"/>
                <a:cs typeface="+mn-cs"/>
              </a:rPr>
              <a:t>操作系统</a:t>
            </a:r>
            <a:r>
              <a:rPr lang="zh-CN" altLang="zh-CN" sz="1200" kern="1200" dirty="0">
                <a:solidFill>
                  <a:schemeClr val="tx1"/>
                </a:solidFill>
                <a:effectLst/>
                <a:latin typeface="+mn-lt"/>
                <a:ea typeface="+mn-ea"/>
                <a:cs typeface="+mn-cs"/>
              </a:rPr>
              <a:t>主要用来管理整个计算机系统的资源，包括对它们进行调度、管理、监视和服务等，操作系统还提供计算机用户和硬件之间的人机交互界面，并提供对应用软件的支持。</a:t>
            </a:r>
            <a:r>
              <a:rPr lang="zh-CN" altLang="zh-CN" sz="1200" b="1" kern="1200" dirty="0">
                <a:solidFill>
                  <a:schemeClr val="tx1"/>
                </a:solidFill>
                <a:effectLst/>
                <a:latin typeface="+mn-lt"/>
                <a:ea typeface="+mn-ea"/>
                <a:cs typeface="+mn-cs"/>
              </a:rPr>
              <a:t>语言程序</a:t>
            </a:r>
            <a:r>
              <a:rPr lang="zh-CN" altLang="zh-CN" sz="1200" kern="1200" dirty="0">
                <a:solidFill>
                  <a:schemeClr val="tx1"/>
                </a:solidFill>
                <a:effectLst/>
                <a:latin typeface="+mn-lt"/>
                <a:ea typeface="+mn-ea"/>
                <a:cs typeface="+mn-cs"/>
              </a:rPr>
              <a:t>主要用于提供一个高级语言编程的环境，包括源程序编译、翻译、调试、链接、装入运行等功能。</a:t>
            </a:r>
            <a:r>
              <a:rPr lang="zh-CN" altLang="zh-CN" dirty="0">
                <a:effectLst/>
              </a:rPr>
              <a:t> </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b="1" kern="1200" dirty="0">
                <a:solidFill>
                  <a:schemeClr val="tx1"/>
                </a:solidFill>
                <a:effectLst/>
                <a:latin typeface="+mn-lt"/>
                <a:ea typeface="+mn-ea"/>
                <a:cs typeface="+mn-cs"/>
              </a:rPr>
              <a:t>应用软件</a:t>
            </a:r>
            <a:r>
              <a:rPr lang="zh-CN" altLang="zh-CN" sz="1200" kern="1200" dirty="0">
                <a:solidFill>
                  <a:schemeClr val="tx1"/>
                </a:solidFill>
                <a:effectLst/>
                <a:latin typeface="+mn-lt"/>
                <a:ea typeface="+mn-ea"/>
                <a:cs typeface="+mn-cs"/>
              </a:rPr>
              <a:t>是为了某种特定的用途而被开发的软件。它可以是一个特定的程序，比如一个图像浏览器，也可以是一组功能联系紧密、可以互相协作的程序的集合，比如微软的</a:t>
            </a:r>
            <a:r>
              <a:rPr lang="en-US" altLang="zh-CN" sz="1200" kern="1200" dirty="0">
                <a:solidFill>
                  <a:schemeClr val="tx1"/>
                </a:solidFill>
                <a:effectLst/>
                <a:latin typeface="+mn-lt"/>
                <a:ea typeface="+mn-ea"/>
                <a:cs typeface="+mn-cs"/>
              </a:rPr>
              <a:t>Office</a:t>
            </a:r>
            <a:r>
              <a:rPr lang="zh-CN" altLang="zh-CN" sz="1200" kern="1200" dirty="0">
                <a:solidFill>
                  <a:schemeClr val="tx1"/>
                </a:solidFill>
                <a:effectLst/>
                <a:latin typeface="+mn-lt"/>
                <a:ea typeface="+mn-ea"/>
                <a:cs typeface="+mn-cs"/>
              </a:rPr>
              <a:t>软件。较常见的应用软件有：</a:t>
            </a:r>
            <a:r>
              <a:rPr lang="en-US" altLang="zh-CN" sz="1200" u="none" strike="noStrike" kern="1200" dirty="0">
                <a:solidFill>
                  <a:schemeClr val="tx1"/>
                </a:solidFill>
                <a:effectLst/>
                <a:latin typeface="+mn-lt"/>
                <a:ea typeface="+mn-ea"/>
                <a:cs typeface="+mn-cs"/>
                <a:hlinkClick r:id="rId3"/>
              </a:rPr>
              <a:t>文字处理软件</a:t>
            </a:r>
            <a:r>
              <a:rPr lang="zh-CN" altLang="zh-CN" sz="1200" kern="1200" dirty="0">
                <a:solidFill>
                  <a:schemeClr val="tx1"/>
                </a:solidFill>
                <a:effectLst/>
                <a:latin typeface="+mn-lt"/>
                <a:ea typeface="+mn-ea"/>
                <a:cs typeface="+mn-cs"/>
              </a:rPr>
              <a:t>如</a:t>
            </a:r>
            <a:r>
              <a:rPr lang="en-US" altLang="zh-CN" sz="1200" kern="1200" dirty="0">
                <a:solidFill>
                  <a:schemeClr val="tx1"/>
                </a:solidFill>
                <a:effectLst/>
                <a:latin typeface="+mn-lt"/>
                <a:ea typeface="+mn-ea"/>
                <a:cs typeface="+mn-cs"/>
              </a:rPr>
              <a:t>WPS</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Word</a:t>
            </a:r>
            <a:r>
              <a:rPr lang="zh-CN" altLang="zh-CN" sz="1200" kern="1200" dirty="0">
                <a:solidFill>
                  <a:schemeClr val="tx1"/>
                </a:solidFill>
                <a:effectLst/>
                <a:latin typeface="+mn-lt"/>
                <a:ea typeface="+mn-ea"/>
                <a:cs typeface="+mn-cs"/>
              </a:rPr>
              <a:t>等、信息</a:t>
            </a:r>
            <a:r>
              <a:rPr lang="en-US" altLang="zh-CN" sz="1200" u="none" strike="noStrike" kern="1200" dirty="0">
                <a:solidFill>
                  <a:schemeClr val="tx1"/>
                </a:solidFill>
                <a:effectLst/>
                <a:latin typeface="+mn-lt"/>
                <a:ea typeface="+mn-ea"/>
                <a:cs typeface="+mn-cs"/>
                <a:hlinkClick r:id="rId4"/>
              </a:rPr>
              <a:t>管理软件</a:t>
            </a:r>
            <a:r>
              <a:rPr lang="zh-CN" altLang="zh-CN" sz="1200" kern="1200" dirty="0">
                <a:solidFill>
                  <a:schemeClr val="tx1"/>
                </a:solidFill>
                <a:effectLst/>
                <a:latin typeface="+mn-lt"/>
                <a:ea typeface="+mn-ea"/>
                <a:cs typeface="+mn-cs"/>
              </a:rPr>
              <a:t>、</a:t>
            </a:r>
            <a:r>
              <a:rPr lang="en-US" altLang="zh-CN" sz="1200" u="none" strike="noStrike" kern="1200" dirty="0">
                <a:solidFill>
                  <a:schemeClr val="tx1"/>
                </a:solidFill>
                <a:effectLst/>
                <a:latin typeface="+mn-lt"/>
                <a:ea typeface="+mn-ea"/>
                <a:cs typeface="+mn-cs"/>
                <a:hlinkClick r:id="rId5"/>
              </a:rPr>
              <a:t>辅助设计软件</a:t>
            </a:r>
            <a:r>
              <a:rPr lang="zh-CN" altLang="zh-CN" sz="1200" kern="1200" dirty="0">
                <a:solidFill>
                  <a:schemeClr val="tx1"/>
                </a:solidFill>
                <a:effectLst/>
                <a:latin typeface="+mn-lt"/>
                <a:ea typeface="+mn-ea"/>
                <a:cs typeface="+mn-cs"/>
              </a:rPr>
              <a:t>如</a:t>
            </a:r>
            <a:r>
              <a:rPr lang="en-US" altLang="zh-CN" sz="1200" kern="1200" dirty="0">
                <a:solidFill>
                  <a:schemeClr val="tx1"/>
                </a:solidFill>
                <a:effectLst/>
                <a:latin typeface="+mn-lt"/>
                <a:ea typeface="+mn-ea"/>
                <a:cs typeface="+mn-cs"/>
              </a:rPr>
              <a:t>AutoCAD</a:t>
            </a:r>
            <a:r>
              <a:rPr lang="zh-CN" altLang="zh-CN" sz="1200" kern="1200" dirty="0">
                <a:solidFill>
                  <a:schemeClr val="tx1"/>
                </a:solidFill>
                <a:effectLst/>
                <a:latin typeface="+mn-lt"/>
                <a:ea typeface="+mn-ea"/>
                <a:cs typeface="+mn-cs"/>
              </a:rPr>
              <a:t>等、实时控制软件如极域电子教室等、以及教育与娱乐软件。</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200" kern="1200" dirty="0">
              <a:solidFill>
                <a:schemeClr val="tx1"/>
              </a:solidFill>
              <a:effectLst/>
              <a:latin typeface="+mn-lt"/>
              <a:ea typeface="+mn-ea"/>
              <a:cs typeface="+mn-cs"/>
            </a:endParaRPr>
          </a:p>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18</a:t>
            </a:fld>
            <a:endParaRPr lang="zh-CN" altLang="en-US"/>
          </a:p>
        </p:txBody>
      </p:sp>
    </p:spTree>
    <p:extLst>
      <p:ext uri="{BB962C8B-B14F-4D97-AF65-F5344CB8AC3E}">
        <p14:creationId xmlns:p14="http://schemas.microsoft.com/office/powerpoint/2010/main" val="29528646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随着新世纪的到来，人们看待计算、计算应用和计算机市场的方式发生了巨大变化，演化出了四种不同的计算机市场，即桌面计算机、服务器、集群</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仓库级计算机及嵌入式系统，每个市场都有不同的应用、需求和计算技术。</a:t>
            </a:r>
            <a:r>
              <a:rPr lang="zh-CN" altLang="zh-CN" dirty="0">
                <a:effectLst/>
              </a:rPr>
              <a:t> </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200" kern="1200" dirty="0">
              <a:solidFill>
                <a:schemeClr val="tx1"/>
              </a:solidFill>
              <a:effectLst/>
              <a:latin typeface="+mn-lt"/>
              <a:ea typeface="+mn-ea"/>
              <a:cs typeface="+mn-cs"/>
            </a:endParaRPr>
          </a:p>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19</a:t>
            </a:fld>
            <a:endParaRPr lang="zh-CN" altLang="en-US"/>
          </a:p>
        </p:txBody>
      </p:sp>
    </p:spTree>
    <p:extLst>
      <p:ext uri="{BB962C8B-B14F-4D97-AF65-F5344CB8AC3E}">
        <p14:creationId xmlns:p14="http://schemas.microsoft.com/office/powerpoint/2010/main" val="34533016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600" cap="all" baseline="0">
                <a:solidFill>
                  <a:schemeClr val="tx2"/>
                </a:solidFill>
                <a:latin typeface="+mn-ea"/>
                <a:ea typeface="+mn-ea"/>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overrideClrMapping bg1="lt1" tx1="dk1" bg2="lt2" tx2="dk2" accent1="accent1" accent2="accent2" accent3="accent3" accent4="accent4" accent5="accent5" accent6="accent6" hlink="hlink" folHlink="folHlink"/>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 y="1082938"/>
            <a:ext cx="12192000" cy="5335634"/>
          </a:xfrm>
          <a:prstGeom prst="rect">
            <a:avLst/>
          </a:prstGeom>
        </p:spPr>
        <p:txBody>
          <a:bodyPr/>
          <a:lstStyle>
            <a:lvl1pPr marL="384175" indent="-384175">
              <a:buFont typeface="Wingdings" panose="05000000000000000000" pitchFamily="2" charset="2"/>
              <a:buChar char="Ø"/>
              <a:defRPr sz="2400" b="1">
                <a:latin typeface="Times New Roman" panose="02020603050405020304" pitchFamily="18" charset="0"/>
                <a:cs typeface="Times New Roman" panose="02020603050405020304" pitchFamily="18" charset="0"/>
              </a:defRPr>
            </a:lvl1pPr>
            <a:lvl2pPr marL="815975" indent="-285750">
              <a:buFont typeface="Arial" panose="020B0604020202020204" pitchFamily="34" charset="0"/>
              <a:buChar char="•"/>
              <a:defRPr sz="2000" i="0">
                <a:latin typeface="Times New Roman" panose="02020603050405020304" pitchFamily="18" charset="0"/>
                <a:cs typeface="Times New Roman" panose="02020603050405020304" pitchFamily="18" charset="0"/>
              </a:defRPr>
            </a:lvl2pPr>
            <a:lvl3pPr marL="1273175" indent="-285750">
              <a:buSzPct val="50000"/>
              <a:buFont typeface="Wingdings" pitchFamily="2" charset="2"/>
              <a:buChar char="u"/>
              <a:defRPr sz="1800">
                <a:latin typeface="Times New Roman" panose="02020603050405020304" pitchFamily="18" charset="0"/>
                <a:cs typeface="Times New Roman" panose="02020603050405020304" pitchFamily="18" charset="0"/>
              </a:defRPr>
            </a:lvl3pPr>
            <a:lvl4pPr marL="1656000" indent="-285750">
              <a:buSzPct val="50000"/>
              <a:buFont typeface="Wingdings" panose="05000000000000000000" pitchFamily="2" charset="2"/>
              <a:buChar char="u"/>
              <a:defRPr sz="1600" i="0"/>
            </a:lvl4pPr>
          </a:lstStyle>
          <a:p>
            <a:pPr lvl="0"/>
            <a:r>
              <a:rPr lang="zh-CN" altLang="en-US" dirty="0"/>
              <a:t>编辑母版文本样式</a:t>
            </a:r>
          </a:p>
          <a:p>
            <a:pPr lvl="1"/>
            <a:r>
              <a:rPr lang="zh-CN" altLang="en-US" dirty="0"/>
              <a:t>第二级</a:t>
            </a:r>
          </a:p>
          <a:p>
            <a:pPr lvl="2"/>
            <a:r>
              <a:rPr lang="zh-CN" altLang="en-US" dirty="0"/>
              <a:t>第三级</a:t>
            </a:r>
            <a:endParaRPr lang="en-US" altLang="zh-CN" dirty="0"/>
          </a:p>
          <a:p>
            <a:pPr lvl="3"/>
            <a:r>
              <a:rPr lang="zh-CN" altLang="en-US" dirty="0"/>
              <a:t>第四级</a:t>
            </a:r>
            <a:endParaRPr lang="en-US" altLang="zh-CN" dirty="0"/>
          </a:p>
        </p:txBody>
      </p:sp>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53386"/>
            <a:ext cx="995813" cy="404614"/>
          </a:xfrm>
          <a:prstGeom prst="rect">
            <a:avLst/>
          </a:prstGeom>
        </p:spPr>
        <p:txBody>
          <a:bodyPr/>
          <a:lstStyle/>
          <a:p>
            <a:fld id="{4235D990-D27F-4F2C-9FEA-C8DF9BEEB4E2}" type="slidenum">
              <a:rPr lang="zh-CN" altLang="en-US" smtClean="0"/>
              <a:t>‹#›</a:t>
            </a:fld>
            <a:endParaRPr lang="zh-CN" altLang="en-US" dirty="0"/>
          </a:p>
        </p:txBody>
      </p:sp>
    </p:spTree>
    <p:extLst>
      <p:ext uri="{BB962C8B-B14F-4D97-AF65-F5344CB8AC3E}">
        <p14:creationId xmlns:p14="http://schemas.microsoft.com/office/powerpoint/2010/main" val="1130631113"/>
      </p:ext>
    </p:extLst>
  </p:cSld>
  <p:clrMapOvr>
    <a:overrideClrMapping bg1="lt1" tx1="dk1" bg2="lt2" tx2="dk2" accent1="accent1" accent2="accent2" accent3="accent3" accent4="accent4" accent5="accent5" accent6="accent6" hlink="hlink" folHlink="folHlink"/>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66212"/>
            <a:ext cx="995813" cy="404614"/>
          </a:xfrm>
          <a:prstGeom prst="rect">
            <a:avLst/>
          </a:prstGeom>
        </p:spPr>
        <p:txBody>
          <a:bodyPr/>
          <a:lstStyle/>
          <a:p>
            <a:fld id="{4235D990-D27F-4F2C-9FEA-C8DF9BEEB4E2}" type="slidenum">
              <a:rPr lang="zh-CN" altLang="en-US" smtClean="0"/>
              <a:t>‹#›</a:t>
            </a:fld>
            <a:endParaRPr lang="zh-CN" altLang="en-US"/>
          </a:p>
        </p:txBody>
      </p:sp>
      <p:sp>
        <p:nvSpPr>
          <p:cNvPr id="12" name="内容占位符 2">
            <a:extLst>
              <a:ext uri="{FF2B5EF4-FFF2-40B4-BE49-F238E27FC236}">
                <a16:creationId xmlns:a16="http://schemas.microsoft.com/office/drawing/2014/main" id="{7227B8C0-8FC7-4D96-A569-5FA6922C404E}"/>
              </a:ext>
            </a:extLst>
          </p:cNvPr>
          <p:cNvSpPr>
            <a:spLocks noGrp="1"/>
          </p:cNvSpPr>
          <p:nvPr>
            <p:ph sz="half" idx="1"/>
          </p:nvPr>
        </p:nvSpPr>
        <p:spPr>
          <a:xfrm>
            <a:off x="0" y="1003096"/>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
        <p:nvSpPr>
          <p:cNvPr id="22" name="内容占位符 2">
            <a:extLst>
              <a:ext uri="{FF2B5EF4-FFF2-40B4-BE49-F238E27FC236}">
                <a16:creationId xmlns:a16="http://schemas.microsoft.com/office/drawing/2014/main" id="{DE1F9B9F-44A0-4F57-AAD8-E4FC52F6ABF8}"/>
              </a:ext>
            </a:extLst>
          </p:cNvPr>
          <p:cNvSpPr>
            <a:spLocks noGrp="1"/>
          </p:cNvSpPr>
          <p:nvPr>
            <p:ph sz="half" idx="11"/>
          </p:nvPr>
        </p:nvSpPr>
        <p:spPr>
          <a:xfrm>
            <a:off x="6358128" y="1006272"/>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Tree>
  </p:cSld>
  <p:clrMapOvr>
    <a:overrideClrMapping bg1="lt1" tx1="dk1" bg2="lt2" tx2="dk2" accent1="accent1" accent2="accent2" accent3="accent3" accent4="accent4" accent5="accent5" accent6="accent6" hlink="hlink" folHlink="folHlink"/>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 preserve="1">
  <p:cSld name="1_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42396800"/>
      </p:ext>
    </p:extLst>
  </p:cSld>
  <p:clrMapOvr>
    <a:overrideClrMapping bg1="lt1" tx1="dk1" bg2="lt2" tx2="dk2" accent1="accent1" accent2="accent2" accent3="accent3" accent4="accent4" accent5="accent5" accent6="accent6" hlink="hlink" folHlink="folHlink"/>
  </p:clrMapOvr>
  <p:hf sldNum="0" hdr="0" ft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microsoft.com/office/2007/relationships/hdphoto" Target="../media/hdphoto1.wdp"/><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6">
            <a:extLst>
              <a:ext uri="{BEBA8EAE-BF5A-486C-A8C5-ECC9F3942E4B}">
                <a14:imgProps xmlns:a14="http://schemas.microsoft.com/office/drawing/2010/main">
                  <a14:imgLayer r:embed="rId7">
                    <a14:imgEffect>
                      <a14:brightnessContrast contrast="-5000"/>
                    </a14:imgEffect>
                  </a14:imgLayer>
                </a14:imgProps>
              </a:ext>
            </a:extLst>
          </a:blip>
          <a:srcRect t="36907" b="14356"/>
          <a:stretch>
            <a:fillRect/>
          </a:stretch>
        </p:blipFill>
        <p:spPr>
          <a:xfrm>
            <a:off x="-43094" y="-114291"/>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itle 1"/>
          <p:cNvSpPr txBox="1"/>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sz="3600" dirty="0">
                <a:latin typeface="+mn-ea"/>
                <a:ea typeface="+mn-ea"/>
              </a:rPr>
              <a:t>单击此处编辑母版标题样式</a:t>
            </a:r>
            <a:endParaRPr lang="en-US" sz="3600" dirty="0">
              <a:latin typeface="+mn-ea"/>
              <a:ea typeface="+mn-ea"/>
            </a:endParaRPr>
          </a:p>
        </p:txBody>
      </p:sp>
      <p:sp>
        <p:nvSpPr>
          <p:cNvPr id="13" name="Subtitle 2"/>
          <p:cNvSpPr txBox="1"/>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sz="2800" dirty="0"/>
              <a:t>单击此处编辑母版副标题样式</a:t>
            </a:r>
            <a:endParaRPr lang="en-US" sz="2800" dirty="0"/>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0" r:id="rId3"/>
    <p:sldLayoutId id="2147483652" r:id="rId4"/>
  </p:sldLayoutIdLst>
  <p:hf sldNum="0" hdr="0" ftr="0" dt="0"/>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3.jpeg"/></Relationships>
</file>

<file path=ppt/slides/_rels/slide14.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 Id="rId9" Type="http://schemas.openxmlformats.org/officeDocument/2006/relationships/image" Target="../media/image20.sv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22.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25.png"/><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31.sv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2.gif"/><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8" Type="http://schemas.openxmlformats.org/officeDocument/2006/relationships/image" Target="../media/image38.jpeg"/><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image" Target="../media/image36.png"/><Relationship Id="rId11" Type="http://schemas.openxmlformats.org/officeDocument/2006/relationships/image" Target="../media/image41.png"/><Relationship Id="rId5" Type="http://schemas.openxmlformats.org/officeDocument/2006/relationships/image" Target="../media/image35.png"/><Relationship Id="rId10" Type="http://schemas.openxmlformats.org/officeDocument/2006/relationships/image" Target="../media/image40.png"/><Relationship Id="rId4" Type="http://schemas.openxmlformats.org/officeDocument/2006/relationships/image" Target="../media/image34.png"/><Relationship Id="rId9" Type="http://schemas.openxmlformats.org/officeDocument/2006/relationships/image" Target="../media/image39.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3.jpeg"/><Relationship Id="rId5" Type="http://schemas.openxmlformats.org/officeDocument/2006/relationships/image" Target="../media/image42.png"/><Relationship Id="rId4" Type="http://schemas.openxmlformats.org/officeDocument/2006/relationships/notesSlide" Target="../notesSlides/notesSlide24.xml"/></Relationships>
</file>

<file path=ppt/slides/_rels/slide3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jpe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3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4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4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43.xml.rels><?xml version="1.0" encoding="UTF-8" standalone="yes"?>
<Relationships xmlns="http://schemas.openxmlformats.org/package/2006/relationships"><Relationship Id="rId8" Type="http://schemas.openxmlformats.org/officeDocument/2006/relationships/image" Target="../media/image51.svg"/><Relationship Id="rId3" Type="http://schemas.openxmlformats.org/officeDocument/2006/relationships/image" Target="../media/image46.jpeg"/><Relationship Id="rId7" Type="http://schemas.openxmlformats.org/officeDocument/2006/relationships/image" Target="../media/image50.png"/><Relationship Id="rId2" Type="http://schemas.openxmlformats.org/officeDocument/2006/relationships/image" Target="../media/image45.jpeg"/><Relationship Id="rId1" Type="http://schemas.openxmlformats.org/officeDocument/2006/relationships/slideLayout" Target="../slideLayouts/slideLayout3.xml"/><Relationship Id="rId6" Type="http://schemas.openxmlformats.org/officeDocument/2006/relationships/image" Target="../media/image49.png"/><Relationship Id="rId5" Type="http://schemas.openxmlformats.org/officeDocument/2006/relationships/image" Target="../media/image48.jpeg"/><Relationship Id="rId4" Type="http://schemas.openxmlformats.org/officeDocument/2006/relationships/image" Target="../media/image47.jpeg"/><Relationship Id="rId9" Type="http://schemas.openxmlformats.org/officeDocument/2006/relationships/image" Target="../media/image52.jpeg"/></Relationships>
</file>

<file path=ppt/slides/_rels/slide44.xml.rels><?xml version="1.0" encoding="UTF-8" standalone="yes"?>
<Relationships xmlns="http://schemas.openxmlformats.org/package/2006/relationships"><Relationship Id="rId3" Type="http://schemas.openxmlformats.org/officeDocument/2006/relationships/image" Target="../media/image51.svg"/><Relationship Id="rId7" Type="http://schemas.openxmlformats.org/officeDocument/2006/relationships/image" Target="../media/image55.png"/><Relationship Id="rId2" Type="http://schemas.openxmlformats.org/officeDocument/2006/relationships/image" Target="../media/image50.png"/><Relationship Id="rId1" Type="http://schemas.openxmlformats.org/officeDocument/2006/relationships/slideLayout" Target="../slideLayouts/slideLayout3.xml"/><Relationship Id="rId6" Type="http://schemas.openxmlformats.org/officeDocument/2006/relationships/image" Target="../media/image54.jpeg"/><Relationship Id="rId5" Type="http://schemas.openxmlformats.org/officeDocument/2006/relationships/image" Target="../media/image53.jpeg"/><Relationship Id="rId4" Type="http://schemas.openxmlformats.org/officeDocument/2006/relationships/image" Target="../media/image52.jpeg"/></Relationships>
</file>

<file path=ppt/slides/_rels/slide45.xml.rels><?xml version="1.0" encoding="UTF-8" standalone="yes"?>
<Relationships xmlns="http://schemas.openxmlformats.org/package/2006/relationships"><Relationship Id="rId3" Type="http://schemas.openxmlformats.org/officeDocument/2006/relationships/image" Target="../media/image56.jpeg"/><Relationship Id="rId7"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57.png"/></Relationships>
</file>

<file path=ppt/slides/_rels/slide4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7.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9.xml"/><Relationship Id="rId1" Type="http://schemas.openxmlformats.org/officeDocument/2006/relationships/slideLayout" Target="../slideLayouts/slideLayout3.xml"/><Relationship Id="rId6" Type="http://schemas.microsoft.com/office/2007/relationships/hdphoto" Target="../media/hdphoto4.wdp"/><Relationship Id="rId5" Type="http://schemas.openxmlformats.org/officeDocument/2006/relationships/image" Target="../media/image59.png"/><Relationship Id="rId4" Type="http://schemas.microsoft.com/office/2007/relationships/hdphoto" Target="../media/hdphoto3.wdp"/></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image" Target="../media/image581.png"/><Relationship Id="rId2" Type="http://schemas.openxmlformats.org/officeDocument/2006/relationships/notesSlide" Target="../notesSlides/notesSlide44.xml"/><Relationship Id="rId1" Type="http://schemas.openxmlformats.org/officeDocument/2006/relationships/slideLayout" Target="../slideLayouts/slideLayout3.xml"/><Relationship Id="rId4" Type="http://schemas.openxmlformats.org/officeDocument/2006/relationships/image" Target="../media/image60.png"/></Relationships>
</file>

<file path=ppt/slides/_rels/slide66.xml.rels><?xml version="1.0" encoding="UTF-8" standalone="yes"?>
<Relationships xmlns="http://schemas.openxmlformats.org/package/2006/relationships"><Relationship Id="rId3" Type="http://schemas.openxmlformats.org/officeDocument/2006/relationships/image" Target="../media/image361.png"/><Relationship Id="rId2" Type="http://schemas.openxmlformats.org/officeDocument/2006/relationships/notesSlide" Target="../notesSlides/notesSlide45.xml"/><Relationship Id="rId1" Type="http://schemas.openxmlformats.org/officeDocument/2006/relationships/slideLayout" Target="../slideLayouts/slideLayout3.xml"/><Relationship Id="rId4" Type="http://schemas.openxmlformats.org/officeDocument/2006/relationships/image" Target="../media/image591.png"/></Relationships>
</file>

<file path=ppt/slides/_rels/slide67.xml.rels><?xml version="1.0" encoding="UTF-8" standalone="yes"?>
<Relationships xmlns="http://schemas.openxmlformats.org/package/2006/relationships"><Relationship Id="rId3" Type="http://schemas.openxmlformats.org/officeDocument/2006/relationships/image" Target="../media/image330.png"/><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3" Type="http://schemas.openxmlformats.org/officeDocument/2006/relationships/image" Target="../media/image530.png"/><Relationship Id="rId2" Type="http://schemas.openxmlformats.org/officeDocument/2006/relationships/notesSlide" Target="../notesSlides/notesSlide47.xml"/><Relationship Id="rId1" Type="http://schemas.openxmlformats.org/officeDocument/2006/relationships/slideLayout" Target="../slideLayouts/slideLayout3.xml"/><Relationship Id="rId5" Type="http://schemas.openxmlformats.org/officeDocument/2006/relationships/image" Target="../media/image550.png"/><Relationship Id="rId4" Type="http://schemas.openxmlformats.org/officeDocument/2006/relationships/image" Target="../media/image540.png"/></Relationships>
</file>

<file path=ppt/slides/_rels/slide69.xml.rels><?xml version="1.0" encoding="UTF-8" standalone="yes"?>
<Relationships xmlns="http://schemas.openxmlformats.org/package/2006/relationships"><Relationship Id="rId3" Type="http://schemas.openxmlformats.org/officeDocument/2006/relationships/image" Target="../media/image560.png"/><Relationship Id="rId2" Type="http://schemas.openxmlformats.org/officeDocument/2006/relationships/notesSlide" Target="../notesSlides/notesSlide48.xml"/><Relationship Id="rId1" Type="http://schemas.openxmlformats.org/officeDocument/2006/relationships/slideLayout" Target="../slideLayouts/slideLayout3.xml"/><Relationship Id="rId4" Type="http://schemas.openxmlformats.org/officeDocument/2006/relationships/image" Target="../media/image57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390.png"/><Relationship Id="rId2" Type="http://schemas.openxmlformats.org/officeDocument/2006/relationships/notesSlide" Target="../notesSlides/notesSlide49.xml"/><Relationship Id="rId1" Type="http://schemas.openxmlformats.org/officeDocument/2006/relationships/slideLayout" Target="../slideLayouts/slideLayout3.xml"/><Relationship Id="rId4" Type="http://schemas.openxmlformats.org/officeDocument/2006/relationships/image" Target="../media/image580.png"/></Relationships>
</file>

<file path=ppt/slides/_rels/slide71.xml.rels><?xml version="1.0" encoding="UTF-8" standalone="yes"?>
<Relationships xmlns="http://schemas.openxmlformats.org/package/2006/relationships"><Relationship Id="rId3" Type="http://schemas.openxmlformats.org/officeDocument/2006/relationships/image" Target="../media/image400.png"/><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3" Type="http://schemas.openxmlformats.org/officeDocument/2006/relationships/image" Target="../media/image590.png"/><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3" Type="http://schemas.openxmlformats.org/officeDocument/2006/relationships/image" Target="../media/image600.png"/><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3" Type="http://schemas.openxmlformats.org/officeDocument/2006/relationships/image" Target="../media/image430.png"/><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00750" y="3937685"/>
            <a:ext cx="10990500" cy="584775"/>
          </a:xfrm>
          <a:prstGeom prst="rect">
            <a:avLst/>
          </a:prstGeom>
          <a:noFill/>
        </p:spPr>
        <p:txBody>
          <a:bodyPr wrap="square" rtlCol="0">
            <a:spAutoFit/>
          </a:bodyPr>
          <a:lstStyle/>
          <a:p>
            <a:pPr algn="ctr"/>
            <a:r>
              <a:rPr lang="zh-CN" altLang="en-US" sz="3200" b="1" dirty="0">
                <a:solidFill>
                  <a:schemeClr val="tx2"/>
                </a:solidFill>
                <a:latin typeface="Times New Roman" panose="02020603050405020304" pitchFamily="18" charset="0"/>
                <a:cs typeface="Times New Roman" panose="02020603050405020304" pitchFamily="18" charset="0"/>
              </a:rPr>
              <a:t>第一章：计算机系统概述</a:t>
            </a:r>
            <a:endParaRPr lang="en-US" altLang="zh-CN" sz="3200" b="1" dirty="0">
              <a:solidFill>
                <a:srgbClr val="FF0000"/>
              </a:solidFill>
              <a:latin typeface="Times New Roman" panose="02020603050405020304" pitchFamily="18" charset="0"/>
              <a:cs typeface="Times New Roman" panose="02020603050405020304" pitchFamily="18" charset="0"/>
            </a:endParaRPr>
          </a:p>
        </p:txBody>
      </p:sp>
      <p:sp>
        <p:nvSpPr>
          <p:cNvPr id="3" name="文本框 2">
            <a:extLst>
              <a:ext uri="{FF2B5EF4-FFF2-40B4-BE49-F238E27FC236}">
                <a16:creationId xmlns:a16="http://schemas.microsoft.com/office/drawing/2014/main" id="{EF54AEDA-94CE-714F-A040-E7B4CC7FB1E9}"/>
              </a:ext>
            </a:extLst>
          </p:cNvPr>
          <p:cNvSpPr txBox="1"/>
          <p:nvPr/>
        </p:nvSpPr>
        <p:spPr>
          <a:xfrm>
            <a:off x="709608" y="5164142"/>
            <a:ext cx="10990500" cy="523220"/>
          </a:xfrm>
          <a:prstGeom prst="rect">
            <a:avLst/>
          </a:prstGeom>
          <a:noFill/>
        </p:spPr>
        <p:txBody>
          <a:bodyPr wrap="square" rtlCol="0">
            <a:spAutoFit/>
          </a:bodyPr>
          <a:lstStyle/>
          <a:p>
            <a:pPr algn="ctr"/>
            <a:r>
              <a:rPr lang="zh-CN" altLang="en-US" sz="2800" b="1" dirty="0">
                <a:solidFill>
                  <a:schemeClr val="tx2"/>
                </a:solidFill>
                <a:latin typeface="Times New Roman" panose="02020603050405020304" pitchFamily="18" charset="0"/>
                <a:cs typeface="Times New Roman" panose="02020603050405020304" pitchFamily="18" charset="0"/>
              </a:rPr>
              <a:t>授课教师：申兆岩</a:t>
            </a:r>
            <a:endParaRPr lang="en-US" altLang="zh-CN" sz="2800" b="1" dirty="0">
              <a:solidFill>
                <a:schemeClr val="tx2"/>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ADF32D95-6963-4EAA-9C24-5CC78DC8B919}"/>
              </a:ext>
            </a:extLst>
          </p:cNvPr>
          <p:cNvSpPr>
            <a:spLocks noGrp="1"/>
          </p:cNvSpPr>
          <p:nvPr>
            <p:ph type="title"/>
          </p:nvPr>
        </p:nvSpPr>
        <p:spPr/>
        <p:txBody>
          <a:bodyPr/>
          <a:lstStyle/>
          <a:p>
            <a:r>
              <a:rPr lang="zh-CN" altLang="en-US" dirty="0"/>
              <a:t>为什么要学习“计算机系统原理”</a:t>
            </a:r>
          </a:p>
        </p:txBody>
      </p:sp>
      <p:sp>
        <p:nvSpPr>
          <p:cNvPr id="4" name="灯片编号占位符 3">
            <a:extLst>
              <a:ext uri="{FF2B5EF4-FFF2-40B4-BE49-F238E27FC236}">
                <a16:creationId xmlns:a16="http://schemas.microsoft.com/office/drawing/2014/main" id="{EA31164A-D1A1-4EEB-A73F-FB0A33CEC7FE}"/>
              </a:ext>
            </a:extLst>
          </p:cNvPr>
          <p:cNvSpPr>
            <a:spLocks noGrp="1"/>
          </p:cNvSpPr>
          <p:nvPr>
            <p:ph type="sldNum" sz="quarter" idx="10"/>
          </p:nvPr>
        </p:nvSpPr>
        <p:spPr/>
        <p:txBody>
          <a:bodyPr/>
          <a:lstStyle/>
          <a:p>
            <a:fld id="{4235D990-D27F-4F2C-9FEA-C8DF9BEEB4E2}" type="slidenum">
              <a:rPr lang="zh-CN" altLang="en-US" smtClean="0"/>
              <a:t>10</a:t>
            </a:fld>
            <a:endParaRPr lang="zh-CN" altLang="en-US" dirty="0"/>
          </a:p>
        </p:txBody>
      </p:sp>
      <p:sp>
        <p:nvSpPr>
          <p:cNvPr id="5" name="Rectangle 3">
            <a:extLst>
              <a:ext uri="{FF2B5EF4-FFF2-40B4-BE49-F238E27FC236}">
                <a16:creationId xmlns:a16="http://schemas.microsoft.com/office/drawing/2014/main" id="{03D21528-73B2-495D-9AAA-C69DF8C55FBA}"/>
              </a:ext>
            </a:extLst>
          </p:cNvPr>
          <p:cNvSpPr>
            <a:spLocks noGrp="1" noChangeArrowheads="1"/>
          </p:cNvSpPr>
          <p:nvPr>
            <p:ph idx="1"/>
          </p:nvPr>
        </p:nvSpPr>
        <p:spPr>
          <a:xfrm>
            <a:off x="0" y="1082675"/>
            <a:ext cx="12192000" cy="5335588"/>
          </a:xfrm>
        </p:spPr>
        <p:txBody>
          <a:bodyPr/>
          <a:lstStyle/>
          <a:p>
            <a:r>
              <a:rPr lang="zh-CN" altLang="en-US" sz="2800" dirty="0">
                <a:latin typeface="微软雅黑" panose="020B0503020204020204" pitchFamily="34" charset="-122"/>
                <a:ea typeface="微软雅黑" panose="020B0503020204020204" pitchFamily="34" charset="-122"/>
              </a:rPr>
              <a:t>为什么要学习“计算机系统基础”呢？</a:t>
            </a:r>
          </a:p>
          <a:p>
            <a:pPr lvl="1"/>
            <a:r>
              <a:rPr lang="zh-CN" altLang="en-US" sz="2200" dirty="0">
                <a:latin typeface="微软雅黑" panose="020B0503020204020204" pitchFamily="34" charset="-122"/>
                <a:ea typeface="微软雅黑" panose="020B0503020204020204" pitchFamily="34" charset="-122"/>
              </a:rPr>
              <a:t>强化“系统思维”</a:t>
            </a:r>
          </a:p>
          <a:p>
            <a:pPr lvl="1"/>
            <a:r>
              <a:rPr lang="zh-CN" altLang="en-US" sz="2200" dirty="0">
                <a:latin typeface="微软雅黑" panose="020B0503020204020204" pitchFamily="34" charset="-122"/>
                <a:ea typeface="微软雅黑" panose="020B0503020204020204" pitchFamily="34" charset="-122"/>
              </a:rPr>
              <a:t>更好地理解计算机系统，从而编写出更好的程序</a:t>
            </a:r>
          </a:p>
          <a:p>
            <a:pPr lvl="1"/>
            <a:r>
              <a:rPr lang="zh-CN" altLang="en-US" sz="2200" dirty="0">
                <a:latin typeface="微软雅黑" panose="020B0503020204020204" pitchFamily="34" charset="-122"/>
                <a:ea typeface="微软雅黑" panose="020B0503020204020204" pitchFamily="34" charset="-122"/>
              </a:rPr>
              <a:t>编程序时少出错</a:t>
            </a:r>
          </a:p>
          <a:p>
            <a:pPr lvl="1"/>
            <a:r>
              <a:rPr lang="zh-CN" altLang="en-US" sz="2200" dirty="0">
                <a:latin typeface="微软雅黑" panose="020B0503020204020204" pitchFamily="34" charset="-122"/>
                <a:ea typeface="微软雅黑" panose="020B0503020204020204" pitchFamily="34" charset="-122"/>
              </a:rPr>
              <a:t>在程序出错时很快找到出错的地方</a:t>
            </a:r>
          </a:p>
          <a:p>
            <a:pPr lvl="1"/>
            <a:r>
              <a:rPr lang="zh-CN" altLang="en-US" sz="2200" dirty="0">
                <a:latin typeface="微软雅黑" panose="020B0503020204020204" pitchFamily="34" charset="-122"/>
                <a:ea typeface="微软雅黑" panose="020B0503020204020204" pitchFamily="34" charset="-122"/>
              </a:rPr>
              <a:t>编写出更快的程序</a:t>
            </a:r>
          </a:p>
          <a:p>
            <a:pPr lvl="1"/>
            <a:r>
              <a:rPr lang="zh-CN" altLang="en-US" sz="2200" dirty="0">
                <a:latin typeface="微软雅黑" panose="020B0503020204020204" pitchFamily="34" charset="-122"/>
                <a:ea typeface="微软雅黑" panose="020B0503020204020204" pitchFamily="34" charset="-122"/>
              </a:rPr>
              <a:t>明白程序是怎样在计算机上执行的</a:t>
            </a:r>
          </a:p>
          <a:p>
            <a:pPr lvl="1"/>
            <a:r>
              <a:rPr lang="zh-CN" altLang="en-US" sz="2200" dirty="0">
                <a:latin typeface="微软雅黑" panose="020B0503020204020204" pitchFamily="34" charset="-122"/>
                <a:ea typeface="微软雅黑" panose="020B0503020204020204" pitchFamily="34" charset="-122"/>
              </a:rPr>
              <a:t>为后续课程的学习打下良好基础</a:t>
            </a:r>
          </a:p>
          <a:p>
            <a:pPr lvl="1"/>
            <a:r>
              <a:rPr lang="en-US" altLang="zh-CN" sz="2200" dirty="0">
                <a:latin typeface="微软雅黑" panose="020B0503020204020204" pitchFamily="34" charset="-122"/>
                <a:ea typeface="微软雅黑" panose="020B0503020204020204" pitchFamily="34" charset="-122"/>
              </a:rPr>
              <a:t>…….</a:t>
            </a:r>
          </a:p>
        </p:txBody>
      </p:sp>
    </p:spTree>
    <p:extLst>
      <p:ext uri="{BB962C8B-B14F-4D97-AF65-F5344CB8AC3E}">
        <p14:creationId xmlns:p14="http://schemas.microsoft.com/office/powerpoint/2010/main" val="1784110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linds(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blinds(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blinds(horizontal)">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blinds(horizontal)">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blinds(horizontal)">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blinds(horizontal)">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blinds(horizontal)">
                                      <p:cBhvr>
                                        <p:cTn id="37" dur="500"/>
                                        <p:tgtEl>
                                          <p:spTgt spid="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blinds(horizontal)">
                                      <p:cBhvr>
                                        <p:cTn id="42" dur="500"/>
                                        <p:tgtEl>
                                          <p:spTgt spid="5">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5">
                                            <p:txEl>
                                              <p:pRg st="8" end="8"/>
                                            </p:txEl>
                                          </p:spTgt>
                                        </p:tgtEl>
                                        <p:attrNameLst>
                                          <p:attrName>style.visibility</p:attrName>
                                        </p:attrNameLst>
                                      </p:cBhvr>
                                      <p:to>
                                        <p:strVal val="visible"/>
                                      </p:to>
                                    </p:set>
                                    <p:animEffect transition="in" filter="blinds(horizontal)">
                                      <p:cBhvr>
                                        <p:cTn id="47"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458B7A81-9B30-4DFB-B39F-038DF2455B8E}"/>
              </a:ext>
            </a:extLst>
          </p:cNvPr>
          <p:cNvSpPr>
            <a:spLocks noGrp="1"/>
          </p:cNvSpPr>
          <p:nvPr>
            <p:ph type="title"/>
          </p:nvPr>
        </p:nvSpPr>
        <p:spPr/>
        <p:txBody>
          <a:bodyPr/>
          <a:lstStyle/>
          <a:p>
            <a:r>
              <a:rPr lang="zh-CN" altLang="en-US" dirty="0"/>
              <a:t>系统能力基于系统思维</a:t>
            </a:r>
          </a:p>
        </p:txBody>
      </p:sp>
      <p:sp>
        <p:nvSpPr>
          <p:cNvPr id="4" name="灯片编号占位符 3">
            <a:extLst>
              <a:ext uri="{FF2B5EF4-FFF2-40B4-BE49-F238E27FC236}">
                <a16:creationId xmlns:a16="http://schemas.microsoft.com/office/drawing/2014/main" id="{2E37115D-19FE-4C73-A0ED-15771F0745FD}"/>
              </a:ext>
            </a:extLst>
          </p:cNvPr>
          <p:cNvSpPr>
            <a:spLocks noGrp="1"/>
          </p:cNvSpPr>
          <p:nvPr>
            <p:ph type="sldNum" sz="quarter" idx="10"/>
          </p:nvPr>
        </p:nvSpPr>
        <p:spPr/>
        <p:txBody>
          <a:bodyPr/>
          <a:lstStyle/>
          <a:p>
            <a:fld id="{4235D990-D27F-4F2C-9FEA-C8DF9BEEB4E2}" type="slidenum">
              <a:rPr lang="zh-CN" altLang="en-US" smtClean="0"/>
              <a:t>11</a:t>
            </a:fld>
            <a:endParaRPr lang="zh-CN" altLang="en-US" dirty="0"/>
          </a:p>
        </p:txBody>
      </p:sp>
      <p:sp>
        <p:nvSpPr>
          <p:cNvPr id="5" name="Rectangle 3">
            <a:extLst>
              <a:ext uri="{FF2B5EF4-FFF2-40B4-BE49-F238E27FC236}">
                <a16:creationId xmlns:a16="http://schemas.microsoft.com/office/drawing/2014/main" id="{46D0C0F8-86EC-4E57-B38E-FC0C6D9896EE}"/>
              </a:ext>
            </a:extLst>
          </p:cNvPr>
          <p:cNvSpPr txBox="1">
            <a:spLocks noGrp="1" noChangeArrowheads="1"/>
          </p:cNvSpPr>
          <p:nvPr>
            <p:ph idx="1"/>
          </p:nvPr>
        </p:nvSpPr>
        <p:spPr bwMode="auto">
          <a:xfrm>
            <a:off x="0" y="1082675"/>
            <a:ext cx="12192000" cy="5335588"/>
          </a:xfrm>
          <a:prstGeom prst="rect">
            <a:avLst/>
          </a:prstGeom>
          <a:noFill/>
          <a:ln>
            <a:noFill/>
          </a:ln>
        </p:spPr>
        <p:txBody>
          <a:bodyPr/>
          <a:lstStyle>
            <a:lvl1pPr marL="342900" indent="-342900" algn="l" rtl="0" eaLnBrk="0" fontAlgn="base" hangingPunct="0">
              <a:spcBef>
                <a:spcPct val="20000"/>
              </a:spcBef>
              <a:spcAft>
                <a:spcPct val="0"/>
              </a:spcAft>
              <a:buClr>
                <a:schemeClr val="folHlink"/>
              </a:buClr>
              <a:buSzPct val="90000"/>
              <a:buFont typeface="Wingdings" panose="05000000000000000000" pitchFamily="2" charset="2"/>
              <a:buBlip>
                <a:blip r:embed="rId3"/>
              </a:buBlip>
              <a:defRPr sz="3600" b="1">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90000"/>
              <a:buFont typeface="Wingdings" panose="05000000000000000000" pitchFamily="2" charset="2"/>
              <a:buBlip>
                <a:blip r:embed="rId4"/>
              </a:buBlip>
              <a:defRPr sz="2800">
                <a:solidFill>
                  <a:schemeClr val="tx1"/>
                </a:solidFill>
                <a:latin typeface="+mn-lt"/>
                <a:ea typeface="+mn-ea"/>
                <a:cs typeface="+mn-cs"/>
              </a:defRPr>
            </a:lvl2pPr>
            <a:lvl3pPr marL="1143000" indent="-228600" algn="l" rtl="0" eaLnBrk="0" fontAlgn="base" hangingPunct="0">
              <a:spcBef>
                <a:spcPct val="20000"/>
              </a:spcBef>
              <a:spcAft>
                <a:spcPct val="0"/>
              </a:spcAft>
              <a:buClr>
                <a:schemeClr val="folHlink"/>
              </a:buClr>
              <a:buSzPct val="90000"/>
              <a:buFont typeface="Wingdings" panose="05000000000000000000" pitchFamily="2" charset="2"/>
              <a:buBlip>
                <a:blip r:embed="rId5"/>
              </a:buBlip>
              <a:defRPr sz="2400">
                <a:solidFill>
                  <a:schemeClr val="tx1"/>
                </a:solidFill>
                <a:latin typeface="+mn-lt"/>
                <a:ea typeface="+mn-ea"/>
                <a:cs typeface="+mn-cs"/>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sz="2000">
                <a:solidFill>
                  <a:schemeClr val="tx1"/>
                </a:solidFill>
                <a:latin typeface="+mn-lt"/>
                <a:ea typeface="+mn-ea"/>
                <a:cs typeface="+mn-cs"/>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ea typeface="+mn-ea"/>
                <a:cs typeface="+mn-cs"/>
              </a:defRPr>
            </a:lvl5pPr>
            <a:lvl6pPr marL="25146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cs typeface="+mn-cs"/>
              </a:defRPr>
            </a:lvl6pPr>
            <a:lvl7pPr marL="29718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cs typeface="+mn-cs"/>
              </a:defRPr>
            </a:lvl7pPr>
            <a:lvl8pPr marL="34290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cs typeface="+mn-cs"/>
              </a:defRPr>
            </a:lvl8pPr>
            <a:lvl9pPr marL="38862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cs typeface="+mn-cs"/>
              </a:defRPr>
            </a:lvl9pPr>
          </a:lstStyle>
          <a:p>
            <a:pPr>
              <a:defRPr/>
            </a:pPr>
            <a:r>
              <a:rPr lang="zh-CN" altLang="en-US" sz="2800" kern="0" dirty="0">
                <a:latin typeface="微软雅黑" panose="020B0503020204020204" pitchFamily="34" charset="-122"/>
                <a:ea typeface="微软雅黑" panose="020B0503020204020204" pitchFamily="34" charset="-122"/>
              </a:rPr>
              <a:t>系统思维</a:t>
            </a:r>
            <a:endParaRPr lang="zh-CN" altLang="en-US" sz="2800" kern="0" dirty="0">
              <a:solidFill>
                <a:srgbClr val="CC3300"/>
              </a:solidFill>
              <a:latin typeface="微软雅黑" panose="020B0503020204020204" pitchFamily="34" charset="-122"/>
              <a:ea typeface="微软雅黑" panose="020B0503020204020204" pitchFamily="34" charset="-122"/>
            </a:endParaRPr>
          </a:p>
          <a:p>
            <a:pPr lvl="1">
              <a:defRPr/>
            </a:pPr>
            <a:r>
              <a:rPr lang="zh-CN" altLang="en-US" sz="2400" kern="0" dirty="0">
                <a:latin typeface="微软雅黑" panose="020B0503020204020204" pitchFamily="34" charset="-122"/>
                <a:ea typeface="微软雅黑" panose="020B0503020204020204" pitchFamily="34" charset="-122"/>
              </a:rPr>
              <a:t>从</a:t>
            </a:r>
            <a:r>
              <a:rPr lang="zh-CN" altLang="en-US" sz="2400" kern="0" dirty="0">
                <a:solidFill>
                  <a:srgbClr val="FF0000"/>
                </a:solidFill>
                <a:latin typeface="微软雅黑" panose="020B0503020204020204" pitchFamily="34" charset="-122"/>
                <a:ea typeface="微软雅黑" panose="020B0503020204020204" pitchFamily="34" charset="-122"/>
              </a:rPr>
              <a:t>计算机系统</a:t>
            </a:r>
            <a:r>
              <a:rPr lang="zh-CN" altLang="en-US" sz="2400" kern="0" dirty="0">
                <a:latin typeface="微软雅黑" panose="020B0503020204020204" pitchFamily="34" charset="-122"/>
                <a:ea typeface="微软雅黑" panose="020B0503020204020204" pitchFamily="34" charset="-122"/>
              </a:rPr>
              <a:t>角度出发分析问题和解决问题</a:t>
            </a:r>
          </a:p>
          <a:p>
            <a:pPr lvl="1">
              <a:defRPr/>
            </a:pPr>
            <a:r>
              <a:rPr lang="zh-CN" altLang="en-US" sz="2400" kern="0" dirty="0">
                <a:latin typeface="微软雅黑" panose="020B0503020204020204" pitchFamily="34" charset="-122"/>
                <a:ea typeface="微软雅黑" panose="020B0503020204020204" pitchFamily="34" charset="-122"/>
              </a:rPr>
              <a:t>对计算机系统有多了解，</a:t>
            </a:r>
            <a:r>
              <a:rPr lang="zh-CN" altLang="en-US" sz="2400" kern="0" dirty="0">
                <a:solidFill>
                  <a:srgbClr val="FF0000"/>
                </a:solidFill>
                <a:latin typeface="微软雅黑" panose="020B0503020204020204" pitchFamily="34" charset="-122"/>
                <a:ea typeface="微软雅黑" panose="020B0503020204020204" pitchFamily="34" charset="-122"/>
              </a:rPr>
              <a:t>“知其然并知其所以然”</a:t>
            </a:r>
          </a:p>
          <a:p>
            <a:pPr lvl="2">
              <a:defRPr/>
            </a:pPr>
            <a:r>
              <a:rPr lang="zh-CN" altLang="en-US" sz="1800" kern="0" dirty="0">
                <a:latin typeface="微软雅黑" panose="020B0503020204020204" pitchFamily="34" charset="-122"/>
                <a:ea typeface="微软雅黑" panose="020B0503020204020204" pitchFamily="34" charset="-122"/>
              </a:rPr>
              <a:t>高级语言语句都要转换为机器指令才能在计算机上执行</a:t>
            </a:r>
          </a:p>
          <a:p>
            <a:pPr lvl="2">
              <a:defRPr/>
            </a:pPr>
            <a:r>
              <a:rPr lang="zh-CN" altLang="en-US" sz="1800" kern="0" dirty="0">
                <a:latin typeface="微软雅黑" panose="020B0503020204020204" pitchFamily="34" charset="-122"/>
                <a:ea typeface="微软雅黑" panose="020B0503020204020204" pitchFamily="34" charset="-122"/>
              </a:rPr>
              <a:t>机器指令是一串</a:t>
            </a:r>
            <a:r>
              <a:rPr lang="en-US" altLang="zh-CN" sz="1800" kern="0" dirty="0">
                <a:latin typeface="微软雅黑" panose="020B0503020204020204" pitchFamily="34" charset="-122"/>
                <a:ea typeface="微软雅黑" panose="020B0503020204020204" pitchFamily="34" charset="-122"/>
              </a:rPr>
              <a:t>0/1</a:t>
            </a:r>
            <a:r>
              <a:rPr lang="zh-CN" altLang="en-US" sz="1800" kern="0" dirty="0">
                <a:latin typeface="微软雅黑" panose="020B0503020204020204" pitchFamily="34" charset="-122"/>
                <a:ea typeface="微软雅黑" panose="020B0503020204020204" pitchFamily="34" charset="-122"/>
              </a:rPr>
              <a:t>序列，能被机器直接理解并执行</a:t>
            </a:r>
          </a:p>
          <a:p>
            <a:pPr lvl="2">
              <a:defRPr/>
            </a:pPr>
            <a:r>
              <a:rPr lang="zh-CN" altLang="en-US" sz="1800" kern="0" dirty="0">
                <a:latin typeface="微软雅黑" panose="020B0503020204020204" pitchFamily="34" charset="-122"/>
                <a:ea typeface="微软雅黑" panose="020B0503020204020204" pitchFamily="34" charset="-122"/>
              </a:rPr>
              <a:t>计算机系统是模运算系统，字长有限，高位被丢弃</a:t>
            </a:r>
          </a:p>
          <a:p>
            <a:pPr lvl="2">
              <a:defRPr/>
            </a:pPr>
            <a:r>
              <a:rPr lang="zh-CN" altLang="en-US" sz="1800" kern="0" dirty="0">
                <a:latin typeface="微软雅黑" panose="020B0503020204020204" pitchFamily="34" charset="-122"/>
                <a:ea typeface="微软雅黑" panose="020B0503020204020204" pitchFamily="34" charset="-122"/>
              </a:rPr>
              <a:t>运算器不知道参加运算的是带符号数还是无符号数</a:t>
            </a:r>
          </a:p>
          <a:p>
            <a:pPr lvl="2">
              <a:defRPr/>
            </a:pPr>
            <a:r>
              <a:rPr lang="zh-CN" altLang="en-US" sz="1800" kern="0" dirty="0">
                <a:latin typeface="微软雅黑" panose="020B0503020204020204" pitchFamily="34" charset="-122"/>
                <a:ea typeface="微软雅黑" panose="020B0503020204020204" pitchFamily="34" charset="-122"/>
              </a:rPr>
              <a:t>在计算机世界，</a:t>
            </a:r>
            <a:r>
              <a:rPr lang="en-US" altLang="zh-CN" sz="1800" kern="0" dirty="0">
                <a:latin typeface="微软雅黑" panose="020B0503020204020204" pitchFamily="34" charset="-122"/>
                <a:ea typeface="微软雅黑" panose="020B0503020204020204" pitchFamily="34" charset="-122"/>
              </a:rPr>
              <a:t>x*x</a:t>
            </a:r>
            <a:r>
              <a:rPr lang="zh-CN" altLang="en-US" sz="1800" kern="0" dirty="0">
                <a:latin typeface="微软雅黑" panose="020B0503020204020204" pitchFamily="34" charset="-122"/>
                <a:ea typeface="微软雅黑" panose="020B0503020204020204" pitchFamily="34" charset="-122"/>
              </a:rPr>
              <a:t>可能小于</a:t>
            </a:r>
            <a:r>
              <a:rPr lang="en-US" altLang="zh-CN" sz="1800" kern="0" dirty="0">
                <a:latin typeface="微软雅黑" panose="020B0503020204020204" pitchFamily="34" charset="-122"/>
                <a:ea typeface="微软雅黑" panose="020B0503020204020204" pitchFamily="34" charset="-122"/>
              </a:rPr>
              <a:t>0</a:t>
            </a:r>
            <a:r>
              <a:rPr lang="zh-CN" altLang="en-US" sz="1800" kern="0" dirty="0">
                <a:latin typeface="微软雅黑" panose="020B0503020204020204" pitchFamily="34" charset="-122"/>
                <a:ea typeface="微软雅黑" panose="020B0503020204020204" pitchFamily="34" charset="-122"/>
              </a:rPr>
              <a:t>，</a:t>
            </a:r>
            <a:r>
              <a:rPr lang="en-US" altLang="zh-CN" sz="1800" kern="0" dirty="0">
                <a:latin typeface="微软雅黑" panose="020B0503020204020204" pitchFamily="34" charset="-122"/>
                <a:ea typeface="微软雅黑" panose="020B0503020204020204" pitchFamily="34" charset="-122"/>
              </a:rPr>
              <a:t>(</a:t>
            </a:r>
            <a:r>
              <a:rPr lang="en-US" altLang="zh-CN" sz="1800" kern="0" dirty="0" err="1">
                <a:latin typeface="微软雅黑" panose="020B0503020204020204" pitchFamily="34" charset="-122"/>
                <a:ea typeface="微软雅黑" panose="020B0503020204020204" pitchFamily="34" charset="-122"/>
              </a:rPr>
              <a:t>x+y</a:t>
            </a:r>
            <a:r>
              <a:rPr lang="en-US" altLang="zh-CN" sz="1800" kern="0" dirty="0">
                <a:latin typeface="微软雅黑" panose="020B0503020204020204" pitchFamily="34" charset="-122"/>
                <a:ea typeface="微软雅黑" panose="020B0503020204020204" pitchFamily="34" charset="-122"/>
              </a:rPr>
              <a:t>)+z</a:t>
            </a:r>
            <a:r>
              <a:rPr lang="zh-CN" altLang="en-US" sz="1800" kern="0" dirty="0">
                <a:latin typeface="微软雅黑" panose="020B0503020204020204" pitchFamily="34" charset="-122"/>
                <a:ea typeface="微软雅黑" panose="020B0503020204020204" pitchFamily="34" charset="-122"/>
              </a:rPr>
              <a:t>不一定等于</a:t>
            </a:r>
            <a:r>
              <a:rPr lang="en-US" altLang="zh-CN" sz="1800" kern="0" dirty="0">
                <a:latin typeface="微软雅黑" panose="020B0503020204020204" pitchFamily="34" charset="-122"/>
                <a:ea typeface="微软雅黑" panose="020B0503020204020204" pitchFamily="34" charset="-122"/>
              </a:rPr>
              <a:t>x+(</a:t>
            </a:r>
            <a:r>
              <a:rPr lang="en-US" altLang="zh-CN" sz="1800" kern="0" dirty="0" err="1">
                <a:latin typeface="微软雅黑" panose="020B0503020204020204" pitchFamily="34" charset="-122"/>
                <a:ea typeface="微软雅黑" panose="020B0503020204020204" pitchFamily="34" charset="-122"/>
              </a:rPr>
              <a:t>y+z</a:t>
            </a:r>
            <a:r>
              <a:rPr lang="en-US" altLang="zh-CN" sz="1800" kern="0" dirty="0">
                <a:latin typeface="微软雅黑" panose="020B0503020204020204" pitchFamily="34" charset="-122"/>
                <a:ea typeface="微软雅黑" panose="020B0503020204020204" pitchFamily="34" charset="-122"/>
              </a:rPr>
              <a:t>)</a:t>
            </a:r>
          </a:p>
          <a:p>
            <a:pPr lvl="2">
              <a:defRPr/>
            </a:pPr>
            <a:r>
              <a:rPr lang="zh-CN" altLang="en-US" sz="1800" kern="0" dirty="0">
                <a:latin typeface="微软雅黑" panose="020B0503020204020204" pitchFamily="34" charset="-122"/>
                <a:ea typeface="微软雅黑" panose="020B0503020204020204" pitchFamily="34" charset="-122"/>
              </a:rPr>
              <a:t>访问内存需几十到几百个时钟，而访问磁盘要几百万个时钟</a:t>
            </a:r>
          </a:p>
          <a:p>
            <a:pPr lvl="2">
              <a:defRPr/>
            </a:pPr>
            <a:r>
              <a:rPr lang="zh-CN" altLang="en-US" sz="1800" kern="0" dirty="0">
                <a:latin typeface="微软雅黑" panose="020B0503020204020204" pitchFamily="34" charset="-122"/>
                <a:ea typeface="微软雅黑" panose="020B0503020204020204" pitchFamily="34" charset="-122"/>
              </a:rPr>
              <a:t>进程具有独立的逻辑控制流和独立的地址空间</a:t>
            </a:r>
          </a:p>
          <a:p>
            <a:pPr lvl="2">
              <a:defRPr/>
            </a:pPr>
            <a:r>
              <a:rPr lang="zh-CN" altLang="en-US" sz="1800" kern="0" dirty="0">
                <a:latin typeface="微软雅黑" panose="020B0503020204020204" pitchFamily="34" charset="-122"/>
                <a:ea typeface="微软雅黑" panose="020B0503020204020204" pitchFamily="34" charset="-122"/>
              </a:rPr>
              <a:t>过程调用使用栈存放参数和局部变量等，递归过程有大量额外指令，增加时间开销，并可能发生栈溢出</a:t>
            </a:r>
            <a:endParaRPr lang="en-US" altLang="zh-CN" sz="1800" kern="0" dirty="0">
              <a:latin typeface="微软雅黑" panose="020B0503020204020204" pitchFamily="34" charset="-122"/>
              <a:ea typeface="微软雅黑" panose="020B0503020204020204" pitchFamily="34" charset="-122"/>
            </a:endParaRPr>
          </a:p>
          <a:p>
            <a:pPr lvl="2">
              <a:defRPr/>
            </a:pPr>
            <a:r>
              <a:rPr lang="en-US" altLang="zh-CN" sz="1800" kern="0" dirty="0">
                <a:latin typeface="微软雅黑" panose="020B0503020204020204" pitchFamily="34" charset="-122"/>
                <a:ea typeface="微软雅黑" panose="020B0503020204020204" pitchFamily="34" charset="-122"/>
              </a:rPr>
              <a:t>…….</a:t>
            </a:r>
          </a:p>
        </p:txBody>
      </p:sp>
    </p:spTree>
    <p:extLst>
      <p:ext uri="{BB962C8B-B14F-4D97-AF65-F5344CB8AC3E}">
        <p14:creationId xmlns:p14="http://schemas.microsoft.com/office/powerpoint/2010/main" val="3788053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blinds(horizontal)">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blinds(horizontal)">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blinds(horizontal)">
                                      <p:cBhvr>
                                        <p:cTn id="17" dur="500"/>
                                        <p:tgtEl>
                                          <p:spTgt spid="5">
                                            <p:txEl>
                                              <p:pRg st="3" end="3"/>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5">
                                            <p:txEl>
                                              <p:pRg st="4" end="4"/>
                                            </p:txEl>
                                          </p:spTgt>
                                        </p:tgtEl>
                                        <p:attrNameLst>
                                          <p:attrName>style.visibility</p:attrName>
                                        </p:attrNameLst>
                                      </p:cBhvr>
                                      <p:to>
                                        <p:strVal val="visible"/>
                                      </p:to>
                                    </p:set>
                                    <p:animEffect transition="in" filter="blinds(horizontal)">
                                      <p:cBhvr>
                                        <p:cTn id="20" dur="500"/>
                                        <p:tgtEl>
                                          <p:spTgt spid="5">
                                            <p:txEl>
                                              <p:pRg st="4" end="4"/>
                                            </p:txEl>
                                          </p:spTgt>
                                        </p:tgtEl>
                                      </p:cBhvr>
                                    </p:animEffect>
                                  </p:childTnLst>
                                </p:cTn>
                              </p:par>
                              <p:par>
                                <p:cTn id="21" presetID="3" presetClass="entr" presetSubtype="10" fill="hold" nodeType="with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animEffect transition="in" filter="blinds(horizontal)">
                                      <p:cBhvr>
                                        <p:cTn id="23" dur="500"/>
                                        <p:tgtEl>
                                          <p:spTgt spid="5">
                                            <p:txEl>
                                              <p:pRg st="5" end="5"/>
                                            </p:txEl>
                                          </p:spTgt>
                                        </p:tgtEl>
                                      </p:cBhvr>
                                    </p:animEffect>
                                  </p:childTnLst>
                                </p:cTn>
                              </p:par>
                              <p:par>
                                <p:cTn id="24" presetID="3" presetClass="entr" presetSubtype="10" fill="hold" nodeType="withEffect">
                                  <p:stCondLst>
                                    <p:cond delay="0"/>
                                  </p:stCondLst>
                                  <p:childTnLst>
                                    <p:set>
                                      <p:cBhvr>
                                        <p:cTn id="25" dur="1" fill="hold">
                                          <p:stCondLst>
                                            <p:cond delay="0"/>
                                          </p:stCondLst>
                                        </p:cTn>
                                        <p:tgtEl>
                                          <p:spTgt spid="5">
                                            <p:txEl>
                                              <p:pRg st="6" end="6"/>
                                            </p:txEl>
                                          </p:spTgt>
                                        </p:tgtEl>
                                        <p:attrNameLst>
                                          <p:attrName>style.visibility</p:attrName>
                                        </p:attrNameLst>
                                      </p:cBhvr>
                                      <p:to>
                                        <p:strVal val="visible"/>
                                      </p:to>
                                    </p:set>
                                    <p:animEffect transition="in" filter="blinds(horizontal)">
                                      <p:cBhvr>
                                        <p:cTn id="26" dur="500"/>
                                        <p:tgtEl>
                                          <p:spTgt spid="5">
                                            <p:txEl>
                                              <p:pRg st="6" end="6"/>
                                            </p:txEl>
                                          </p:spTgt>
                                        </p:tgtEl>
                                      </p:cBhvr>
                                    </p:animEffect>
                                  </p:childTnLst>
                                </p:cTn>
                              </p:par>
                              <p:par>
                                <p:cTn id="27" presetID="3" presetClass="entr" presetSubtype="10" fill="hold" nodeType="withEffect">
                                  <p:stCondLst>
                                    <p:cond delay="0"/>
                                  </p:stCondLst>
                                  <p:childTnLst>
                                    <p:set>
                                      <p:cBhvr>
                                        <p:cTn id="28" dur="1" fill="hold">
                                          <p:stCondLst>
                                            <p:cond delay="0"/>
                                          </p:stCondLst>
                                        </p:cTn>
                                        <p:tgtEl>
                                          <p:spTgt spid="5">
                                            <p:txEl>
                                              <p:pRg st="7" end="7"/>
                                            </p:txEl>
                                          </p:spTgt>
                                        </p:tgtEl>
                                        <p:attrNameLst>
                                          <p:attrName>style.visibility</p:attrName>
                                        </p:attrNameLst>
                                      </p:cBhvr>
                                      <p:to>
                                        <p:strVal val="visible"/>
                                      </p:to>
                                    </p:set>
                                    <p:animEffect transition="in" filter="blinds(horizontal)">
                                      <p:cBhvr>
                                        <p:cTn id="29" dur="500"/>
                                        <p:tgtEl>
                                          <p:spTgt spid="5">
                                            <p:txEl>
                                              <p:pRg st="7" end="7"/>
                                            </p:txEl>
                                          </p:spTgt>
                                        </p:tgtEl>
                                      </p:cBhvr>
                                    </p:animEffect>
                                  </p:childTnLst>
                                </p:cTn>
                              </p:par>
                              <p:par>
                                <p:cTn id="30" presetID="3" presetClass="entr" presetSubtype="10" fill="hold" nodeType="withEffect">
                                  <p:stCondLst>
                                    <p:cond delay="0"/>
                                  </p:stCondLst>
                                  <p:childTnLst>
                                    <p:set>
                                      <p:cBhvr>
                                        <p:cTn id="31" dur="1" fill="hold">
                                          <p:stCondLst>
                                            <p:cond delay="0"/>
                                          </p:stCondLst>
                                        </p:cTn>
                                        <p:tgtEl>
                                          <p:spTgt spid="5">
                                            <p:txEl>
                                              <p:pRg st="8" end="8"/>
                                            </p:txEl>
                                          </p:spTgt>
                                        </p:tgtEl>
                                        <p:attrNameLst>
                                          <p:attrName>style.visibility</p:attrName>
                                        </p:attrNameLst>
                                      </p:cBhvr>
                                      <p:to>
                                        <p:strVal val="visible"/>
                                      </p:to>
                                    </p:set>
                                    <p:animEffect transition="in" filter="blinds(horizontal)">
                                      <p:cBhvr>
                                        <p:cTn id="32" dur="500"/>
                                        <p:tgtEl>
                                          <p:spTgt spid="5">
                                            <p:txEl>
                                              <p:pRg st="8" end="8"/>
                                            </p:txEl>
                                          </p:spTgt>
                                        </p:tgtEl>
                                      </p:cBhvr>
                                    </p:animEffect>
                                  </p:childTnLst>
                                </p:cTn>
                              </p:par>
                              <p:par>
                                <p:cTn id="33" presetID="3" presetClass="entr" presetSubtype="10" fill="hold" nodeType="withEffect">
                                  <p:stCondLst>
                                    <p:cond delay="0"/>
                                  </p:stCondLst>
                                  <p:childTnLst>
                                    <p:set>
                                      <p:cBhvr>
                                        <p:cTn id="34" dur="1" fill="hold">
                                          <p:stCondLst>
                                            <p:cond delay="0"/>
                                          </p:stCondLst>
                                        </p:cTn>
                                        <p:tgtEl>
                                          <p:spTgt spid="5">
                                            <p:txEl>
                                              <p:pRg st="9" end="9"/>
                                            </p:txEl>
                                          </p:spTgt>
                                        </p:tgtEl>
                                        <p:attrNameLst>
                                          <p:attrName>style.visibility</p:attrName>
                                        </p:attrNameLst>
                                      </p:cBhvr>
                                      <p:to>
                                        <p:strVal val="visible"/>
                                      </p:to>
                                    </p:set>
                                    <p:animEffect transition="in" filter="blinds(horizontal)">
                                      <p:cBhvr>
                                        <p:cTn id="35" dur="500"/>
                                        <p:tgtEl>
                                          <p:spTgt spid="5">
                                            <p:txEl>
                                              <p:pRg st="9" end="9"/>
                                            </p:txEl>
                                          </p:spTgt>
                                        </p:tgtEl>
                                      </p:cBhvr>
                                    </p:animEffect>
                                  </p:childTnLst>
                                </p:cTn>
                              </p:par>
                              <p:par>
                                <p:cTn id="36" presetID="3" presetClass="entr" presetSubtype="10" fill="hold" nodeType="withEffect">
                                  <p:stCondLst>
                                    <p:cond delay="0"/>
                                  </p:stCondLst>
                                  <p:childTnLst>
                                    <p:set>
                                      <p:cBhvr>
                                        <p:cTn id="37" dur="1" fill="hold">
                                          <p:stCondLst>
                                            <p:cond delay="0"/>
                                          </p:stCondLst>
                                        </p:cTn>
                                        <p:tgtEl>
                                          <p:spTgt spid="5">
                                            <p:txEl>
                                              <p:pRg st="10" end="10"/>
                                            </p:txEl>
                                          </p:spTgt>
                                        </p:tgtEl>
                                        <p:attrNameLst>
                                          <p:attrName>style.visibility</p:attrName>
                                        </p:attrNameLst>
                                      </p:cBhvr>
                                      <p:to>
                                        <p:strVal val="visible"/>
                                      </p:to>
                                    </p:set>
                                    <p:animEffect transition="in" filter="blinds(horizontal)">
                                      <p:cBhvr>
                                        <p:cTn id="38" dur="500"/>
                                        <p:tgtEl>
                                          <p:spTgt spid="5">
                                            <p:txEl>
                                              <p:pRg st="10" end="10"/>
                                            </p:txEl>
                                          </p:spTgt>
                                        </p:tgtEl>
                                      </p:cBhvr>
                                    </p:animEffect>
                                  </p:childTnLst>
                                </p:cTn>
                              </p:par>
                              <p:par>
                                <p:cTn id="39" presetID="3" presetClass="entr" presetSubtype="10" fill="hold" nodeType="withEffect">
                                  <p:stCondLst>
                                    <p:cond delay="0"/>
                                  </p:stCondLst>
                                  <p:childTnLst>
                                    <p:set>
                                      <p:cBhvr>
                                        <p:cTn id="40" dur="1" fill="hold">
                                          <p:stCondLst>
                                            <p:cond delay="0"/>
                                          </p:stCondLst>
                                        </p:cTn>
                                        <p:tgtEl>
                                          <p:spTgt spid="5">
                                            <p:txEl>
                                              <p:pRg st="11" end="11"/>
                                            </p:txEl>
                                          </p:spTgt>
                                        </p:tgtEl>
                                        <p:attrNameLst>
                                          <p:attrName>style.visibility</p:attrName>
                                        </p:attrNameLst>
                                      </p:cBhvr>
                                      <p:to>
                                        <p:strVal val="visible"/>
                                      </p:to>
                                    </p:set>
                                    <p:animEffect transition="in" filter="blinds(horizontal)">
                                      <p:cBhvr>
                                        <p:cTn id="41" dur="500"/>
                                        <p:tgtEl>
                                          <p:spTgt spid="5">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E8766EF-228F-4F87-8A6B-98F6F33F08C2}"/>
              </a:ext>
            </a:extLst>
          </p:cNvPr>
          <p:cNvSpPr>
            <a:spLocks noGrp="1"/>
          </p:cNvSpPr>
          <p:nvPr>
            <p:ph idx="1"/>
          </p:nvPr>
        </p:nvSpPr>
        <p:spPr>
          <a:xfrm>
            <a:off x="1" y="1082938"/>
            <a:ext cx="12192000" cy="5140062"/>
          </a:xfrm>
        </p:spPr>
        <p:txBody>
          <a:bodyPr/>
          <a:lstStyle/>
          <a:p>
            <a:r>
              <a:rPr lang="zh-CN" altLang="en-US" dirty="0">
                <a:solidFill>
                  <a:srgbClr val="FF0000"/>
                </a:solidFill>
              </a:rPr>
              <a:t>第一节：计算机系统的定义和类别</a:t>
            </a:r>
            <a:endParaRPr lang="en-US" altLang="zh-CN" dirty="0">
              <a:solidFill>
                <a:srgbClr val="FF0000"/>
              </a:solidFill>
            </a:endParaRPr>
          </a:p>
          <a:p>
            <a:pPr lvl="1"/>
            <a:r>
              <a:rPr lang="zh-CN" altLang="en-US" dirty="0"/>
              <a:t>计算机系统的定义</a:t>
            </a:r>
            <a:endParaRPr lang="en-US" altLang="zh-CN" dirty="0"/>
          </a:p>
          <a:p>
            <a:pPr lvl="1"/>
            <a:r>
              <a:rPr lang="zh-CN" altLang="en-US" dirty="0"/>
              <a:t>计算机系统的类别</a:t>
            </a:r>
            <a:endParaRPr lang="en-US" altLang="zh-CN" dirty="0"/>
          </a:p>
          <a:p>
            <a:r>
              <a:rPr lang="zh-CN" altLang="en-US" dirty="0"/>
              <a:t>第二节：计算机系统中的抽象层次</a:t>
            </a:r>
            <a:endParaRPr lang="en-US" altLang="zh-CN" dirty="0"/>
          </a:p>
          <a:p>
            <a:pPr lvl="1"/>
            <a:r>
              <a:rPr lang="zh-CN" altLang="en-US" dirty="0"/>
              <a:t>计算机系统层次结构</a:t>
            </a:r>
            <a:endParaRPr lang="en-US" altLang="zh-CN" dirty="0"/>
          </a:p>
          <a:p>
            <a:pPr lvl="1"/>
            <a:r>
              <a:rPr lang="zh-CN" altLang="en-US" dirty="0"/>
              <a:t>计算机系统的不同用户</a:t>
            </a:r>
            <a:endParaRPr lang="en-US" altLang="zh-CN" dirty="0"/>
          </a:p>
          <a:p>
            <a:pPr lvl="1"/>
            <a:r>
              <a:rPr lang="zh-CN" altLang="en-US" dirty="0"/>
              <a:t>冯</a:t>
            </a:r>
            <a:r>
              <a:rPr lang="en-US" altLang="zh-CN" dirty="0"/>
              <a:t>·</a:t>
            </a:r>
            <a:r>
              <a:rPr lang="zh-CN" altLang="en-US" dirty="0"/>
              <a:t>诺依曼架构</a:t>
            </a:r>
            <a:endParaRPr lang="en-US" altLang="zh-CN" dirty="0"/>
          </a:p>
          <a:p>
            <a:pPr lvl="1"/>
            <a:r>
              <a:rPr lang="zh-CN" altLang="en-US" dirty="0"/>
              <a:t>程序的编译及执行过程</a:t>
            </a:r>
            <a:endParaRPr lang="en-US" altLang="zh-CN" dirty="0"/>
          </a:p>
          <a:p>
            <a:pPr marL="384175" lvl="1" indent="-384175">
              <a:spcBef>
                <a:spcPts val="1000"/>
              </a:spcBef>
              <a:buFont typeface="Wingdings" panose="05000000000000000000" pitchFamily="2" charset="2"/>
              <a:buChar char="Ø"/>
            </a:pPr>
            <a:r>
              <a:rPr lang="zh-CN" altLang="en-US" sz="2400" b="1" dirty="0"/>
              <a:t>第三节：计算机性能</a:t>
            </a:r>
            <a:endParaRPr lang="en-US" altLang="zh-CN" sz="2400" b="1" dirty="0"/>
          </a:p>
          <a:p>
            <a:pPr lvl="1"/>
            <a:r>
              <a:rPr lang="zh-CN" altLang="en-US" dirty="0"/>
              <a:t>性能的指标和度量</a:t>
            </a:r>
            <a:endParaRPr lang="en-US" altLang="zh-CN" dirty="0"/>
          </a:p>
          <a:p>
            <a:pPr lvl="1"/>
            <a:r>
              <a:rPr lang="en-US" altLang="zh-CN" dirty="0"/>
              <a:t>CPU</a:t>
            </a:r>
            <a:r>
              <a:rPr lang="zh-CN" altLang="en-US" dirty="0"/>
              <a:t>性能</a:t>
            </a:r>
            <a:endParaRPr lang="en-US" altLang="zh-CN" dirty="0"/>
          </a:p>
          <a:p>
            <a:pPr lvl="1"/>
            <a:r>
              <a:rPr lang="zh-CN" altLang="en-US" dirty="0"/>
              <a:t>指令性能</a:t>
            </a:r>
            <a:endParaRPr lang="en-US" altLang="zh-CN" dirty="0"/>
          </a:p>
          <a:p>
            <a:pPr lvl="1"/>
            <a:r>
              <a:rPr lang="zh-CN" altLang="en-US" dirty="0"/>
              <a:t>实例：处理器性能评测</a:t>
            </a:r>
          </a:p>
          <a:p>
            <a:pPr marL="0" lvl="1" indent="0">
              <a:spcBef>
                <a:spcPts val="1000"/>
              </a:spcBef>
              <a:buNone/>
            </a:pPr>
            <a:endParaRPr lang="en-US" altLang="zh-CN" sz="2400" b="1" dirty="0"/>
          </a:p>
        </p:txBody>
      </p:sp>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p:txBody>
          <a:bodyPr/>
          <a:lstStyle/>
          <a:p>
            <a:r>
              <a:rPr lang="zh-CN" altLang="en-US" dirty="0">
                <a:solidFill>
                  <a:schemeClr val="tx1"/>
                </a:solidFill>
              </a:rPr>
              <a:t>内容提要</a:t>
            </a: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12</a:t>
            </a:fld>
            <a:endParaRPr lang="zh-CN" altLang="en-US" dirty="0"/>
          </a:p>
        </p:txBody>
      </p:sp>
    </p:spTree>
    <p:extLst>
      <p:ext uri="{BB962C8B-B14F-4D97-AF65-F5344CB8AC3E}">
        <p14:creationId xmlns:p14="http://schemas.microsoft.com/office/powerpoint/2010/main" val="32882441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计算机系统的定义</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t>第一台通用计算机</a:t>
            </a:r>
            <a:r>
              <a:rPr lang="en-US" altLang="zh-CN" dirty="0"/>
              <a:t>ENIAC</a:t>
            </a:r>
            <a:endParaRPr lang="zh-CN" altLang="en-US" dirty="0"/>
          </a:p>
          <a:p>
            <a:endParaRPr lang="zh-CN" altLang="en-US" dirty="0"/>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13</a:t>
            </a:fld>
            <a:endParaRPr lang="zh-CN" altLang="en-US"/>
          </a:p>
        </p:txBody>
      </p:sp>
      <p:sp>
        <p:nvSpPr>
          <p:cNvPr id="21" name="文本框 20">
            <a:extLst>
              <a:ext uri="{FF2B5EF4-FFF2-40B4-BE49-F238E27FC236}">
                <a16:creationId xmlns:a16="http://schemas.microsoft.com/office/drawing/2014/main" id="{91ED426F-AC7B-4742-9DEB-FB1485204609}"/>
              </a:ext>
            </a:extLst>
          </p:cNvPr>
          <p:cNvSpPr txBox="1"/>
          <p:nvPr/>
        </p:nvSpPr>
        <p:spPr>
          <a:xfrm>
            <a:off x="5875865" y="3300359"/>
            <a:ext cx="6316134" cy="2554545"/>
          </a:xfrm>
          <a:prstGeom prst="rect">
            <a:avLst/>
          </a:prstGeom>
          <a:noFill/>
        </p:spPr>
        <p:txBody>
          <a:bodyPr wrap="square" rtlCol="0">
            <a:spAutoFit/>
          </a:bodyPr>
          <a:lstStyle/>
          <a:p>
            <a:pPr marL="457200" indent="-457200">
              <a:buFont typeface="Courier New" panose="02070309020205020404" pitchFamily="49" charset="0"/>
              <a:buChar char="o"/>
            </a:pPr>
            <a:r>
              <a:rPr lang="zh-CN" altLang="en-US" sz="2000" dirty="0">
                <a:solidFill>
                  <a:schemeClr val="tx2"/>
                </a:solidFill>
                <a:latin typeface="Times New Roman" panose="02020603050405020304" pitchFamily="18" charset="0"/>
                <a:cs typeface="Times New Roman" panose="02020603050405020304" pitchFamily="18" charset="0"/>
              </a:rPr>
              <a:t>计算一条弹道仅需</a:t>
            </a:r>
            <a:r>
              <a:rPr lang="en-US" altLang="zh-CN" sz="2000" dirty="0">
                <a:solidFill>
                  <a:schemeClr val="tx2"/>
                </a:solidFill>
                <a:latin typeface="Times New Roman" panose="02020603050405020304" pitchFamily="18" charset="0"/>
                <a:cs typeface="Times New Roman" panose="02020603050405020304" pitchFamily="18" charset="0"/>
              </a:rPr>
              <a:t>30</a:t>
            </a:r>
            <a:r>
              <a:rPr lang="zh-CN" altLang="en-US" sz="2000" dirty="0">
                <a:solidFill>
                  <a:schemeClr val="tx2"/>
                </a:solidFill>
                <a:latin typeface="Times New Roman" panose="02020603050405020304" pitchFamily="18" charset="0"/>
                <a:cs typeface="Times New Roman" panose="02020603050405020304" pitchFamily="18" charset="0"/>
              </a:rPr>
              <a:t>秒，速度是人的</a:t>
            </a:r>
            <a:r>
              <a:rPr lang="en-US" altLang="zh-CN" sz="2000" dirty="0">
                <a:solidFill>
                  <a:schemeClr val="tx2"/>
                </a:solidFill>
                <a:latin typeface="Times New Roman" panose="02020603050405020304" pitchFamily="18" charset="0"/>
                <a:cs typeface="Times New Roman" panose="02020603050405020304" pitchFamily="18" charset="0"/>
              </a:rPr>
              <a:t>2400</a:t>
            </a:r>
            <a:r>
              <a:rPr lang="zh-CN" altLang="en-US" sz="2000" dirty="0">
                <a:solidFill>
                  <a:schemeClr val="tx2"/>
                </a:solidFill>
                <a:latin typeface="Times New Roman" panose="02020603050405020304" pitchFamily="18" charset="0"/>
                <a:cs typeface="Times New Roman" panose="02020603050405020304" pitchFamily="18" charset="0"/>
              </a:rPr>
              <a:t>倍</a:t>
            </a:r>
            <a:endParaRPr lang="en-US" altLang="zh-CN" sz="2000" dirty="0">
              <a:solidFill>
                <a:schemeClr val="tx2"/>
              </a:solidFill>
              <a:latin typeface="Times New Roman" panose="02020603050405020304" pitchFamily="18" charset="0"/>
              <a:cs typeface="Times New Roman" panose="02020603050405020304" pitchFamily="18" charset="0"/>
            </a:endParaRPr>
          </a:p>
          <a:p>
            <a:pPr marL="457200" indent="-457200">
              <a:buFont typeface="Courier New" panose="02070309020205020404" pitchFamily="49" charset="0"/>
              <a:buChar char="o"/>
            </a:pPr>
            <a:r>
              <a:rPr lang="zh-CN" altLang="en-US" sz="2000" dirty="0">
                <a:solidFill>
                  <a:schemeClr val="tx2"/>
                </a:solidFill>
                <a:latin typeface="Times New Roman" panose="02020603050405020304" pitchFamily="18" charset="0"/>
                <a:cs typeface="Times New Roman" panose="02020603050405020304" pitchFamily="18" charset="0"/>
              </a:rPr>
              <a:t>总长约</a:t>
            </a:r>
            <a:r>
              <a:rPr lang="en-US" altLang="zh-CN" sz="2000" dirty="0">
                <a:solidFill>
                  <a:schemeClr val="tx2"/>
                </a:solidFill>
                <a:latin typeface="Times New Roman" panose="02020603050405020304" pitchFamily="18" charset="0"/>
                <a:cs typeface="Times New Roman" panose="02020603050405020304" pitchFamily="18" charset="0"/>
              </a:rPr>
              <a:t>30</a:t>
            </a:r>
            <a:r>
              <a:rPr lang="zh-CN" altLang="en-US" sz="2000" dirty="0">
                <a:solidFill>
                  <a:schemeClr val="tx2"/>
                </a:solidFill>
                <a:latin typeface="Times New Roman" panose="02020603050405020304" pitchFamily="18" charset="0"/>
                <a:cs typeface="Times New Roman" panose="02020603050405020304" pitchFamily="18" charset="0"/>
              </a:rPr>
              <a:t>米，高约</a:t>
            </a:r>
            <a:r>
              <a:rPr lang="en-US" altLang="zh-CN" sz="2000" dirty="0">
                <a:solidFill>
                  <a:schemeClr val="tx2"/>
                </a:solidFill>
                <a:latin typeface="Times New Roman" panose="02020603050405020304" pitchFamily="18" charset="0"/>
                <a:cs typeface="Times New Roman" panose="02020603050405020304" pitchFamily="18" charset="0"/>
              </a:rPr>
              <a:t>4</a:t>
            </a:r>
            <a:r>
              <a:rPr lang="zh-CN" altLang="en-US" sz="2000" dirty="0">
                <a:solidFill>
                  <a:schemeClr val="tx2"/>
                </a:solidFill>
                <a:latin typeface="Times New Roman" panose="02020603050405020304" pitchFamily="18" charset="0"/>
                <a:cs typeface="Times New Roman" panose="02020603050405020304" pitchFamily="18" charset="0"/>
              </a:rPr>
              <a:t>米，厚约</a:t>
            </a:r>
            <a:r>
              <a:rPr lang="en-US" altLang="zh-CN" sz="2000" dirty="0">
                <a:solidFill>
                  <a:schemeClr val="tx2"/>
                </a:solidFill>
                <a:latin typeface="Times New Roman" panose="02020603050405020304" pitchFamily="18" charset="0"/>
                <a:cs typeface="Times New Roman" panose="02020603050405020304" pitchFamily="18" charset="0"/>
              </a:rPr>
              <a:t>0.9</a:t>
            </a:r>
            <a:r>
              <a:rPr lang="zh-CN" altLang="en-US" sz="2000" dirty="0">
                <a:solidFill>
                  <a:schemeClr val="tx2"/>
                </a:solidFill>
                <a:latin typeface="Times New Roman" panose="02020603050405020304" pitchFamily="18" charset="0"/>
                <a:cs typeface="Times New Roman" panose="02020603050405020304" pitchFamily="18" charset="0"/>
              </a:rPr>
              <a:t>米，占地约</a:t>
            </a:r>
            <a:r>
              <a:rPr lang="en-US" altLang="zh-CN" sz="2000" dirty="0">
                <a:solidFill>
                  <a:schemeClr val="tx2"/>
                </a:solidFill>
                <a:latin typeface="Times New Roman" panose="02020603050405020304" pitchFamily="18" charset="0"/>
                <a:cs typeface="Times New Roman" panose="02020603050405020304" pitchFamily="18" charset="0"/>
              </a:rPr>
              <a:t>167</a:t>
            </a:r>
            <a:r>
              <a:rPr lang="zh-CN" altLang="en-US" sz="2000" dirty="0">
                <a:solidFill>
                  <a:schemeClr val="tx2"/>
                </a:solidFill>
                <a:latin typeface="Times New Roman" panose="02020603050405020304" pitchFamily="18" charset="0"/>
                <a:cs typeface="Times New Roman" panose="02020603050405020304" pitchFamily="18" charset="0"/>
              </a:rPr>
              <a:t>平米</a:t>
            </a:r>
            <a:endParaRPr lang="en-US" altLang="zh-CN" sz="2000" dirty="0">
              <a:solidFill>
                <a:schemeClr val="tx2"/>
              </a:solidFill>
              <a:latin typeface="Times New Roman" panose="02020603050405020304" pitchFamily="18" charset="0"/>
              <a:cs typeface="Times New Roman" panose="02020603050405020304" pitchFamily="18" charset="0"/>
            </a:endParaRPr>
          </a:p>
          <a:p>
            <a:pPr marL="457200" indent="-457200">
              <a:buFont typeface="Courier New" panose="02070309020205020404" pitchFamily="49" charset="0"/>
              <a:buChar char="o"/>
            </a:pPr>
            <a:r>
              <a:rPr lang="zh-CN" altLang="en-US" sz="2000" dirty="0">
                <a:solidFill>
                  <a:schemeClr val="tx2"/>
                </a:solidFill>
                <a:latin typeface="Times New Roman" panose="02020603050405020304" pitchFamily="18" charset="0"/>
                <a:cs typeface="Times New Roman" panose="02020603050405020304" pitchFamily="18" charset="0"/>
              </a:rPr>
              <a:t>由电子真空管组成</a:t>
            </a:r>
          </a:p>
          <a:p>
            <a:pPr marL="457200" indent="-457200">
              <a:buFont typeface="Courier New" panose="02070309020205020404" pitchFamily="49" charset="0"/>
              <a:buChar char="o"/>
            </a:pPr>
            <a:r>
              <a:rPr lang="zh-CN" altLang="en-US" sz="2000" dirty="0">
                <a:solidFill>
                  <a:schemeClr val="tx2"/>
                </a:solidFill>
                <a:latin typeface="Times New Roman" panose="02020603050405020304" pitchFamily="18" charset="0"/>
                <a:cs typeface="Times New Roman" panose="02020603050405020304" pitchFamily="18" charset="0"/>
              </a:rPr>
              <a:t>美国宾夕法尼亚大学研制</a:t>
            </a:r>
          </a:p>
          <a:p>
            <a:pPr marL="457200" indent="-457200">
              <a:buFont typeface="Courier New" panose="02070309020205020404" pitchFamily="49" charset="0"/>
              <a:buChar char="o"/>
            </a:pPr>
            <a:r>
              <a:rPr lang="en-US" altLang="zh-CN" sz="2000" dirty="0">
                <a:solidFill>
                  <a:schemeClr val="tx2"/>
                </a:solidFill>
                <a:latin typeface="Times New Roman" panose="02020603050405020304" pitchFamily="18" charset="0"/>
                <a:cs typeface="Times New Roman" panose="02020603050405020304" pitchFamily="18" charset="0"/>
              </a:rPr>
              <a:t>5000</a:t>
            </a:r>
            <a:r>
              <a:rPr lang="zh-CN" altLang="en-US" sz="2000" dirty="0">
                <a:solidFill>
                  <a:schemeClr val="tx2"/>
                </a:solidFill>
                <a:latin typeface="Times New Roman" panose="02020603050405020304" pitchFamily="18" charset="0"/>
                <a:cs typeface="Times New Roman" panose="02020603050405020304" pitchFamily="18" charset="0"/>
              </a:rPr>
              <a:t>次加法</a:t>
            </a:r>
            <a:r>
              <a:rPr lang="en-US" altLang="zh-CN" sz="2000" dirty="0">
                <a:solidFill>
                  <a:schemeClr val="tx2"/>
                </a:solidFill>
                <a:latin typeface="Times New Roman" panose="02020603050405020304" pitchFamily="18" charset="0"/>
                <a:cs typeface="Times New Roman" panose="02020603050405020304" pitchFamily="18" charset="0"/>
              </a:rPr>
              <a:t>/s</a:t>
            </a:r>
          </a:p>
          <a:p>
            <a:pPr marL="457200" indent="-457200">
              <a:buFont typeface="Courier New" panose="02070309020205020404" pitchFamily="49" charset="0"/>
              <a:buChar char="o"/>
            </a:pPr>
            <a:r>
              <a:rPr lang="zh-CN" altLang="en-US" sz="2000" dirty="0">
                <a:solidFill>
                  <a:schemeClr val="tx2"/>
                </a:solidFill>
                <a:latin typeface="Times New Roman" panose="02020603050405020304" pitchFamily="18" charset="0"/>
                <a:cs typeface="Times New Roman" panose="02020603050405020304" pitchFamily="18" charset="0"/>
              </a:rPr>
              <a:t>平方、立方、</a:t>
            </a:r>
            <a:r>
              <a:rPr lang="en-US" altLang="zh-CN" sz="2000" dirty="0">
                <a:solidFill>
                  <a:schemeClr val="tx2"/>
                </a:solidFill>
                <a:latin typeface="Times New Roman" panose="02020603050405020304" pitchFamily="18" charset="0"/>
                <a:cs typeface="Times New Roman" panose="02020603050405020304" pitchFamily="18" charset="0"/>
              </a:rPr>
              <a:t>sin</a:t>
            </a:r>
            <a:r>
              <a:rPr lang="zh-CN" altLang="en-US" sz="2000" dirty="0">
                <a:solidFill>
                  <a:schemeClr val="tx2"/>
                </a:solidFill>
                <a:latin typeface="Times New Roman" panose="02020603050405020304" pitchFamily="18" charset="0"/>
                <a:cs typeface="Times New Roman" panose="02020603050405020304" pitchFamily="18" charset="0"/>
              </a:rPr>
              <a:t>、</a:t>
            </a:r>
            <a:r>
              <a:rPr lang="en-US" altLang="zh-CN" sz="2000" dirty="0">
                <a:solidFill>
                  <a:schemeClr val="tx2"/>
                </a:solidFill>
                <a:latin typeface="Times New Roman" panose="02020603050405020304" pitchFamily="18" charset="0"/>
                <a:cs typeface="Times New Roman" panose="02020603050405020304" pitchFamily="18" charset="0"/>
              </a:rPr>
              <a:t>cos</a:t>
            </a:r>
            <a:r>
              <a:rPr lang="zh-CN" altLang="en-US" sz="2000" dirty="0">
                <a:solidFill>
                  <a:schemeClr val="tx2"/>
                </a:solidFill>
                <a:latin typeface="Times New Roman" panose="02020603050405020304" pitchFamily="18" charset="0"/>
                <a:cs typeface="Times New Roman" panose="02020603050405020304" pitchFamily="18" charset="0"/>
              </a:rPr>
              <a:t>等</a:t>
            </a:r>
          </a:p>
          <a:p>
            <a:pPr marL="457200" indent="-457200">
              <a:buFont typeface="Courier New" panose="02070309020205020404" pitchFamily="49" charset="0"/>
              <a:buChar char="o"/>
            </a:pPr>
            <a:r>
              <a:rPr lang="zh-CN" altLang="en-US" sz="2000" dirty="0">
                <a:solidFill>
                  <a:schemeClr val="tx2"/>
                </a:solidFill>
                <a:latin typeface="Times New Roman" panose="02020603050405020304" pitchFamily="18" charset="0"/>
                <a:cs typeface="Times New Roman" panose="02020603050405020304" pitchFamily="18" charset="0"/>
              </a:rPr>
              <a:t>用</a:t>
            </a:r>
            <a:r>
              <a:rPr lang="zh-CN" altLang="en-US" sz="2000" dirty="0">
                <a:solidFill>
                  <a:srgbClr val="FF0000"/>
                </a:solidFill>
                <a:latin typeface="Times New Roman" panose="02020603050405020304" pitchFamily="18" charset="0"/>
                <a:cs typeface="Times New Roman" panose="02020603050405020304" pitchFamily="18" charset="0"/>
              </a:rPr>
              <a:t>十进制</a:t>
            </a:r>
            <a:r>
              <a:rPr lang="zh-CN" altLang="en-US" sz="2000" dirty="0">
                <a:solidFill>
                  <a:schemeClr val="tx2"/>
                </a:solidFill>
                <a:latin typeface="Times New Roman" panose="02020603050405020304" pitchFamily="18" charset="0"/>
                <a:cs typeface="Times New Roman" panose="02020603050405020304" pitchFamily="18" charset="0"/>
              </a:rPr>
              <a:t>表示信息并运算</a:t>
            </a:r>
          </a:p>
          <a:p>
            <a:pPr marL="457200" indent="-457200">
              <a:buFont typeface="Courier New" panose="02070309020205020404" pitchFamily="49" charset="0"/>
              <a:buChar char="o"/>
            </a:pPr>
            <a:r>
              <a:rPr lang="zh-CN" altLang="en-US" sz="2000" dirty="0">
                <a:solidFill>
                  <a:schemeClr val="tx2"/>
                </a:solidFill>
                <a:latin typeface="Times New Roman" panose="02020603050405020304" pitchFamily="18" charset="0"/>
                <a:cs typeface="Times New Roman" panose="02020603050405020304" pitchFamily="18" charset="0"/>
              </a:rPr>
              <a:t>采用</a:t>
            </a:r>
            <a:r>
              <a:rPr lang="zh-CN" altLang="en-US" sz="2000" dirty="0">
                <a:solidFill>
                  <a:srgbClr val="FF0000"/>
                </a:solidFill>
                <a:latin typeface="Times New Roman" panose="02020603050405020304" pitchFamily="18" charset="0"/>
                <a:cs typeface="Times New Roman" panose="02020603050405020304" pitchFamily="18" charset="0"/>
              </a:rPr>
              <a:t>手动编程</a:t>
            </a:r>
            <a:r>
              <a:rPr lang="zh-CN" altLang="en-US" sz="2000" dirty="0">
                <a:solidFill>
                  <a:schemeClr val="tx2"/>
                </a:solidFill>
                <a:latin typeface="Times New Roman" panose="02020603050405020304" pitchFamily="18" charset="0"/>
                <a:cs typeface="Times New Roman" panose="02020603050405020304" pitchFamily="18" charset="0"/>
              </a:rPr>
              <a:t>，通过设置开关和插拔电缆来实现</a:t>
            </a:r>
          </a:p>
        </p:txBody>
      </p:sp>
      <p:sp>
        <p:nvSpPr>
          <p:cNvPr id="24" name="矩形 23">
            <a:extLst>
              <a:ext uri="{FF2B5EF4-FFF2-40B4-BE49-F238E27FC236}">
                <a16:creationId xmlns:a16="http://schemas.microsoft.com/office/drawing/2014/main" id="{C04A6DD0-0D5F-EF41-AAE9-711F1271746E}"/>
              </a:ext>
            </a:extLst>
          </p:cNvPr>
          <p:cNvSpPr/>
          <p:nvPr/>
        </p:nvSpPr>
        <p:spPr>
          <a:xfrm>
            <a:off x="158673" y="1471004"/>
            <a:ext cx="11705358" cy="1050031"/>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en-US" altLang="zh-CN" sz="2000" dirty="0">
                <a:solidFill>
                  <a:schemeClr val="tx2"/>
                </a:solidFill>
                <a:latin typeface="Times New Roman" panose="02020603050405020304" pitchFamily="18" charset="0"/>
                <a:cs typeface="Times New Roman" panose="02020603050405020304" pitchFamily="18" charset="0"/>
              </a:rPr>
              <a:t>1943</a:t>
            </a:r>
            <a:r>
              <a:rPr lang="zh-CN" altLang="en-US" sz="2000" dirty="0">
                <a:solidFill>
                  <a:schemeClr val="tx2"/>
                </a:solidFill>
                <a:latin typeface="Times New Roman" panose="02020603050405020304" pitchFamily="18" charset="0"/>
                <a:cs typeface="Times New Roman" panose="02020603050405020304" pitchFamily="18" charset="0"/>
              </a:rPr>
              <a:t>年，</a:t>
            </a:r>
            <a:r>
              <a:rPr lang="en-US" altLang="zh-CN" sz="2000" dirty="0">
                <a:solidFill>
                  <a:schemeClr val="tx2"/>
                </a:solidFill>
                <a:latin typeface="Times New Roman" panose="02020603050405020304" pitchFamily="18" charset="0"/>
                <a:cs typeface="Times New Roman" panose="02020603050405020304" pitchFamily="18" charset="0"/>
              </a:rPr>
              <a:t>BRL</a:t>
            </a:r>
            <a:r>
              <a:rPr lang="zh-CN" altLang="en-US" sz="2000" dirty="0">
                <a:solidFill>
                  <a:schemeClr val="tx2"/>
                </a:solidFill>
                <a:latin typeface="Times New Roman" panose="02020603050405020304" pitchFamily="18" charset="0"/>
                <a:cs typeface="Times New Roman" panose="02020603050405020304" pitchFamily="18" charset="0"/>
              </a:rPr>
              <a:t>启动研发用于</a:t>
            </a:r>
            <a:r>
              <a:rPr lang="zh-CN" altLang="en-US" sz="2000" b="1" dirty="0">
                <a:solidFill>
                  <a:schemeClr val="tx2"/>
                </a:solidFill>
                <a:latin typeface="Times New Roman" panose="02020603050405020304" pitchFamily="18" charset="0"/>
                <a:cs typeface="Times New Roman" panose="02020603050405020304" pitchFamily="18" charset="0"/>
              </a:rPr>
              <a:t>弹道计算</a:t>
            </a:r>
            <a:r>
              <a:rPr lang="zh-CN" altLang="en-US" sz="2000" dirty="0">
                <a:solidFill>
                  <a:schemeClr val="tx2"/>
                </a:solidFill>
                <a:latin typeface="Times New Roman" panose="02020603050405020304" pitchFamily="18" charset="0"/>
                <a:cs typeface="Times New Roman" panose="02020603050405020304" pitchFamily="18" charset="0"/>
              </a:rPr>
              <a:t>的计算机</a:t>
            </a: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r>
              <a:rPr lang="en-US" altLang="zh-CN" sz="2000" dirty="0">
                <a:solidFill>
                  <a:schemeClr val="tx2"/>
                </a:solidFill>
                <a:latin typeface="Times New Roman" panose="02020603050405020304" pitchFamily="18" charset="0"/>
                <a:cs typeface="Times New Roman" panose="02020603050405020304" pitchFamily="18" charset="0"/>
              </a:rPr>
              <a:t>1946</a:t>
            </a:r>
            <a:r>
              <a:rPr lang="zh-CN" altLang="en-US" sz="2000" dirty="0">
                <a:solidFill>
                  <a:schemeClr val="tx2"/>
                </a:solidFill>
                <a:latin typeface="Times New Roman" panose="02020603050405020304" pitchFamily="18" charset="0"/>
                <a:cs typeface="Times New Roman" panose="02020603050405020304" pitchFamily="18" charset="0"/>
              </a:rPr>
              <a:t>年，第一台</a:t>
            </a:r>
            <a:r>
              <a:rPr lang="zh-CN" altLang="en-US" sz="2000" dirty="0">
                <a:solidFill>
                  <a:srgbClr val="FF0000"/>
                </a:solidFill>
                <a:latin typeface="Times New Roman" panose="02020603050405020304" pitchFamily="18" charset="0"/>
                <a:cs typeface="Times New Roman" panose="02020603050405020304" pitchFamily="18" charset="0"/>
              </a:rPr>
              <a:t>通用</a:t>
            </a:r>
            <a:r>
              <a:rPr lang="zh-CN" altLang="en-US" sz="2000" dirty="0">
                <a:solidFill>
                  <a:schemeClr val="tx2"/>
                </a:solidFill>
                <a:latin typeface="Times New Roman" panose="02020603050405020304" pitchFamily="18" charset="0"/>
                <a:cs typeface="Times New Roman" panose="02020603050405020304" pitchFamily="18" charset="0"/>
              </a:rPr>
              <a:t>计算机</a:t>
            </a:r>
            <a:r>
              <a:rPr lang="en-US" altLang="zh-CN" sz="2000" b="1" dirty="0">
                <a:solidFill>
                  <a:srgbClr val="FF0000"/>
                </a:solidFill>
                <a:latin typeface="Times New Roman" panose="02020603050405020304" pitchFamily="18" charset="0"/>
                <a:cs typeface="Times New Roman" panose="02020603050405020304" pitchFamily="18" charset="0"/>
              </a:rPr>
              <a:t>ENIAC</a:t>
            </a:r>
            <a:r>
              <a:rPr lang="zh-CN" altLang="en-US" sz="2000" b="1" dirty="0">
                <a:solidFill>
                  <a:srgbClr val="FF0000"/>
                </a:solidFill>
                <a:latin typeface="Times New Roman" panose="02020603050405020304" pitchFamily="18" charset="0"/>
                <a:cs typeface="Times New Roman" panose="02020603050405020304" pitchFamily="18" charset="0"/>
              </a:rPr>
              <a:t>（</a:t>
            </a:r>
            <a:r>
              <a:rPr lang="en-US" altLang="zh-CN" sz="2000" b="1" dirty="0">
                <a:solidFill>
                  <a:srgbClr val="FF0000"/>
                </a:solidFill>
                <a:latin typeface="Times New Roman" panose="02020603050405020304" pitchFamily="18" charset="0"/>
                <a:cs typeface="Times New Roman" panose="02020603050405020304" pitchFamily="18" charset="0"/>
              </a:rPr>
              <a:t>E</a:t>
            </a:r>
            <a:r>
              <a:rPr lang="en-US" altLang="zh-CN" sz="2000" b="1" dirty="0">
                <a:latin typeface="Times New Roman" panose="02020603050405020304" pitchFamily="18" charset="0"/>
                <a:cs typeface="Times New Roman" panose="02020603050405020304" pitchFamily="18" charset="0"/>
              </a:rPr>
              <a:t>lectronic </a:t>
            </a:r>
            <a:r>
              <a:rPr lang="en-US" altLang="zh-CN" sz="2000" b="1" dirty="0">
                <a:solidFill>
                  <a:srgbClr val="FF0000"/>
                </a:solidFill>
                <a:latin typeface="Times New Roman" panose="02020603050405020304" pitchFamily="18" charset="0"/>
                <a:cs typeface="Times New Roman" panose="02020603050405020304" pitchFamily="18" charset="0"/>
              </a:rPr>
              <a:t>N</a:t>
            </a:r>
            <a:r>
              <a:rPr lang="en-US" altLang="zh-CN" sz="2000" b="1" dirty="0">
                <a:latin typeface="Times New Roman" panose="02020603050405020304" pitchFamily="18" charset="0"/>
                <a:cs typeface="Times New Roman" panose="02020603050405020304" pitchFamily="18" charset="0"/>
              </a:rPr>
              <a:t>umerical </a:t>
            </a:r>
            <a:r>
              <a:rPr lang="en-US" altLang="zh-CN" sz="2000" b="1" dirty="0">
                <a:solidFill>
                  <a:srgbClr val="FF0000"/>
                </a:solidFill>
                <a:latin typeface="Times New Roman" panose="02020603050405020304" pitchFamily="18" charset="0"/>
                <a:cs typeface="Times New Roman" panose="02020603050405020304" pitchFamily="18" charset="0"/>
              </a:rPr>
              <a:t>I</a:t>
            </a:r>
            <a:r>
              <a:rPr lang="en-US" altLang="zh-CN" sz="2000" b="1" dirty="0">
                <a:latin typeface="Times New Roman" panose="02020603050405020304" pitchFamily="18" charset="0"/>
                <a:cs typeface="Times New Roman" panose="02020603050405020304" pitchFamily="18" charset="0"/>
              </a:rPr>
              <a:t>ntegrator </a:t>
            </a:r>
            <a:r>
              <a:rPr lang="en-US" altLang="zh-CN" sz="2000" b="1" dirty="0">
                <a:solidFill>
                  <a:srgbClr val="FF0000"/>
                </a:solidFill>
                <a:latin typeface="Times New Roman" panose="02020603050405020304" pitchFamily="18" charset="0"/>
                <a:cs typeface="Times New Roman" panose="02020603050405020304" pitchFamily="18" charset="0"/>
              </a:rPr>
              <a:t>A</a:t>
            </a:r>
            <a:r>
              <a:rPr lang="en-US" altLang="zh-CN" sz="2000" b="1" dirty="0">
                <a:latin typeface="Times New Roman" panose="02020603050405020304" pitchFamily="18" charset="0"/>
                <a:cs typeface="Times New Roman" panose="02020603050405020304" pitchFamily="18" charset="0"/>
              </a:rPr>
              <a:t>nd </a:t>
            </a:r>
            <a:r>
              <a:rPr lang="en-US" altLang="zh-CN" sz="2000" b="1" dirty="0">
                <a:solidFill>
                  <a:srgbClr val="FF0000"/>
                </a:solidFill>
                <a:latin typeface="Times New Roman" panose="02020603050405020304" pitchFamily="18" charset="0"/>
                <a:cs typeface="Times New Roman" panose="02020603050405020304" pitchFamily="18" charset="0"/>
              </a:rPr>
              <a:t>C</a:t>
            </a:r>
            <a:r>
              <a:rPr lang="en-US" altLang="zh-CN" sz="2000" b="1" dirty="0">
                <a:latin typeface="Times New Roman" panose="02020603050405020304" pitchFamily="18" charset="0"/>
                <a:cs typeface="Times New Roman" panose="02020603050405020304" pitchFamily="18" charset="0"/>
              </a:rPr>
              <a:t>omputer</a:t>
            </a:r>
            <a:r>
              <a:rPr lang="zh-CN" altLang="en-US" sz="2000" b="1" dirty="0">
                <a:solidFill>
                  <a:srgbClr val="FF0000"/>
                </a:solidFill>
                <a:latin typeface="Times New Roman" panose="02020603050405020304" pitchFamily="18" charset="0"/>
                <a:cs typeface="Times New Roman" panose="02020603050405020304" pitchFamily="18" charset="0"/>
              </a:rPr>
              <a:t>，电子数字积分计算机）</a:t>
            </a:r>
            <a:r>
              <a:rPr lang="zh-CN" altLang="en-US" sz="2000" dirty="0">
                <a:solidFill>
                  <a:schemeClr val="tx2"/>
                </a:solidFill>
                <a:latin typeface="Times New Roman" panose="02020603050405020304" pitchFamily="18" charset="0"/>
                <a:cs typeface="Times New Roman" panose="02020603050405020304" pitchFamily="18" charset="0"/>
              </a:rPr>
              <a:t>设计完成</a:t>
            </a:r>
          </a:p>
        </p:txBody>
      </p:sp>
      <p:pic>
        <p:nvPicPr>
          <p:cNvPr id="25" name="Picture 2" descr="https://img.36krcdn.com/20200409/v2_e2195ddb0b6c4bda84514d34d806d6e3_img_000">
            <a:extLst>
              <a:ext uri="{FF2B5EF4-FFF2-40B4-BE49-F238E27FC236}">
                <a16:creationId xmlns:a16="http://schemas.microsoft.com/office/drawing/2014/main" id="{4F3BA741-E304-EC43-A224-0CA7A32F556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27969" y="2521035"/>
            <a:ext cx="3031375" cy="227353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6" descr="https://s3.ifanr.com/wp-content/uploads/2019/05/um2djbo12qj11pav.jpeg!720">
            <a:extLst>
              <a:ext uri="{FF2B5EF4-FFF2-40B4-BE49-F238E27FC236}">
                <a16:creationId xmlns:a16="http://schemas.microsoft.com/office/drawing/2014/main" id="{A3C19192-7E05-D84E-8BDA-0FD023C5B77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69677" y="4052870"/>
            <a:ext cx="3106188" cy="23296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664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500"/>
                                        <p:tgtEl>
                                          <p:spTgt spid="2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计算机系统的定义</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p:txBody>
          <a:bodyPr/>
          <a:lstStyle/>
          <a:p>
            <a:r>
              <a:rPr lang="zh-CN" altLang="en-US" dirty="0"/>
              <a:t>什么是计算机？</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14</a:t>
            </a:fld>
            <a:endParaRPr lang="zh-CN" altLang="en-US"/>
          </a:p>
        </p:txBody>
      </p:sp>
      <p:pic>
        <p:nvPicPr>
          <p:cNvPr id="11" name="图片 10">
            <a:extLst>
              <a:ext uri="{FF2B5EF4-FFF2-40B4-BE49-F238E27FC236}">
                <a16:creationId xmlns:a16="http://schemas.microsoft.com/office/drawing/2014/main" id="{9969F6D3-1154-374E-9B69-57D2B32BC179}"/>
              </a:ext>
            </a:extLst>
          </p:cNvPr>
          <p:cNvPicPr>
            <a:picLocks noChangeAspect="1"/>
          </p:cNvPicPr>
          <p:nvPr/>
        </p:nvPicPr>
        <p:blipFill>
          <a:blip r:embed="rId3"/>
          <a:stretch>
            <a:fillRect/>
          </a:stretch>
        </p:blipFill>
        <p:spPr>
          <a:xfrm>
            <a:off x="191911" y="2087312"/>
            <a:ext cx="2980266" cy="2980266"/>
          </a:xfrm>
          <a:prstGeom prst="rect">
            <a:avLst/>
          </a:prstGeom>
        </p:spPr>
      </p:pic>
      <p:pic>
        <p:nvPicPr>
          <p:cNvPr id="13" name="图片 12">
            <a:extLst>
              <a:ext uri="{FF2B5EF4-FFF2-40B4-BE49-F238E27FC236}">
                <a16:creationId xmlns:a16="http://schemas.microsoft.com/office/drawing/2014/main" id="{B3A25EAD-C829-4C4F-93F0-8BCFE1206502}"/>
              </a:ext>
            </a:extLst>
          </p:cNvPr>
          <p:cNvPicPr>
            <a:picLocks noChangeAspect="1"/>
          </p:cNvPicPr>
          <p:nvPr/>
        </p:nvPicPr>
        <p:blipFill>
          <a:blip r:embed="rId4"/>
          <a:stretch>
            <a:fillRect/>
          </a:stretch>
        </p:blipFill>
        <p:spPr>
          <a:xfrm>
            <a:off x="3059288" y="2460589"/>
            <a:ext cx="3294373" cy="2470780"/>
          </a:xfrm>
          <a:prstGeom prst="rect">
            <a:avLst/>
          </a:prstGeom>
        </p:spPr>
      </p:pic>
      <p:pic>
        <p:nvPicPr>
          <p:cNvPr id="15" name="图片 14">
            <a:extLst>
              <a:ext uri="{FF2B5EF4-FFF2-40B4-BE49-F238E27FC236}">
                <a16:creationId xmlns:a16="http://schemas.microsoft.com/office/drawing/2014/main" id="{19BA305C-AABE-1A43-8BD3-6CF5BACE2804}"/>
              </a:ext>
            </a:extLst>
          </p:cNvPr>
          <p:cNvPicPr>
            <a:picLocks noChangeAspect="1"/>
          </p:cNvPicPr>
          <p:nvPr/>
        </p:nvPicPr>
        <p:blipFill>
          <a:blip r:embed="rId5"/>
          <a:stretch>
            <a:fillRect/>
          </a:stretch>
        </p:blipFill>
        <p:spPr>
          <a:xfrm>
            <a:off x="6094448" y="2697478"/>
            <a:ext cx="1465689" cy="1997002"/>
          </a:xfrm>
          <a:prstGeom prst="rect">
            <a:avLst/>
          </a:prstGeom>
        </p:spPr>
      </p:pic>
      <p:pic>
        <p:nvPicPr>
          <p:cNvPr id="17" name="图片 16">
            <a:extLst>
              <a:ext uri="{FF2B5EF4-FFF2-40B4-BE49-F238E27FC236}">
                <a16:creationId xmlns:a16="http://schemas.microsoft.com/office/drawing/2014/main" id="{E8C9F46D-623F-D74E-A2DB-20E8DE3315BC}"/>
              </a:ext>
            </a:extLst>
          </p:cNvPr>
          <p:cNvPicPr>
            <a:picLocks noChangeAspect="1"/>
          </p:cNvPicPr>
          <p:nvPr/>
        </p:nvPicPr>
        <p:blipFill>
          <a:blip r:embed="rId6"/>
          <a:stretch>
            <a:fillRect/>
          </a:stretch>
        </p:blipFill>
        <p:spPr>
          <a:xfrm>
            <a:off x="7471261" y="3081867"/>
            <a:ext cx="2633742" cy="1514402"/>
          </a:xfrm>
          <a:prstGeom prst="rect">
            <a:avLst/>
          </a:prstGeom>
        </p:spPr>
      </p:pic>
      <p:pic>
        <p:nvPicPr>
          <p:cNvPr id="19" name="图片 18">
            <a:extLst>
              <a:ext uri="{FF2B5EF4-FFF2-40B4-BE49-F238E27FC236}">
                <a16:creationId xmlns:a16="http://schemas.microsoft.com/office/drawing/2014/main" id="{358E1098-9A4A-F74E-A70A-892A91D7FC52}"/>
              </a:ext>
            </a:extLst>
          </p:cNvPr>
          <p:cNvPicPr>
            <a:picLocks noChangeAspect="1"/>
          </p:cNvPicPr>
          <p:nvPr/>
        </p:nvPicPr>
        <p:blipFill>
          <a:blip r:embed="rId7"/>
          <a:stretch>
            <a:fillRect/>
          </a:stretch>
        </p:blipFill>
        <p:spPr>
          <a:xfrm>
            <a:off x="10105003" y="2771701"/>
            <a:ext cx="1848556" cy="1848556"/>
          </a:xfrm>
          <a:prstGeom prst="rect">
            <a:avLst/>
          </a:prstGeom>
        </p:spPr>
      </p:pic>
      <p:pic>
        <p:nvPicPr>
          <p:cNvPr id="22" name="图形 21" descr="复选标记">
            <a:extLst>
              <a:ext uri="{FF2B5EF4-FFF2-40B4-BE49-F238E27FC236}">
                <a16:creationId xmlns:a16="http://schemas.microsoft.com/office/drawing/2014/main" id="{DFED41BF-23CF-7245-9B2F-6FB43B87285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224844" y="4763346"/>
            <a:ext cx="914400" cy="914400"/>
          </a:xfrm>
          <a:prstGeom prst="rect">
            <a:avLst/>
          </a:prstGeom>
        </p:spPr>
      </p:pic>
      <p:pic>
        <p:nvPicPr>
          <p:cNvPr id="23" name="图形 22" descr="复选标记">
            <a:extLst>
              <a:ext uri="{FF2B5EF4-FFF2-40B4-BE49-F238E27FC236}">
                <a16:creationId xmlns:a16="http://schemas.microsoft.com/office/drawing/2014/main" id="{3D5E4605-C71B-E843-B75C-54661B07FDB7}"/>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249274" y="4763346"/>
            <a:ext cx="914400" cy="914400"/>
          </a:xfrm>
          <a:prstGeom prst="rect">
            <a:avLst/>
          </a:prstGeom>
        </p:spPr>
      </p:pic>
      <p:pic>
        <p:nvPicPr>
          <p:cNvPr id="24" name="图形 23" descr="复选标记">
            <a:extLst>
              <a:ext uri="{FF2B5EF4-FFF2-40B4-BE49-F238E27FC236}">
                <a16:creationId xmlns:a16="http://schemas.microsoft.com/office/drawing/2014/main" id="{452B0C92-7B0B-064A-871E-430D16074D4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353661" y="4763346"/>
            <a:ext cx="914400" cy="914400"/>
          </a:xfrm>
          <a:prstGeom prst="rect">
            <a:avLst/>
          </a:prstGeom>
        </p:spPr>
      </p:pic>
      <p:pic>
        <p:nvPicPr>
          <p:cNvPr id="25" name="图形 24" descr="复选标记">
            <a:extLst>
              <a:ext uri="{FF2B5EF4-FFF2-40B4-BE49-F238E27FC236}">
                <a16:creationId xmlns:a16="http://schemas.microsoft.com/office/drawing/2014/main" id="{9BDA7D15-3064-F24A-BBBF-300E3DE88B8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337265" y="4763346"/>
            <a:ext cx="914400" cy="914400"/>
          </a:xfrm>
          <a:prstGeom prst="rect">
            <a:avLst/>
          </a:prstGeom>
        </p:spPr>
      </p:pic>
      <p:pic>
        <p:nvPicPr>
          <p:cNvPr id="26" name="图形 25" descr="复选标记">
            <a:extLst>
              <a:ext uri="{FF2B5EF4-FFF2-40B4-BE49-F238E27FC236}">
                <a16:creationId xmlns:a16="http://schemas.microsoft.com/office/drawing/2014/main" id="{9DD66888-266B-2E44-8CBA-78307FC363B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738987" y="4763346"/>
            <a:ext cx="914400" cy="914400"/>
          </a:xfrm>
          <a:prstGeom prst="rect">
            <a:avLst/>
          </a:prstGeom>
        </p:spPr>
      </p:pic>
    </p:spTree>
    <p:extLst>
      <p:ext uri="{BB962C8B-B14F-4D97-AF65-F5344CB8AC3E}">
        <p14:creationId xmlns:p14="http://schemas.microsoft.com/office/powerpoint/2010/main" val="133208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a:extLst>
              <a:ext uri="{FF2B5EF4-FFF2-40B4-BE49-F238E27FC236}">
                <a16:creationId xmlns:a16="http://schemas.microsoft.com/office/drawing/2014/main" id="{AC020582-34F0-0048-A946-2FB0496862FC}"/>
              </a:ext>
            </a:extLst>
          </p:cNvPr>
          <p:cNvSpPr/>
          <p:nvPr/>
        </p:nvSpPr>
        <p:spPr>
          <a:xfrm>
            <a:off x="3847605" y="1536971"/>
            <a:ext cx="548165" cy="566195"/>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矩形 16">
            <a:extLst>
              <a:ext uri="{FF2B5EF4-FFF2-40B4-BE49-F238E27FC236}">
                <a16:creationId xmlns:a16="http://schemas.microsoft.com/office/drawing/2014/main" id="{802A5961-F227-9B4C-BCD2-F7F60EC18D4F}"/>
              </a:ext>
            </a:extLst>
          </p:cNvPr>
          <p:cNvSpPr/>
          <p:nvPr/>
        </p:nvSpPr>
        <p:spPr>
          <a:xfrm>
            <a:off x="6387387" y="1542662"/>
            <a:ext cx="1818461" cy="566195"/>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计算机系统的定义</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7"/>
            <a:ext cx="11751733" cy="467908"/>
          </a:xfrm>
        </p:spPr>
        <p:txBody>
          <a:bodyPr/>
          <a:lstStyle/>
          <a:p>
            <a:r>
              <a:rPr lang="zh-CN" altLang="en-US" dirty="0"/>
              <a:t>什么是计算机？</a:t>
            </a:r>
          </a:p>
          <a:p>
            <a:endParaRPr lang="zh-CN" altLang="en-US" dirty="0"/>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15</a:t>
            </a:fld>
            <a:endParaRPr lang="zh-CN" altLang="en-US"/>
          </a:p>
        </p:txBody>
      </p:sp>
      <p:sp>
        <p:nvSpPr>
          <p:cNvPr id="5" name="矩形 4">
            <a:extLst>
              <a:ext uri="{FF2B5EF4-FFF2-40B4-BE49-F238E27FC236}">
                <a16:creationId xmlns:a16="http://schemas.microsoft.com/office/drawing/2014/main" id="{E6A9F7FD-1D66-C844-B051-617B511715D3}"/>
              </a:ext>
            </a:extLst>
          </p:cNvPr>
          <p:cNvSpPr/>
          <p:nvPr/>
        </p:nvSpPr>
        <p:spPr>
          <a:xfrm>
            <a:off x="4640580" y="1548354"/>
            <a:ext cx="1235285" cy="566195"/>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文本框 9">
            <a:extLst>
              <a:ext uri="{FF2B5EF4-FFF2-40B4-BE49-F238E27FC236}">
                <a16:creationId xmlns:a16="http://schemas.microsoft.com/office/drawing/2014/main" id="{1F3CC1F5-EA0F-6C45-A222-D05399F46B20}"/>
              </a:ext>
            </a:extLst>
          </p:cNvPr>
          <p:cNvSpPr txBox="1"/>
          <p:nvPr/>
        </p:nvSpPr>
        <p:spPr>
          <a:xfrm>
            <a:off x="1994534" y="1625705"/>
            <a:ext cx="8202931" cy="400110"/>
          </a:xfrm>
          <a:prstGeom prst="rect">
            <a:avLst/>
          </a:prstGeom>
          <a:noFill/>
        </p:spPr>
        <p:txBody>
          <a:bodyPr wrap="square">
            <a:spAutoFit/>
          </a:bodyPr>
          <a:lstStyle/>
          <a:p>
            <a:r>
              <a:rPr lang="zh-CN" altLang="zh-CN" sz="2000" b="1" dirty="0">
                <a:solidFill>
                  <a:srgbClr val="000000"/>
                </a:solidFill>
                <a:effectLst/>
                <a:latin typeface="+mn-ea"/>
                <a:cs typeface="Times New Roman" panose="02020603050405020304" pitchFamily="18" charset="0"/>
              </a:rPr>
              <a:t>计算机</a:t>
            </a:r>
            <a:r>
              <a:rPr lang="zh-CN" altLang="zh-CN" sz="2000" dirty="0">
                <a:solidFill>
                  <a:srgbClr val="000000"/>
                </a:solidFill>
                <a:effectLst/>
                <a:latin typeface="+mn-ea"/>
                <a:cs typeface="Times New Roman" panose="02020603050405020304" pitchFamily="18" charset="0"/>
              </a:rPr>
              <a:t>是一种能自动对数字化信息进行算术和逻辑运算的高速处理装置。</a:t>
            </a:r>
            <a:r>
              <a:rPr lang="zh-CN" altLang="zh-CN" sz="2000" dirty="0">
                <a:effectLst/>
                <a:latin typeface="+mn-ea"/>
              </a:rPr>
              <a:t> </a:t>
            </a:r>
            <a:endParaRPr lang="zh-CN" altLang="en-US" sz="2000" dirty="0">
              <a:latin typeface="+mn-ea"/>
            </a:endParaRPr>
          </a:p>
        </p:txBody>
      </p:sp>
      <p:sp>
        <p:nvSpPr>
          <p:cNvPr id="14" name="箭头: 上 39">
            <a:extLst>
              <a:ext uri="{FF2B5EF4-FFF2-40B4-BE49-F238E27FC236}">
                <a16:creationId xmlns:a16="http://schemas.microsoft.com/office/drawing/2014/main" id="{6463461D-DE1C-8241-98A7-1A32824AA782}"/>
              </a:ext>
            </a:extLst>
          </p:cNvPr>
          <p:cNvSpPr/>
          <p:nvPr/>
        </p:nvSpPr>
        <p:spPr>
          <a:xfrm flipV="1">
            <a:off x="5151854" y="2180515"/>
            <a:ext cx="212735" cy="444225"/>
          </a:xfrm>
          <a:prstGeom prst="upArrow">
            <a:avLst>
              <a:gd name="adj1" fmla="val 53669"/>
              <a:gd name="adj2" fmla="val 52344"/>
            </a:avLst>
          </a:prstGeom>
          <a:solidFill>
            <a:schemeClr val="bg2">
              <a:lumMod val="50000"/>
            </a:schemeClr>
          </a:solidFill>
          <a:ln>
            <a:noFill/>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black"/>
              </a:solidFill>
              <a:effectLst/>
              <a:uLnTx/>
              <a:uFillTx/>
              <a:latin typeface="Times New Roman" panose="02020603050405020304" pitchFamily="18" charset="0"/>
              <a:ea typeface="黑体" panose="02010609060101010101" pitchFamily="49" charset="-122"/>
              <a:cs typeface="+mn-cs"/>
            </a:endParaRPr>
          </a:p>
        </p:txBody>
      </p:sp>
      <p:sp>
        <p:nvSpPr>
          <p:cNvPr id="16" name="文本框 15">
            <a:extLst>
              <a:ext uri="{FF2B5EF4-FFF2-40B4-BE49-F238E27FC236}">
                <a16:creationId xmlns:a16="http://schemas.microsoft.com/office/drawing/2014/main" id="{A09F377E-D715-F842-88F4-D1304F573A7B}"/>
              </a:ext>
            </a:extLst>
          </p:cNvPr>
          <p:cNvSpPr txBox="1"/>
          <p:nvPr/>
        </p:nvSpPr>
        <p:spPr>
          <a:xfrm>
            <a:off x="4901701" y="2624740"/>
            <a:ext cx="713040" cy="400110"/>
          </a:xfrm>
          <a:prstGeom prst="rect">
            <a:avLst/>
          </a:prstGeom>
          <a:noFill/>
        </p:spPr>
        <p:txBody>
          <a:bodyPr wrap="square">
            <a:spAutoFit/>
          </a:bodyPr>
          <a:lstStyle/>
          <a:p>
            <a:r>
              <a:rPr lang="zh-CN" altLang="en-US" sz="2000" dirty="0">
                <a:latin typeface="+mn-ea"/>
              </a:rPr>
              <a:t>对象</a:t>
            </a:r>
          </a:p>
        </p:txBody>
      </p:sp>
      <p:sp>
        <p:nvSpPr>
          <p:cNvPr id="18" name="箭头: 上 39">
            <a:extLst>
              <a:ext uri="{FF2B5EF4-FFF2-40B4-BE49-F238E27FC236}">
                <a16:creationId xmlns:a16="http://schemas.microsoft.com/office/drawing/2014/main" id="{7EB2DAE2-A00C-754A-95F8-603F8584648E}"/>
              </a:ext>
            </a:extLst>
          </p:cNvPr>
          <p:cNvSpPr/>
          <p:nvPr/>
        </p:nvSpPr>
        <p:spPr>
          <a:xfrm flipV="1">
            <a:off x="7192430" y="2191900"/>
            <a:ext cx="212735" cy="444225"/>
          </a:xfrm>
          <a:prstGeom prst="upArrow">
            <a:avLst>
              <a:gd name="adj1" fmla="val 53669"/>
              <a:gd name="adj2" fmla="val 52344"/>
            </a:avLst>
          </a:prstGeom>
          <a:solidFill>
            <a:schemeClr val="bg2">
              <a:lumMod val="50000"/>
            </a:schemeClr>
          </a:solidFill>
          <a:ln>
            <a:noFill/>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black"/>
              </a:solidFill>
              <a:effectLst/>
              <a:uLnTx/>
              <a:uFillTx/>
              <a:latin typeface="Times New Roman" panose="02020603050405020304" pitchFamily="18" charset="0"/>
              <a:ea typeface="黑体" panose="02010609060101010101" pitchFamily="49" charset="-122"/>
              <a:cs typeface="+mn-cs"/>
            </a:endParaRPr>
          </a:p>
        </p:txBody>
      </p:sp>
      <p:sp>
        <p:nvSpPr>
          <p:cNvPr id="19" name="文本框 18">
            <a:extLst>
              <a:ext uri="{FF2B5EF4-FFF2-40B4-BE49-F238E27FC236}">
                <a16:creationId xmlns:a16="http://schemas.microsoft.com/office/drawing/2014/main" id="{B77F489D-D6C6-2946-AB42-725A54A05AE5}"/>
              </a:ext>
            </a:extLst>
          </p:cNvPr>
          <p:cNvSpPr txBox="1"/>
          <p:nvPr/>
        </p:nvSpPr>
        <p:spPr>
          <a:xfrm>
            <a:off x="6942277" y="2636125"/>
            <a:ext cx="713040" cy="400110"/>
          </a:xfrm>
          <a:prstGeom prst="rect">
            <a:avLst/>
          </a:prstGeom>
          <a:noFill/>
        </p:spPr>
        <p:txBody>
          <a:bodyPr wrap="square">
            <a:spAutoFit/>
          </a:bodyPr>
          <a:lstStyle/>
          <a:p>
            <a:r>
              <a:rPr lang="zh-CN" altLang="en-US" sz="2000" dirty="0">
                <a:latin typeface="+mn-ea"/>
              </a:rPr>
              <a:t>手段</a:t>
            </a:r>
          </a:p>
        </p:txBody>
      </p:sp>
      <p:sp>
        <p:nvSpPr>
          <p:cNvPr id="22" name="箭头: 上 39">
            <a:extLst>
              <a:ext uri="{FF2B5EF4-FFF2-40B4-BE49-F238E27FC236}">
                <a16:creationId xmlns:a16="http://schemas.microsoft.com/office/drawing/2014/main" id="{5FBC1390-08E1-5748-858E-AEAA6ABF7545}"/>
              </a:ext>
            </a:extLst>
          </p:cNvPr>
          <p:cNvSpPr/>
          <p:nvPr/>
        </p:nvSpPr>
        <p:spPr>
          <a:xfrm flipV="1">
            <a:off x="4006490" y="2180515"/>
            <a:ext cx="212735" cy="444225"/>
          </a:xfrm>
          <a:prstGeom prst="upArrow">
            <a:avLst>
              <a:gd name="adj1" fmla="val 53669"/>
              <a:gd name="adj2" fmla="val 52344"/>
            </a:avLst>
          </a:prstGeom>
          <a:solidFill>
            <a:schemeClr val="bg2">
              <a:lumMod val="50000"/>
            </a:schemeClr>
          </a:solidFill>
          <a:ln>
            <a:noFill/>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black"/>
              </a:solidFill>
              <a:effectLst/>
              <a:uLnTx/>
              <a:uFillTx/>
              <a:latin typeface="Times New Roman" panose="02020603050405020304" pitchFamily="18" charset="0"/>
              <a:ea typeface="黑体" panose="02010609060101010101" pitchFamily="49" charset="-122"/>
              <a:cs typeface="+mn-cs"/>
            </a:endParaRPr>
          </a:p>
        </p:txBody>
      </p:sp>
      <p:sp>
        <p:nvSpPr>
          <p:cNvPr id="23" name="文本框 22">
            <a:extLst>
              <a:ext uri="{FF2B5EF4-FFF2-40B4-BE49-F238E27FC236}">
                <a16:creationId xmlns:a16="http://schemas.microsoft.com/office/drawing/2014/main" id="{F13F41CF-C981-EB49-8A98-66D05988E277}"/>
              </a:ext>
            </a:extLst>
          </p:cNvPr>
          <p:cNvSpPr txBox="1"/>
          <p:nvPr/>
        </p:nvSpPr>
        <p:spPr>
          <a:xfrm>
            <a:off x="3756337" y="2624740"/>
            <a:ext cx="713040" cy="400110"/>
          </a:xfrm>
          <a:prstGeom prst="rect">
            <a:avLst/>
          </a:prstGeom>
          <a:noFill/>
        </p:spPr>
        <p:txBody>
          <a:bodyPr wrap="square">
            <a:spAutoFit/>
          </a:bodyPr>
          <a:lstStyle/>
          <a:p>
            <a:r>
              <a:rPr lang="zh-CN" altLang="en-US" sz="2000" dirty="0">
                <a:latin typeface="+mn-ea"/>
              </a:rPr>
              <a:t>方式</a:t>
            </a:r>
          </a:p>
        </p:txBody>
      </p:sp>
      <p:sp>
        <p:nvSpPr>
          <p:cNvPr id="27" name="文本框 26">
            <a:extLst>
              <a:ext uri="{FF2B5EF4-FFF2-40B4-BE49-F238E27FC236}">
                <a16:creationId xmlns:a16="http://schemas.microsoft.com/office/drawing/2014/main" id="{988789D2-1BD2-064A-996C-B67FA8FEA988}"/>
              </a:ext>
            </a:extLst>
          </p:cNvPr>
          <p:cNvSpPr txBox="1"/>
          <p:nvPr/>
        </p:nvSpPr>
        <p:spPr>
          <a:xfrm>
            <a:off x="567232" y="3591785"/>
            <a:ext cx="10617265" cy="923330"/>
          </a:xfrm>
          <a:prstGeom prst="rect">
            <a:avLst/>
          </a:prstGeom>
          <a:noFill/>
        </p:spPr>
        <p:txBody>
          <a:bodyPr wrap="square">
            <a:spAutoFit/>
          </a:bodyPr>
          <a:lstStyle/>
          <a:p>
            <a:pPr indent="266700" algn="just"/>
            <a:r>
              <a:rPr lang="zh-CN" altLang="en-US" sz="1800" kern="100" dirty="0">
                <a:solidFill>
                  <a:srgbClr val="000000"/>
                </a:solidFill>
                <a:effectLst/>
                <a:latin typeface="+mn-ea"/>
                <a:cs typeface="Times New Roman" panose="02020603050405020304" pitchFamily="18" charset="0"/>
              </a:rPr>
              <a:t>  </a:t>
            </a:r>
            <a:r>
              <a:rPr lang="zh-CN" altLang="zh-CN" sz="1800" kern="100" dirty="0">
                <a:solidFill>
                  <a:srgbClr val="000000"/>
                </a:solidFill>
                <a:effectLst/>
                <a:latin typeface="+mn-ea"/>
                <a:cs typeface="Times New Roman" panose="02020603050405020304" pitchFamily="18" charset="0"/>
              </a:rPr>
              <a:t>我们通常说的计算机系统</a:t>
            </a:r>
            <a:r>
              <a:rPr lang="zh-CN" altLang="zh-CN" sz="1800" kern="100" dirty="0">
                <a:effectLst/>
                <a:latin typeface="+mn-ea"/>
                <a:cs typeface="Times New Roman" panose="02020603050405020304" pitchFamily="18" charset="0"/>
              </a:rPr>
              <a:t>包括两部分，即</a:t>
            </a:r>
            <a:r>
              <a:rPr lang="zh-CN" altLang="zh-CN" sz="1800" b="1" kern="100" dirty="0">
                <a:effectLst/>
                <a:latin typeface="+mn-ea"/>
                <a:cs typeface="Times New Roman" panose="02020603050405020304" pitchFamily="18" charset="0"/>
              </a:rPr>
              <a:t>硬件部分</a:t>
            </a:r>
            <a:r>
              <a:rPr lang="zh-CN" altLang="zh-CN" sz="1800" kern="100" dirty="0">
                <a:effectLst/>
                <a:latin typeface="+mn-ea"/>
                <a:cs typeface="Times New Roman" panose="02020603050405020304" pitchFamily="18" charset="0"/>
              </a:rPr>
              <a:t>和</a:t>
            </a:r>
            <a:r>
              <a:rPr lang="zh-CN" altLang="zh-CN" sz="1800" b="1" kern="100" dirty="0">
                <a:effectLst/>
                <a:latin typeface="+mn-ea"/>
                <a:cs typeface="Times New Roman" panose="02020603050405020304" pitchFamily="18" charset="0"/>
              </a:rPr>
              <a:t>软件部分</a:t>
            </a:r>
            <a:r>
              <a:rPr lang="zh-CN" altLang="zh-CN" sz="1800" kern="100" dirty="0">
                <a:effectLst/>
                <a:latin typeface="+mn-ea"/>
                <a:cs typeface="Times New Roman" panose="02020603050405020304" pitchFamily="18" charset="0"/>
              </a:rPr>
              <a:t>，它们共同工作来完成运算任务。</a:t>
            </a:r>
            <a:r>
              <a:rPr lang="zh-CN" altLang="zh-CN" sz="1800" b="1" kern="100" dirty="0">
                <a:effectLst/>
                <a:latin typeface="+mn-ea"/>
                <a:cs typeface="Times New Roman" panose="02020603050405020304" pitchFamily="18" charset="0"/>
              </a:rPr>
              <a:t>硬件</a:t>
            </a:r>
            <a:r>
              <a:rPr lang="zh-CN" altLang="zh-CN" sz="1800" kern="100" dirty="0">
                <a:effectLst/>
                <a:latin typeface="+mn-ea"/>
                <a:cs typeface="Times New Roman" panose="02020603050405020304" pitchFamily="18" charset="0"/>
              </a:rPr>
              <a:t>是物理装置的总称，我们所看到的主机内部的芯片、主板以及所使用的外设等都是计算机硬件。</a:t>
            </a:r>
            <a:r>
              <a:rPr lang="zh-CN" altLang="zh-CN" sz="1800" b="1" kern="100" dirty="0">
                <a:effectLst/>
                <a:latin typeface="+mn-ea"/>
                <a:cs typeface="Times New Roman" panose="02020603050405020304" pitchFamily="18" charset="0"/>
              </a:rPr>
              <a:t>软件</a:t>
            </a:r>
            <a:r>
              <a:rPr lang="zh-CN" altLang="zh-CN" sz="1800" kern="100" dirty="0">
                <a:effectLst/>
                <a:latin typeface="+mn-ea"/>
                <a:cs typeface="Times New Roman" panose="02020603050405020304" pitchFamily="18" charset="0"/>
              </a:rPr>
              <a:t>是指实现算法的程序及其文档，包括计算机本身运行所需的系统软</a:t>
            </a:r>
            <a:r>
              <a:rPr lang="zh-CN" altLang="zh-CN" sz="1800" kern="100" dirty="0">
                <a:solidFill>
                  <a:srgbClr val="000000"/>
                </a:solidFill>
                <a:effectLst/>
                <a:latin typeface="+mn-ea"/>
                <a:cs typeface="Times New Roman" panose="02020603050405020304" pitchFamily="18" charset="0"/>
              </a:rPr>
              <a:t>件和用户完成任务所需的应用软件。</a:t>
            </a:r>
            <a:endParaRPr lang="zh-CN" altLang="zh-CN" sz="1800" kern="100" dirty="0">
              <a:effectLst/>
              <a:latin typeface="+mn-ea"/>
              <a:cs typeface="Times New Roman" panose="02020603050405020304" pitchFamily="18" charset="0"/>
            </a:endParaRPr>
          </a:p>
        </p:txBody>
      </p:sp>
      <p:sp>
        <p:nvSpPr>
          <p:cNvPr id="28" name="内容占位符 3">
            <a:extLst>
              <a:ext uri="{FF2B5EF4-FFF2-40B4-BE49-F238E27FC236}">
                <a16:creationId xmlns:a16="http://schemas.microsoft.com/office/drawing/2014/main" id="{26AC6F0A-4A26-D745-9AA0-0F80C1B6F829}"/>
              </a:ext>
            </a:extLst>
          </p:cNvPr>
          <p:cNvSpPr txBox="1">
            <a:spLocks/>
          </p:cNvSpPr>
          <p:nvPr/>
        </p:nvSpPr>
        <p:spPr>
          <a:xfrm>
            <a:off x="44829" y="3033750"/>
            <a:ext cx="11751733" cy="467908"/>
          </a:xfrm>
          <a:prstGeom prst="rect">
            <a:avLst/>
          </a:prstGeom>
        </p:spPr>
        <p:txBody>
          <a:bodyPr/>
          <a:lstStyle>
            <a:lvl1pPr marL="457200" indent="-457200" algn="l" defTabSz="914400" rtl="0" eaLnBrk="1" latinLnBrk="0" hangingPunct="1">
              <a:lnSpc>
                <a:spcPct val="94000"/>
              </a:lnSpc>
              <a:spcBef>
                <a:spcPts val="1000"/>
              </a:spcBef>
              <a:spcAft>
                <a:spcPts val="200"/>
              </a:spcAft>
              <a:buFont typeface="Wingdings" panose="05000000000000000000" pitchFamily="2" charset="2"/>
              <a:buChar char="Ø"/>
              <a:defRPr sz="2400" b="1"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lgn="l" defTabSz="914400" rtl="0" eaLnBrk="1" latinLnBrk="0" hangingPunct="1">
              <a:lnSpc>
                <a:spcPct val="94000"/>
              </a:lnSpc>
              <a:spcBef>
                <a:spcPts val="500"/>
              </a:spcBef>
              <a:spcAft>
                <a:spcPts val="200"/>
              </a:spcAft>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lgn="l" defTabSz="914400" rtl="0" eaLnBrk="1" latinLnBrk="0" hangingPunct="1">
              <a:lnSpc>
                <a:spcPct val="94000"/>
              </a:lnSpc>
              <a:spcBef>
                <a:spcPts val="500"/>
              </a:spcBef>
              <a:spcAft>
                <a:spcPts val="200"/>
              </a:spcAft>
              <a:buSzPct val="100000"/>
              <a:buFont typeface="Arial" panose="020B0604020202020204" pitchFamily="34" charset="0"/>
              <a:buChar char="•"/>
              <a:defRPr sz="1600" i="0"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zh-CN" altLang="en-US" dirty="0"/>
              <a:t>什么是计算机系统？</a:t>
            </a:r>
          </a:p>
          <a:p>
            <a:endParaRPr lang="zh-CN" altLang="en-US" dirty="0"/>
          </a:p>
        </p:txBody>
      </p:sp>
      <p:sp>
        <p:nvSpPr>
          <p:cNvPr id="29" name="文本框 28">
            <a:extLst>
              <a:ext uri="{FF2B5EF4-FFF2-40B4-BE49-F238E27FC236}">
                <a16:creationId xmlns:a16="http://schemas.microsoft.com/office/drawing/2014/main" id="{CF3F7F8C-0994-A14F-B4E3-C014BF95D70A}"/>
              </a:ext>
            </a:extLst>
          </p:cNvPr>
          <p:cNvSpPr txBox="1"/>
          <p:nvPr/>
        </p:nvSpPr>
        <p:spPr>
          <a:xfrm>
            <a:off x="797402" y="5318460"/>
            <a:ext cx="713040" cy="400110"/>
          </a:xfrm>
          <a:prstGeom prst="rect">
            <a:avLst/>
          </a:prstGeom>
          <a:noFill/>
        </p:spPr>
        <p:txBody>
          <a:bodyPr wrap="square">
            <a:spAutoFit/>
          </a:bodyPr>
          <a:lstStyle/>
          <a:p>
            <a:r>
              <a:rPr lang="zh-CN" altLang="en-US" sz="2000" dirty="0">
                <a:latin typeface="+mn-ea"/>
              </a:rPr>
              <a:t>特点</a:t>
            </a:r>
          </a:p>
        </p:txBody>
      </p:sp>
      <p:sp>
        <p:nvSpPr>
          <p:cNvPr id="12" name="左大括号 11">
            <a:extLst>
              <a:ext uri="{FF2B5EF4-FFF2-40B4-BE49-F238E27FC236}">
                <a16:creationId xmlns:a16="http://schemas.microsoft.com/office/drawing/2014/main" id="{D76FAC27-131A-3246-A646-DC12CCAB2B59}"/>
              </a:ext>
            </a:extLst>
          </p:cNvPr>
          <p:cNvSpPr/>
          <p:nvPr/>
        </p:nvSpPr>
        <p:spPr>
          <a:xfrm>
            <a:off x="1510442" y="4666411"/>
            <a:ext cx="389610" cy="1704207"/>
          </a:xfrm>
          <a:prstGeom prst="lef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30" name="文本框 29">
            <a:extLst>
              <a:ext uri="{FF2B5EF4-FFF2-40B4-BE49-F238E27FC236}">
                <a16:creationId xmlns:a16="http://schemas.microsoft.com/office/drawing/2014/main" id="{36ED19BF-2DA1-3042-8A94-44F3211AA09D}"/>
              </a:ext>
            </a:extLst>
          </p:cNvPr>
          <p:cNvSpPr txBox="1"/>
          <p:nvPr/>
        </p:nvSpPr>
        <p:spPr>
          <a:xfrm>
            <a:off x="1900052" y="4587595"/>
            <a:ext cx="2474844" cy="369332"/>
          </a:xfrm>
          <a:prstGeom prst="rect">
            <a:avLst/>
          </a:prstGeom>
          <a:noFill/>
        </p:spPr>
        <p:txBody>
          <a:bodyPr wrap="square">
            <a:spAutoFit/>
          </a:bodyPr>
          <a:lstStyle/>
          <a:p>
            <a:r>
              <a:rPr lang="zh-CN" altLang="en-US" dirty="0">
                <a:latin typeface="+mn-ea"/>
              </a:rPr>
              <a:t>精准快速的计算与判断</a:t>
            </a:r>
          </a:p>
        </p:txBody>
      </p:sp>
      <p:sp>
        <p:nvSpPr>
          <p:cNvPr id="31" name="文本框 30">
            <a:extLst>
              <a:ext uri="{FF2B5EF4-FFF2-40B4-BE49-F238E27FC236}">
                <a16:creationId xmlns:a16="http://schemas.microsoft.com/office/drawing/2014/main" id="{9C525010-67FC-514E-86D9-4994D36A78B8}"/>
              </a:ext>
            </a:extLst>
          </p:cNvPr>
          <p:cNvSpPr txBox="1"/>
          <p:nvPr/>
        </p:nvSpPr>
        <p:spPr>
          <a:xfrm>
            <a:off x="1900052" y="5055240"/>
            <a:ext cx="2474844" cy="369332"/>
          </a:xfrm>
          <a:prstGeom prst="rect">
            <a:avLst/>
          </a:prstGeom>
          <a:noFill/>
        </p:spPr>
        <p:txBody>
          <a:bodyPr wrap="square">
            <a:spAutoFit/>
          </a:bodyPr>
          <a:lstStyle/>
          <a:p>
            <a:r>
              <a:rPr lang="zh-CN" altLang="en-US" dirty="0">
                <a:latin typeface="+mn-ea"/>
              </a:rPr>
              <a:t>通用性好</a:t>
            </a:r>
          </a:p>
        </p:txBody>
      </p:sp>
      <p:sp>
        <p:nvSpPr>
          <p:cNvPr id="32" name="文本框 31">
            <a:extLst>
              <a:ext uri="{FF2B5EF4-FFF2-40B4-BE49-F238E27FC236}">
                <a16:creationId xmlns:a16="http://schemas.microsoft.com/office/drawing/2014/main" id="{0880E623-8186-C046-8281-80CB6EEE5C34}"/>
              </a:ext>
            </a:extLst>
          </p:cNvPr>
          <p:cNvSpPr txBox="1"/>
          <p:nvPr/>
        </p:nvSpPr>
        <p:spPr>
          <a:xfrm>
            <a:off x="1900052" y="5575868"/>
            <a:ext cx="2474844" cy="369332"/>
          </a:xfrm>
          <a:prstGeom prst="rect">
            <a:avLst/>
          </a:prstGeom>
          <a:noFill/>
        </p:spPr>
        <p:txBody>
          <a:bodyPr wrap="square">
            <a:spAutoFit/>
          </a:bodyPr>
          <a:lstStyle/>
          <a:p>
            <a:r>
              <a:rPr lang="zh-CN" altLang="en-US" dirty="0">
                <a:latin typeface="+mn-ea"/>
              </a:rPr>
              <a:t>容易使用</a:t>
            </a:r>
          </a:p>
        </p:txBody>
      </p:sp>
      <p:sp>
        <p:nvSpPr>
          <p:cNvPr id="33" name="文本框 32">
            <a:extLst>
              <a:ext uri="{FF2B5EF4-FFF2-40B4-BE49-F238E27FC236}">
                <a16:creationId xmlns:a16="http://schemas.microsoft.com/office/drawing/2014/main" id="{535431F1-BD3F-4640-B5F1-EA67B4CA54FC}"/>
              </a:ext>
            </a:extLst>
          </p:cNvPr>
          <p:cNvSpPr txBox="1"/>
          <p:nvPr/>
        </p:nvSpPr>
        <p:spPr>
          <a:xfrm>
            <a:off x="1900052" y="6029329"/>
            <a:ext cx="2474844" cy="369332"/>
          </a:xfrm>
          <a:prstGeom prst="rect">
            <a:avLst/>
          </a:prstGeom>
          <a:noFill/>
        </p:spPr>
        <p:txBody>
          <a:bodyPr wrap="square">
            <a:spAutoFit/>
          </a:bodyPr>
          <a:lstStyle/>
          <a:p>
            <a:r>
              <a:rPr lang="zh-CN" altLang="en-US" dirty="0">
                <a:latin typeface="+mn-ea"/>
              </a:rPr>
              <a:t>可联成网络</a:t>
            </a:r>
          </a:p>
        </p:txBody>
      </p:sp>
      <p:sp>
        <p:nvSpPr>
          <p:cNvPr id="34" name="文本框 33">
            <a:extLst>
              <a:ext uri="{FF2B5EF4-FFF2-40B4-BE49-F238E27FC236}">
                <a16:creationId xmlns:a16="http://schemas.microsoft.com/office/drawing/2014/main" id="{6A31B27E-630E-FA42-A152-570A484B188C}"/>
              </a:ext>
            </a:extLst>
          </p:cNvPr>
          <p:cNvSpPr txBox="1"/>
          <p:nvPr/>
        </p:nvSpPr>
        <p:spPr>
          <a:xfrm>
            <a:off x="5403041" y="5316485"/>
            <a:ext cx="713040" cy="400110"/>
          </a:xfrm>
          <a:prstGeom prst="rect">
            <a:avLst/>
          </a:prstGeom>
          <a:noFill/>
        </p:spPr>
        <p:txBody>
          <a:bodyPr wrap="square">
            <a:spAutoFit/>
          </a:bodyPr>
          <a:lstStyle/>
          <a:p>
            <a:r>
              <a:rPr lang="zh-CN" altLang="en-US" sz="2000" dirty="0">
                <a:latin typeface="+mn-ea"/>
              </a:rPr>
              <a:t>功能</a:t>
            </a:r>
          </a:p>
        </p:txBody>
      </p:sp>
      <p:sp>
        <p:nvSpPr>
          <p:cNvPr id="35" name="左大括号 34">
            <a:extLst>
              <a:ext uri="{FF2B5EF4-FFF2-40B4-BE49-F238E27FC236}">
                <a16:creationId xmlns:a16="http://schemas.microsoft.com/office/drawing/2014/main" id="{308F5493-ECC0-C245-9189-2D0C9861CC33}"/>
              </a:ext>
            </a:extLst>
          </p:cNvPr>
          <p:cNvSpPr/>
          <p:nvPr/>
        </p:nvSpPr>
        <p:spPr>
          <a:xfrm>
            <a:off x="6116081" y="4664436"/>
            <a:ext cx="389610" cy="1704207"/>
          </a:xfrm>
          <a:prstGeom prst="lef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36" name="文本框 35">
            <a:extLst>
              <a:ext uri="{FF2B5EF4-FFF2-40B4-BE49-F238E27FC236}">
                <a16:creationId xmlns:a16="http://schemas.microsoft.com/office/drawing/2014/main" id="{80376C03-DCCB-E34E-B1FF-A372DBA3ACDC}"/>
              </a:ext>
            </a:extLst>
          </p:cNvPr>
          <p:cNvSpPr txBox="1"/>
          <p:nvPr/>
        </p:nvSpPr>
        <p:spPr>
          <a:xfrm>
            <a:off x="6505691" y="4585620"/>
            <a:ext cx="2474844" cy="369332"/>
          </a:xfrm>
          <a:prstGeom prst="rect">
            <a:avLst/>
          </a:prstGeom>
          <a:noFill/>
        </p:spPr>
        <p:txBody>
          <a:bodyPr wrap="square">
            <a:spAutoFit/>
          </a:bodyPr>
          <a:lstStyle/>
          <a:p>
            <a:r>
              <a:rPr lang="zh-CN" altLang="en-US" dirty="0">
                <a:latin typeface="+mn-ea"/>
              </a:rPr>
              <a:t>数据处理</a:t>
            </a:r>
          </a:p>
        </p:txBody>
      </p:sp>
      <p:sp>
        <p:nvSpPr>
          <p:cNvPr id="37" name="文本框 36">
            <a:extLst>
              <a:ext uri="{FF2B5EF4-FFF2-40B4-BE49-F238E27FC236}">
                <a16:creationId xmlns:a16="http://schemas.microsoft.com/office/drawing/2014/main" id="{BA6342C3-172F-1445-919D-7309466BEFD9}"/>
              </a:ext>
            </a:extLst>
          </p:cNvPr>
          <p:cNvSpPr txBox="1"/>
          <p:nvPr/>
        </p:nvSpPr>
        <p:spPr>
          <a:xfrm>
            <a:off x="6505691" y="5053265"/>
            <a:ext cx="2474844" cy="369332"/>
          </a:xfrm>
          <a:prstGeom prst="rect">
            <a:avLst/>
          </a:prstGeom>
          <a:noFill/>
        </p:spPr>
        <p:txBody>
          <a:bodyPr wrap="square">
            <a:spAutoFit/>
          </a:bodyPr>
          <a:lstStyle/>
          <a:p>
            <a:r>
              <a:rPr lang="zh-CN" altLang="en-US" dirty="0">
                <a:latin typeface="+mn-ea"/>
              </a:rPr>
              <a:t>数据存储</a:t>
            </a:r>
          </a:p>
        </p:txBody>
      </p:sp>
      <p:sp>
        <p:nvSpPr>
          <p:cNvPr id="38" name="文本框 37">
            <a:extLst>
              <a:ext uri="{FF2B5EF4-FFF2-40B4-BE49-F238E27FC236}">
                <a16:creationId xmlns:a16="http://schemas.microsoft.com/office/drawing/2014/main" id="{07661E85-ECFD-2D4E-9B36-52416F4F9943}"/>
              </a:ext>
            </a:extLst>
          </p:cNvPr>
          <p:cNvSpPr txBox="1"/>
          <p:nvPr/>
        </p:nvSpPr>
        <p:spPr>
          <a:xfrm>
            <a:off x="6505691" y="5573893"/>
            <a:ext cx="2474844" cy="369332"/>
          </a:xfrm>
          <a:prstGeom prst="rect">
            <a:avLst/>
          </a:prstGeom>
          <a:noFill/>
        </p:spPr>
        <p:txBody>
          <a:bodyPr wrap="square">
            <a:spAutoFit/>
          </a:bodyPr>
          <a:lstStyle/>
          <a:p>
            <a:r>
              <a:rPr lang="zh-CN" altLang="en-US" dirty="0">
                <a:latin typeface="+mn-ea"/>
              </a:rPr>
              <a:t>数据传输</a:t>
            </a:r>
          </a:p>
        </p:txBody>
      </p:sp>
      <p:sp>
        <p:nvSpPr>
          <p:cNvPr id="39" name="文本框 38">
            <a:extLst>
              <a:ext uri="{FF2B5EF4-FFF2-40B4-BE49-F238E27FC236}">
                <a16:creationId xmlns:a16="http://schemas.microsoft.com/office/drawing/2014/main" id="{D20B7A25-E0AA-F341-B4D1-5073418E8023}"/>
              </a:ext>
            </a:extLst>
          </p:cNvPr>
          <p:cNvSpPr txBox="1"/>
          <p:nvPr/>
        </p:nvSpPr>
        <p:spPr>
          <a:xfrm>
            <a:off x="6505691" y="6027354"/>
            <a:ext cx="2474844" cy="369332"/>
          </a:xfrm>
          <a:prstGeom prst="rect">
            <a:avLst/>
          </a:prstGeom>
          <a:noFill/>
        </p:spPr>
        <p:txBody>
          <a:bodyPr wrap="square">
            <a:spAutoFit/>
          </a:bodyPr>
          <a:lstStyle/>
          <a:p>
            <a:r>
              <a:rPr lang="zh-CN" altLang="en-US" dirty="0">
                <a:latin typeface="+mn-ea"/>
              </a:rPr>
              <a:t>控制</a:t>
            </a:r>
          </a:p>
        </p:txBody>
      </p:sp>
    </p:spTree>
    <p:extLst>
      <p:ext uri="{BB962C8B-B14F-4D97-AF65-F5344CB8AC3E}">
        <p14:creationId xmlns:p14="http://schemas.microsoft.com/office/powerpoint/2010/main" val="2587729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3"/>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4"/>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6"/>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7"/>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8"/>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17" grpId="0" animBg="1"/>
      <p:bldP spid="5" grpId="0" animBg="1"/>
      <p:bldP spid="14" grpId="0" animBg="1"/>
      <p:bldP spid="16" grpId="0"/>
      <p:bldP spid="18" grpId="0" animBg="1"/>
      <p:bldP spid="19" grpId="0"/>
      <p:bldP spid="22" grpId="0" animBg="1"/>
      <p:bldP spid="23" grpId="0"/>
      <p:bldP spid="27" grpId="0"/>
      <p:bldP spid="28" grpId="0"/>
      <p:bldP spid="29" grpId="0"/>
      <p:bldP spid="12" grpId="0" animBg="1"/>
      <p:bldP spid="30" grpId="0"/>
      <p:bldP spid="31" grpId="0"/>
      <p:bldP spid="32" grpId="0"/>
      <p:bldP spid="33" grpId="0"/>
      <p:bldP spid="34" grpId="0"/>
      <p:bldP spid="35" grpId="0" animBg="1"/>
      <p:bldP spid="36" grpId="0"/>
      <p:bldP spid="37" grpId="0"/>
      <p:bldP spid="38" grpId="0"/>
      <p:bldP spid="3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计算机系统的定义</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0" y="1003097"/>
            <a:ext cx="5833872" cy="469444"/>
          </a:xfrm>
        </p:spPr>
        <p:txBody>
          <a:bodyPr/>
          <a:lstStyle/>
          <a:p>
            <a:r>
              <a:rPr lang="zh-CN" altLang="en-US" dirty="0"/>
              <a:t>计算机硬件</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16</a:t>
            </a:fld>
            <a:endParaRPr lang="zh-CN" altLang="en-US"/>
          </a:p>
        </p:txBody>
      </p:sp>
      <p:pic>
        <p:nvPicPr>
          <p:cNvPr id="10" name="图片 9">
            <a:extLst>
              <a:ext uri="{FF2B5EF4-FFF2-40B4-BE49-F238E27FC236}">
                <a16:creationId xmlns:a16="http://schemas.microsoft.com/office/drawing/2014/main" id="{AC300204-FB30-D442-BFD7-AEF546D4A57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13156" y="1864933"/>
            <a:ext cx="4028856" cy="3662092"/>
          </a:xfrm>
          <a:prstGeom prst="rect">
            <a:avLst/>
          </a:prstGeom>
          <a:noFill/>
          <a:ln>
            <a:noFill/>
          </a:ln>
        </p:spPr>
      </p:pic>
      <p:sp>
        <p:nvSpPr>
          <p:cNvPr id="12" name="文本框 11">
            <a:extLst>
              <a:ext uri="{FF2B5EF4-FFF2-40B4-BE49-F238E27FC236}">
                <a16:creationId xmlns:a16="http://schemas.microsoft.com/office/drawing/2014/main" id="{AF76477E-90D7-FC4C-B018-27B3A8667418}"/>
              </a:ext>
            </a:extLst>
          </p:cNvPr>
          <p:cNvSpPr txBox="1"/>
          <p:nvPr/>
        </p:nvSpPr>
        <p:spPr>
          <a:xfrm>
            <a:off x="1113156" y="5855271"/>
            <a:ext cx="4123859" cy="369332"/>
          </a:xfrm>
          <a:prstGeom prst="rect">
            <a:avLst/>
          </a:prstGeom>
          <a:noFill/>
        </p:spPr>
        <p:txBody>
          <a:bodyPr wrap="square">
            <a:spAutoFit/>
          </a:bodyPr>
          <a:lstStyle/>
          <a:p>
            <a:r>
              <a:rPr lang="zh-CN" altLang="zh-CN" sz="1800" dirty="0">
                <a:effectLst/>
                <a:latin typeface="Times New Roman" panose="02020603050405020304" pitchFamily="18" charset="0"/>
                <a:ea typeface="黑体" panose="02010609060101010101" pitchFamily="49" charset="-122"/>
                <a:cs typeface="Times New Roman" panose="02020603050405020304" pitchFamily="18" charset="0"/>
              </a:rPr>
              <a:t>搭载龙芯</a:t>
            </a:r>
            <a:r>
              <a:rPr lang="en-US" altLang="zh-CN" sz="1800" dirty="0">
                <a:effectLst/>
                <a:latin typeface="Times New Roman" panose="02020603050405020304" pitchFamily="18" charset="0"/>
                <a:ea typeface="黑体" panose="02010609060101010101" pitchFamily="49" charset="-122"/>
              </a:rPr>
              <a:t>3A5000</a:t>
            </a:r>
            <a:r>
              <a:rPr lang="zh-CN" altLang="zh-CN" sz="1800" dirty="0">
                <a:effectLst/>
                <a:latin typeface="Times New Roman" panose="02020603050405020304" pitchFamily="18" charset="0"/>
                <a:ea typeface="黑体" panose="02010609060101010101" pitchFamily="49" charset="-122"/>
                <a:cs typeface="Times New Roman" panose="02020603050405020304" pitchFamily="18" charset="0"/>
              </a:rPr>
              <a:t>芯片的台式机机箱部件</a:t>
            </a:r>
            <a:r>
              <a:rPr lang="zh-CN" altLang="zh-CN" dirty="0">
                <a:effectLst/>
                <a:latin typeface="Times New Roman" panose="02020603050405020304" pitchFamily="18" charset="0"/>
                <a:ea typeface="黑体" panose="02010609060101010101" pitchFamily="49" charset="-122"/>
              </a:rPr>
              <a:t> </a:t>
            </a:r>
            <a:endParaRPr lang="zh-CN" altLang="en-US" dirty="0">
              <a:latin typeface="Times New Roman" panose="02020603050405020304" pitchFamily="18" charset="0"/>
              <a:ea typeface="黑体" panose="02010609060101010101" pitchFamily="49" charset="-122"/>
            </a:endParaRPr>
          </a:p>
        </p:txBody>
      </p:sp>
      <p:pic>
        <p:nvPicPr>
          <p:cNvPr id="14" name="图片 13">
            <a:extLst>
              <a:ext uri="{FF2B5EF4-FFF2-40B4-BE49-F238E27FC236}">
                <a16:creationId xmlns:a16="http://schemas.microsoft.com/office/drawing/2014/main" id="{ECA6F1EF-1251-F94D-9146-662CB4DE7EC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33872" y="1864933"/>
            <a:ext cx="5627478" cy="3662092"/>
          </a:xfrm>
          <a:prstGeom prst="rect">
            <a:avLst/>
          </a:prstGeom>
        </p:spPr>
      </p:pic>
      <p:sp>
        <p:nvSpPr>
          <p:cNvPr id="15" name="文本框 14">
            <a:extLst>
              <a:ext uri="{FF2B5EF4-FFF2-40B4-BE49-F238E27FC236}">
                <a16:creationId xmlns:a16="http://schemas.microsoft.com/office/drawing/2014/main" id="{65CF8D3E-C404-B24F-ADC6-50F6A1CF62A2}"/>
              </a:ext>
            </a:extLst>
          </p:cNvPr>
          <p:cNvSpPr txBox="1"/>
          <p:nvPr/>
        </p:nvSpPr>
        <p:spPr>
          <a:xfrm>
            <a:off x="7101256" y="5855271"/>
            <a:ext cx="3092709" cy="646331"/>
          </a:xfrm>
          <a:prstGeom prst="rect">
            <a:avLst/>
          </a:prstGeom>
          <a:noFill/>
        </p:spPr>
        <p:txBody>
          <a:bodyPr wrap="square">
            <a:spAutoFit/>
          </a:bodyPr>
          <a:lstStyle/>
          <a:p>
            <a:pPr algn="ctr"/>
            <a:r>
              <a:rPr lang="zh-CN" altLang="zh-CN" dirty="0"/>
              <a:t>龙芯</a:t>
            </a:r>
            <a:r>
              <a:rPr lang="en-US" altLang="zh-CN" dirty="0"/>
              <a:t>3A</a:t>
            </a:r>
            <a:r>
              <a:rPr lang="zh-CN" altLang="zh-CN" dirty="0"/>
              <a:t>多核处理器机箱部件</a:t>
            </a:r>
            <a:r>
              <a:rPr lang="zh-CN" altLang="en-US" dirty="0"/>
              <a:t>（实验平台）</a:t>
            </a:r>
            <a:r>
              <a:rPr lang="zh-CN" altLang="zh-CN" dirty="0"/>
              <a:t> </a:t>
            </a:r>
            <a:r>
              <a:rPr lang="zh-CN" altLang="zh-CN" dirty="0">
                <a:effectLst/>
                <a:latin typeface="Times New Roman" panose="02020603050405020304" pitchFamily="18" charset="0"/>
                <a:ea typeface="黑体" panose="02010609060101010101" pitchFamily="49" charset="-122"/>
              </a:rPr>
              <a:t> </a:t>
            </a:r>
            <a:endParaRPr lang="zh-CN" altLang="en-US" dirty="0">
              <a:latin typeface="Times New Roman" panose="02020603050405020304" pitchFamily="18" charset="0"/>
              <a:ea typeface="黑体" panose="02010609060101010101" pitchFamily="49" charset="-122"/>
            </a:endParaRPr>
          </a:p>
        </p:txBody>
      </p:sp>
    </p:spTree>
    <p:extLst>
      <p:ext uri="{BB962C8B-B14F-4D97-AF65-F5344CB8AC3E}">
        <p14:creationId xmlns:p14="http://schemas.microsoft.com/office/powerpoint/2010/main" val="24441873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计算机系统的定义</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0" y="1003097"/>
            <a:ext cx="5833872" cy="469444"/>
          </a:xfrm>
        </p:spPr>
        <p:txBody>
          <a:bodyPr/>
          <a:lstStyle/>
          <a:p>
            <a:r>
              <a:rPr lang="zh-CN" altLang="en-US" dirty="0"/>
              <a:t>计算机硬件</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17</a:t>
            </a:fld>
            <a:endParaRPr lang="zh-CN" altLang="en-US"/>
          </a:p>
        </p:txBody>
      </p:sp>
      <p:grpSp>
        <p:nvGrpSpPr>
          <p:cNvPr id="9" name="组合 8">
            <a:extLst>
              <a:ext uri="{FF2B5EF4-FFF2-40B4-BE49-F238E27FC236}">
                <a16:creationId xmlns:a16="http://schemas.microsoft.com/office/drawing/2014/main" id="{1EBDC0B1-F507-0D47-B1FF-B6DA0B29107D}"/>
              </a:ext>
            </a:extLst>
          </p:cNvPr>
          <p:cNvGrpSpPr/>
          <p:nvPr/>
        </p:nvGrpSpPr>
        <p:grpSpPr>
          <a:xfrm>
            <a:off x="764281" y="1706139"/>
            <a:ext cx="5172677" cy="4292362"/>
            <a:chOff x="2666306" y="266468"/>
            <a:chExt cx="6861136" cy="5660297"/>
          </a:xfrm>
        </p:grpSpPr>
        <p:sp>
          <p:nvSpPr>
            <p:cNvPr id="11" name="箭头: 左右 35">
              <a:extLst>
                <a:ext uri="{FF2B5EF4-FFF2-40B4-BE49-F238E27FC236}">
                  <a16:creationId xmlns:a16="http://schemas.microsoft.com/office/drawing/2014/main" id="{48958240-AD7B-C148-A61C-B4C6A731A314}"/>
                </a:ext>
              </a:extLst>
            </p:cNvPr>
            <p:cNvSpPr/>
            <p:nvPr/>
          </p:nvSpPr>
          <p:spPr>
            <a:xfrm>
              <a:off x="2666306" y="3531460"/>
              <a:ext cx="6835834" cy="312830"/>
            </a:xfrm>
            <a:prstGeom prst="leftRightArrow">
              <a:avLst>
                <a:gd name="adj1" fmla="val 49388"/>
                <a:gd name="adj2" fmla="val 58261"/>
              </a:avLst>
            </a:prstGeom>
            <a:solidFill>
              <a:schemeClr val="bg2">
                <a:lumMod val="90000"/>
              </a:schemeClr>
            </a:solidFill>
            <a:ln>
              <a:noFill/>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black"/>
                </a:solidFill>
                <a:effectLst/>
                <a:uLnTx/>
                <a:uFillTx/>
                <a:latin typeface="Times New Roman" panose="02020603050405020304" pitchFamily="18" charset="0"/>
                <a:ea typeface="黑体" panose="02010609060101010101" pitchFamily="49" charset="-122"/>
                <a:cs typeface="+mn-cs"/>
              </a:endParaRPr>
            </a:p>
          </p:txBody>
        </p:sp>
        <p:sp>
          <p:nvSpPr>
            <p:cNvPr id="13" name="矩形 12">
              <a:extLst>
                <a:ext uri="{FF2B5EF4-FFF2-40B4-BE49-F238E27FC236}">
                  <a16:creationId xmlns:a16="http://schemas.microsoft.com/office/drawing/2014/main" id="{43D29FDF-966A-9E4C-8179-154B2DEE14FB}"/>
                </a:ext>
              </a:extLst>
            </p:cNvPr>
            <p:cNvSpPr/>
            <p:nvPr/>
          </p:nvSpPr>
          <p:spPr>
            <a:xfrm>
              <a:off x="2666306" y="638876"/>
              <a:ext cx="3429694" cy="250818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white"/>
                </a:solidFill>
                <a:effectLst/>
                <a:uLnTx/>
                <a:uFillTx/>
                <a:latin typeface="Times New Roman" panose="02020603050405020304" pitchFamily="18" charset="0"/>
                <a:ea typeface="黑体" panose="02010609060101010101" pitchFamily="49" charset="-122"/>
                <a:cs typeface="Arial" panose="020B0604020202020204" pitchFamily="34" charset="0"/>
              </a:endParaRPr>
            </a:p>
          </p:txBody>
        </p:sp>
        <p:sp>
          <p:nvSpPr>
            <p:cNvPr id="16" name="矩形 15">
              <a:extLst>
                <a:ext uri="{FF2B5EF4-FFF2-40B4-BE49-F238E27FC236}">
                  <a16:creationId xmlns:a16="http://schemas.microsoft.com/office/drawing/2014/main" id="{0B5430C4-94AA-6340-87E8-9F80F7790D61}"/>
                </a:ext>
              </a:extLst>
            </p:cNvPr>
            <p:cNvSpPr/>
            <p:nvPr/>
          </p:nvSpPr>
          <p:spPr>
            <a:xfrm>
              <a:off x="2857500" y="1428754"/>
              <a:ext cx="769619" cy="323846"/>
            </a:xfrm>
            <a:prstGeom prst="rect">
              <a:avLst/>
            </a:prstGeom>
            <a:solidFill>
              <a:schemeClr val="bg1"/>
            </a:solidFill>
            <a:ln>
              <a:solidFill>
                <a:schemeClr val="tx1"/>
              </a:solidFill>
            </a:ln>
            <a:effectLst>
              <a:outerShdw blurRad="25400" dist="50800" dir="2700000" algn="tl" rotWithShape="0">
                <a:prstClr val="black">
                  <a:alpha val="8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rPr>
                <a:t>PC</a:t>
              </a:r>
              <a:endPar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endParaRPr>
            </a:p>
          </p:txBody>
        </p:sp>
        <p:sp>
          <p:nvSpPr>
            <p:cNvPr id="17" name="矩形 16">
              <a:extLst>
                <a:ext uri="{FF2B5EF4-FFF2-40B4-BE49-F238E27FC236}">
                  <a16:creationId xmlns:a16="http://schemas.microsoft.com/office/drawing/2014/main" id="{2662688A-8F4B-D148-97C8-992DEF887C4B}"/>
                </a:ext>
              </a:extLst>
            </p:cNvPr>
            <p:cNvSpPr/>
            <p:nvPr/>
          </p:nvSpPr>
          <p:spPr>
            <a:xfrm>
              <a:off x="5143499" y="991191"/>
              <a:ext cx="681039" cy="1209084"/>
            </a:xfrm>
            <a:prstGeom prst="rect">
              <a:avLst/>
            </a:prstGeom>
            <a:solidFill>
              <a:schemeClr val="bg1"/>
            </a:solidFill>
            <a:ln>
              <a:solidFill>
                <a:schemeClr val="tx1"/>
              </a:solidFill>
            </a:ln>
            <a:effectLst>
              <a:outerShdw blurRad="25400" dist="50800" dir="2700000" algn="tl" rotWithShape="0">
                <a:prstClr val="black">
                  <a:alpha val="8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rPr>
                <a:t>ALU</a:t>
              </a:r>
              <a:endPar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endParaRPr>
            </a:p>
          </p:txBody>
        </p:sp>
        <p:sp>
          <p:nvSpPr>
            <p:cNvPr id="18" name="矩形 17">
              <a:extLst>
                <a:ext uri="{FF2B5EF4-FFF2-40B4-BE49-F238E27FC236}">
                  <a16:creationId xmlns:a16="http://schemas.microsoft.com/office/drawing/2014/main" id="{35C13ED5-26CD-664B-8617-FC95B4356768}"/>
                </a:ext>
              </a:extLst>
            </p:cNvPr>
            <p:cNvSpPr/>
            <p:nvPr/>
          </p:nvSpPr>
          <p:spPr>
            <a:xfrm>
              <a:off x="3052761" y="2538412"/>
              <a:ext cx="1509714" cy="423861"/>
            </a:xfrm>
            <a:prstGeom prst="rect">
              <a:avLst/>
            </a:prstGeom>
            <a:solidFill>
              <a:schemeClr val="bg1"/>
            </a:solidFill>
            <a:ln>
              <a:solidFill>
                <a:schemeClr val="tx1"/>
              </a:solidFill>
            </a:ln>
            <a:effectLst>
              <a:outerShdw blurRad="25400" dist="50800" dir="2700000" algn="tl" rotWithShape="0">
                <a:prstClr val="black">
                  <a:alpha val="8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rPr>
                <a:t>总线接口</a:t>
              </a:r>
            </a:p>
          </p:txBody>
        </p:sp>
        <p:sp>
          <p:nvSpPr>
            <p:cNvPr id="19" name="矩形 18">
              <a:extLst>
                <a:ext uri="{FF2B5EF4-FFF2-40B4-BE49-F238E27FC236}">
                  <a16:creationId xmlns:a16="http://schemas.microsoft.com/office/drawing/2014/main" id="{C93B0B20-2EF3-7C4D-8EB3-18902B4865C2}"/>
                </a:ext>
              </a:extLst>
            </p:cNvPr>
            <p:cNvSpPr/>
            <p:nvPr/>
          </p:nvSpPr>
          <p:spPr>
            <a:xfrm>
              <a:off x="6757987" y="2500307"/>
              <a:ext cx="904876" cy="495299"/>
            </a:xfrm>
            <a:prstGeom prst="rect">
              <a:avLst/>
            </a:prstGeom>
            <a:solidFill>
              <a:schemeClr val="bg1"/>
            </a:solidFill>
            <a:ln>
              <a:solidFill>
                <a:schemeClr val="tx1"/>
              </a:solidFill>
            </a:ln>
            <a:effectLst>
              <a:outerShdw blurRad="25400" dist="50800" dir="2700000" algn="tl" rotWithShape="0">
                <a:prstClr val="black">
                  <a:alpha val="8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rPr>
                <a:t>I/O</a:t>
              </a:r>
              <a:r>
                <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rPr>
                <a:t>桥</a:t>
              </a:r>
            </a:p>
          </p:txBody>
        </p:sp>
        <p:sp>
          <p:nvSpPr>
            <p:cNvPr id="20" name="矩形 19">
              <a:extLst>
                <a:ext uri="{FF2B5EF4-FFF2-40B4-BE49-F238E27FC236}">
                  <a16:creationId xmlns:a16="http://schemas.microsoft.com/office/drawing/2014/main" id="{D92D7E5C-C787-084A-95AD-96CC255B5727}"/>
                </a:ext>
              </a:extLst>
            </p:cNvPr>
            <p:cNvSpPr/>
            <p:nvPr/>
          </p:nvSpPr>
          <p:spPr>
            <a:xfrm>
              <a:off x="8505826" y="2328853"/>
              <a:ext cx="838199" cy="852495"/>
            </a:xfrm>
            <a:prstGeom prst="rect">
              <a:avLst/>
            </a:prstGeom>
            <a:solidFill>
              <a:schemeClr val="bg1"/>
            </a:solidFill>
            <a:ln>
              <a:solidFill>
                <a:schemeClr val="tx1"/>
              </a:solidFill>
            </a:ln>
            <a:effectLst>
              <a:outerShdw blurRad="25400" dist="50800" dir="2700000" algn="tl" rotWithShape="0">
                <a:prstClr val="black">
                  <a:alpha val="8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rPr>
                <a:t>主存储器</a:t>
              </a:r>
            </a:p>
          </p:txBody>
        </p:sp>
        <p:sp>
          <p:nvSpPr>
            <p:cNvPr id="21" name="矩形 20">
              <a:extLst>
                <a:ext uri="{FF2B5EF4-FFF2-40B4-BE49-F238E27FC236}">
                  <a16:creationId xmlns:a16="http://schemas.microsoft.com/office/drawing/2014/main" id="{B833B51A-4D4E-6643-8B9A-EDBFA5C3CE11}"/>
                </a:ext>
              </a:extLst>
            </p:cNvPr>
            <p:cNvSpPr/>
            <p:nvPr/>
          </p:nvSpPr>
          <p:spPr>
            <a:xfrm>
              <a:off x="8229602" y="3343266"/>
              <a:ext cx="161924" cy="585795"/>
            </a:xfrm>
            <a:prstGeom prst="rect">
              <a:avLst/>
            </a:prstGeom>
            <a:solidFill>
              <a:schemeClr val="bg1"/>
            </a:solidFill>
            <a:ln>
              <a:solidFill>
                <a:schemeClr val="tx1"/>
              </a:solidFill>
            </a:ln>
            <a:effectLst>
              <a:outerShdw blurRad="25400" dist="50800" dir="2700000" algn="tl" rotWithShape="0">
                <a:prstClr val="black">
                  <a:alpha val="8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endParaRPr>
            </a:p>
          </p:txBody>
        </p:sp>
        <p:sp>
          <p:nvSpPr>
            <p:cNvPr id="22" name="矩形 21">
              <a:extLst>
                <a:ext uri="{FF2B5EF4-FFF2-40B4-BE49-F238E27FC236}">
                  <a16:creationId xmlns:a16="http://schemas.microsoft.com/office/drawing/2014/main" id="{217E44C1-D041-914E-8FE8-EE65A0F0B313}"/>
                </a:ext>
              </a:extLst>
            </p:cNvPr>
            <p:cNvSpPr/>
            <p:nvPr/>
          </p:nvSpPr>
          <p:spPr>
            <a:xfrm>
              <a:off x="8458202" y="3343266"/>
              <a:ext cx="161924" cy="585795"/>
            </a:xfrm>
            <a:prstGeom prst="rect">
              <a:avLst/>
            </a:prstGeom>
            <a:solidFill>
              <a:schemeClr val="bg1"/>
            </a:solidFill>
            <a:ln>
              <a:solidFill>
                <a:schemeClr val="tx1"/>
              </a:solidFill>
            </a:ln>
            <a:effectLst>
              <a:outerShdw blurRad="25400" dist="50800" dir="2700000" algn="tl" rotWithShape="0">
                <a:prstClr val="black">
                  <a:alpha val="8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endParaRPr>
            </a:p>
          </p:txBody>
        </p:sp>
        <p:sp>
          <p:nvSpPr>
            <p:cNvPr id="23" name="矩形 22">
              <a:extLst>
                <a:ext uri="{FF2B5EF4-FFF2-40B4-BE49-F238E27FC236}">
                  <a16:creationId xmlns:a16="http://schemas.microsoft.com/office/drawing/2014/main" id="{CD7F3832-DA0F-AA4B-B88D-7FFA6BD9BCCE}"/>
                </a:ext>
              </a:extLst>
            </p:cNvPr>
            <p:cNvSpPr/>
            <p:nvPr/>
          </p:nvSpPr>
          <p:spPr>
            <a:xfrm>
              <a:off x="8716878" y="3340888"/>
              <a:ext cx="161924" cy="585795"/>
            </a:xfrm>
            <a:prstGeom prst="rect">
              <a:avLst/>
            </a:prstGeom>
            <a:solidFill>
              <a:schemeClr val="bg1"/>
            </a:solidFill>
            <a:ln>
              <a:solidFill>
                <a:schemeClr val="tx1"/>
              </a:solidFill>
            </a:ln>
            <a:effectLst>
              <a:outerShdw blurRad="25400" dist="50800" dir="2700000" algn="tl" rotWithShape="0">
                <a:prstClr val="black">
                  <a:alpha val="8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endParaRPr>
            </a:p>
          </p:txBody>
        </p:sp>
        <p:sp>
          <p:nvSpPr>
            <p:cNvPr id="24" name="矩形 23">
              <a:extLst>
                <a:ext uri="{FF2B5EF4-FFF2-40B4-BE49-F238E27FC236}">
                  <a16:creationId xmlns:a16="http://schemas.microsoft.com/office/drawing/2014/main" id="{7831AEAA-D2B6-1348-8D2D-8F969A20E7B2}"/>
                </a:ext>
              </a:extLst>
            </p:cNvPr>
            <p:cNvSpPr/>
            <p:nvPr/>
          </p:nvSpPr>
          <p:spPr>
            <a:xfrm>
              <a:off x="3076574" y="4310308"/>
              <a:ext cx="1209675" cy="697577"/>
            </a:xfrm>
            <a:prstGeom prst="rect">
              <a:avLst/>
            </a:prstGeom>
            <a:solidFill>
              <a:schemeClr val="bg1"/>
            </a:solidFill>
            <a:ln>
              <a:solidFill>
                <a:schemeClr val="tx1"/>
              </a:solidFill>
            </a:ln>
            <a:effectLst>
              <a:outerShdw blurRad="25400" dist="50800" dir="2700000" algn="tl" rotWithShape="0">
                <a:prstClr val="black">
                  <a:alpha val="8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rPr>
                <a:t>USB</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rPr>
                <a:t>控制器</a:t>
              </a:r>
            </a:p>
          </p:txBody>
        </p:sp>
        <p:sp>
          <p:nvSpPr>
            <p:cNvPr id="25" name="矩形 24">
              <a:extLst>
                <a:ext uri="{FF2B5EF4-FFF2-40B4-BE49-F238E27FC236}">
                  <a16:creationId xmlns:a16="http://schemas.microsoft.com/office/drawing/2014/main" id="{72BD72E8-9D2F-6B4C-9C65-084B49F275A8}"/>
                </a:ext>
              </a:extLst>
            </p:cNvPr>
            <p:cNvSpPr/>
            <p:nvPr/>
          </p:nvSpPr>
          <p:spPr>
            <a:xfrm>
              <a:off x="4938712" y="4310308"/>
              <a:ext cx="1209675" cy="697577"/>
            </a:xfrm>
            <a:prstGeom prst="rect">
              <a:avLst/>
            </a:prstGeom>
            <a:solidFill>
              <a:schemeClr val="bg1"/>
            </a:solidFill>
            <a:ln>
              <a:solidFill>
                <a:schemeClr val="tx1"/>
              </a:solidFill>
            </a:ln>
            <a:effectLst>
              <a:outerShdw blurRad="25400" dist="50800" dir="2700000" algn="tl" rotWithShape="0">
                <a:prstClr val="black">
                  <a:alpha val="8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rPr>
                <a:t>图形</a:t>
              </a:r>
              <a:endParaRPr kumimoji="0" lang="en-US" altLang="zh-CN"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rPr>
                <a:t>适配器</a:t>
              </a:r>
            </a:p>
          </p:txBody>
        </p:sp>
        <p:sp>
          <p:nvSpPr>
            <p:cNvPr id="26" name="矩形 25">
              <a:extLst>
                <a:ext uri="{FF2B5EF4-FFF2-40B4-BE49-F238E27FC236}">
                  <a16:creationId xmlns:a16="http://schemas.microsoft.com/office/drawing/2014/main" id="{DCB6DC4E-4E29-9046-9369-D5C594319329}"/>
                </a:ext>
              </a:extLst>
            </p:cNvPr>
            <p:cNvSpPr/>
            <p:nvPr/>
          </p:nvSpPr>
          <p:spPr>
            <a:xfrm>
              <a:off x="6962774" y="4319829"/>
              <a:ext cx="1209675" cy="688056"/>
            </a:xfrm>
            <a:prstGeom prst="rect">
              <a:avLst/>
            </a:prstGeom>
            <a:solidFill>
              <a:schemeClr val="bg1"/>
            </a:solidFill>
            <a:ln>
              <a:solidFill>
                <a:schemeClr val="tx1"/>
              </a:solidFill>
            </a:ln>
            <a:effectLst>
              <a:outerShdw blurRad="25400" dist="50800" dir="2700000" algn="tl" rotWithShape="0">
                <a:prstClr val="black">
                  <a:alpha val="8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rPr>
                <a:t>磁盘</a:t>
              </a:r>
              <a:endParaRPr kumimoji="0" lang="en-US" altLang="zh-CN"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rPr>
                <a:t>控制器</a:t>
              </a:r>
            </a:p>
          </p:txBody>
        </p:sp>
        <p:sp>
          <p:nvSpPr>
            <p:cNvPr id="27" name="圆柱形 22">
              <a:extLst>
                <a:ext uri="{FF2B5EF4-FFF2-40B4-BE49-F238E27FC236}">
                  <a16:creationId xmlns:a16="http://schemas.microsoft.com/office/drawing/2014/main" id="{24C134A9-F262-4944-B998-12264BA84B9F}"/>
                </a:ext>
              </a:extLst>
            </p:cNvPr>
            <p:cNvSpPr/>
            <p:nvPr/>
          </p:nvSpPr>
          <p:spPr>
            <a:xfrm>
              <a:off x="7133330" y="5480317"/>
              <a:ext cx="855465" cy="446448"/>
            </a:xfrm>
            <a:prstGeom prst="ca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磁盘</a:t>
              </a:r>
            </a:p>
          </p:txBody>
        </p:sp>
        <p:grpSp>
          <p:nvGrpSpPr>
            <p:cNvPr id="28" name="组合 27">
              <a:extLst>
                <a:ext uri="{FF2B5EF4-FFF2-40B4-BE49-F238E27FC236}">
                  <a16:creationId xmlns:a16="http://schemas.microsoft.com/office/drawing/2014/main" id="{135B0118-BA96-784C-B056-1888E96FA90F}"/>
                </a:ext>
              </a:extLst>
            </p:cNvPr>
            <p:cNvGrpSpPr/>
            <p:nvPr/>
          </p:nvGrpSpPr>
          <p:grpSpPr>
            <a:xfrm>
              <a:off x="3781424" y="1119189"/>
              <a:ext cx="914401" cy="942973"/>
              <a:chOff x="3781424" y="1119189"/>
              <a:chExt cx="914401" cy="942973"/>
            </a:xfrm>
          </p:grpSpPr>
          <p:sp>
            <p:nvSpPr>
              <p:cNvPr id="53" name="矩形 52">
                <a:extLst>
                  <a:ext uri="{FF2B5EF4-FFF2-40B4-BE49-F238E27FC236}">
                    <a16:creationId xmlns:a16="http://schemas.microsoft.com/office/drawing/2014/main" id="{7F75ADDB-ADA2-2E45-8788-EA53A16E8AFD}"/>
                  </a:ext>
                </a:extLst>
              </p:cNvPr>
              <p:cNvSpPr/>
              <p:nvPr/>
            </p:nvSpPr>
            <p:spPr>
              <a:xfrm>
                <a:off x="3783330" y="1119189"/>
                <a:ext cx="912495" cy="942973"/>
              </a:xfrm>
              <a:prstGeom prst="rect">
                <a:avLst/>
              </a:prstGeom>
              <a:solidFill>
                <a:schemeClr val="bg1"/>
              </a:solidFill>
              <a:ln>
                <a:solidFill>
                  <a:schemeClr val="tx1"/>
                </a:solidFill>
              </a:ln>
              <a:effectLst>
                <a:outerShdw blurRad="25400" dist="50800" dir="2700000" algn="tl" rotWithShape="0">
                  <a:prstClr val="black">
                    <a:alpha val="8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endParaRPr>
              </a:p>
            </p:txBody>
          </p:sp>
          <p:sp>
            <p:nvSpPr>
              <p:cNvPr id="54" name="矩形 53">
                <a:extLst>
                  <a:ext uri="{FF2B5EF4-FFF2-40B4-BE49-F238E27FC236}">
                    <a16:creationId xmlns:a16="http://schemas.microsoft.com/office/drawing/2014/main" id="{69B36150-9517-9E47-99B4-2448870ED941}"/>
                  </a:ext>
                </a:extLst>
              </p:cNvPr>
              <p:cNvSpPr/>
              <p:nvPr/>
            </p:nvSpPr>
            <p:spPr>
              <a:xfrm>
                <a:off x="3781425" y="1295400"/>
                <a:ext cx="912495" cy="20253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white"/>
                  </a:solidFill>
                  <a:effectLst/>
                  <a:uLnTx/>
                  <a:uFillTx/>
                  <a:latin typeface="Times New Roman" panose="02020603050405020304" pitchFamily="18" charset="0"/>
                  <a:ea typeface="黑体" panose="02010609060101010101" pitchFamily="49" charset="-122"/>
                  <a:cs typeface="+mn-cs"/>
                </a:endParaRPr>
              </a:p>
            </p:txBody>
          </p:sp>
          <p:sp>
            <p:nvSpPr>
              <p:cNvPr id="55" name="矩形 54">
                <a:extLst>
                  <a:ext uri="{FF2B5EF4-FFF2-40B4-BE49-F238E27FC236}">
                    <a16:creationId xmlns:a16="http://schemas.microsoft.com/office/drawing/2014/main" id="{47718597-D518-8740-8A1F-6379B51D3E8E}"/>
                  </a:ext>
                </a:extLst>
              </p:cNvPr>
              <p:cNvSpPr/>
              <p:nvPr/>
            </p:nvSpPr>
            <p:spPr>
              <a:xfrm>
                <a:off x="3781425" y="1497932"/>
                <a:ext cx="912495" cy="20253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white"/>
                  </a:solidFill>
                  <a:effectLst/>
                  <a:uLnTx/>
                  <a:uFillTx/>
                  <a:latin typeface="Times New Roman" panose="02020603050405020304" pitchFamily="18" charset="0"/>
                  <a:ea typeface="黑体" panose="02010609060101010101" pitchFamily="49" charset="-122"/>
                  <a:cs typeface="+mn-cs"/>
                </a:endParaRPr>
              </a:p>
            </p:txBody>
          </p:sp>
          <p:sp>
            <p:nvSpPr>
              <p:cNvPr id="56" name="矩形 55">
                <a:extLst>
                  <a:ext uri="{FF2B5EF4-FFF2-40B4-BE49-F238E27FC236}">
                    <a16:creationId xmlns:a16="http://schemas.microsoft.com/office/drawing/2014/main" id="{9A1B066F-A76A-9C4A-8953-CD3696B81995}"/>
                  </a:ext>
                </a:extLst>
              </p:cNvPr>
              <p:cNvSpPr/>
              <p:nvPr/>
            </p:nvSpPr>
            <p:spPr>
              <a:xfrm>
                <a:off x="3781424" y="1698496"/>
                <a:ext cx="912495" cy="20253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white"/>
                  </a:solidFill>
                  <a:effectLst/>
                  <a:uLnTx/>
                  <a:uFillTx/>
                  <a:latin typeface="Times New Roman" panose="02020603050405020304" pitchFamily="18" charset="0"/>
                  <a:ea typeface="黑体" panose="02010609060101010101" pitchFamily="49" charset="-122"/>
                  <a:cs typeface="+mn-cs"/>
                </a:endParaRPr>
              </a:p>
            </p:txBody>
          </p:sp>
        </p:grpSp>
        <p:sp>
          <p:nvSpPr>
            <p:cNvPr id="29" name="箭头: 右 30">
              <a:extLst>
                <a:ext uri="{FF2B5EF4-FFF2-40B4-BE49-F238E27FC236}">
                  <a16:creationId xmlns:a16="http://schemas.microsoft.com/office/drawing/2014/main" id="{CBD22431-BA52-FB48-9695-F3490285819F}"/>
                </a:ext>
              </a:extLst>
            </p:cNvPr>
            <p:cNvSpPr/>
            <p:nvPr/>
          </p:nvSpPr>
          <p:spPr>
            <a:xfrm flipH="1">
              <a:off x="4693918" y="1716748"/>
              <a:ext cx="447675" cy="264186"/>
            </a:xfrm>
            <a:prstGeom prst="rightArrow">
              <a:avLst>
                <a:gd name="adj1" fmla="val 50000"/>
                <a:gd name="adj2" fmla="val 53273"/>
              </a:avLst>
            </a:prstGeom>
            <a:solidFill>
              <a:schemeClr val="bg2">
                <a:lumMod val="90000"/>
              </a:schemeClr>
            </a:solidFill>
            <a:ln>
              <a:noFill/>
            </a:ln>
          </p:spPr>
          <p:style>
            <a:lnRef idx="1">
              <a:schemeClr val="accent3"/>
            </a:lnRef>
            <a:fillRef idx="2">
              <a:schemeClr val="accent3"/>
            </a:fillRef>
            <a:effectRef idx="1">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black"/>
                </a:solidFill>
                <a:effectLst/>
                <a:uLnTx/>
                <a:uFillTx/>
                <a:latin typeface="Times New Roman" panose="02020603050405020304" pitchFamily="18" charset="0"/>
                <a:ea typeface="黑体" panose="02010609060101010101" pitchFamily="49" charset="-122"/>
                <a:cs typeface="+mn-cs"/>
              </a:endParaRPr>
            </a:p>
          </p:txBody>
        </p:sp>
        <p:sp>
          <p:nvSpPr>
            <p:cNvPr id="30" name="箭头: 右 29">
              <a:extLst>
                <a:ext uri="{FF2B5EF4-FFF2-40B4-BE49-F238E27FC236}">
                  <a16:creationId xmlns:a16="http://schemas.microsoft.com/office/drawing/2014/main" id="{552E380F-B1D0-FD4E-A95E-8DA65F220517}"/>
                </a:ext>
              </a:extLst>
            </p:cNvPr>
            <p:cNvSpPr/>
            <p:nvPr/>
          </p:nvSpPr>
          <p:spPr>
            <a:xfrm>
              <a:off x="4693919" y="1273176"/>
              <a:ext cx="447675" cy="264186"/>
            </a:xfrm>
            <a:prstGeom prst="rightArrow">
              <a:avLst>
                <a:gd name="adj1" fmla="val 50000"/>
                <a:gd name="adj2" fmla="val 53273"/>
              </a:avLst>
            </a:prstGeom>
            <a:solidFill>
              <a:schemeClr val="bg2">
                <a:lumMod val="90000"/>
              </a:schemeClr>
            </a:solidFill>
            <a:ln>
              <a:noFill/>
            </a:ln>
          </p:spPr>
          <p:style>
            <a:lnRef idx="1">
              <a:schemeClr val="accent3"/>
            </a:lnRef>
            <a:fillRef idx="2">
              <a:schemeClr val="accent3"/>
            </a:fillRef>
            <a:effectRef idx="1">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black"/>
                </a:solidFill>
                <a:effectLst/>
                <a:uLnTx/>
                <a:uFillTx/>
                <a:latin typeface="Times New Roman" panose="02020603050405020304" pitchFamily="18" charset="0"/>
                <a:ea typeface="黑体" panose="02010609060101010101" pitchFamily="49" charset="-122"/>
                <a:cs typeface="+mn-cs"/>
              </a:endParaRPr>
            </a:p>
          </p:txBody>
        </p:sp>
        <p:sp>
          <p:nvSpPr>
            <p:cNvPr id="31" name="箭头: 上下 31">
              <a:extLst>
                <a:ext uri="{FF2B5EF4-FFF2-40B4-BE49-F238E27FC236}">
                  <a16:creationId xmlns:a16="http://schemas.microsoft.com/office/drawing/2014/main" id="{1ABDE14C-F9A7-1646-BC8E-76D54C5B88C6}"/>
                </a:ext>
              </a:extLst>
            </p:cNvPr>
            <p:cNvSpPr/>
            <p:nvPr/>
          </p:nvSpPr>
          <p:spPr>
            <a:xfrm>
              <a:off x="3914775" y="2114550"/>
              <a:ext cx="174625" cy="423861"/>
            </a:xfrm>
            <a:prstGeom prst="upDownArrow">
              <a:avLst>
                <a:gd name="adj1" fmla="val 51336"/>
                <a:gd name="adj2" fmla="val 66994"/>
              </a:avLst>
            </a:prstGeom>
            <a:solidFill>
              <a:schemeClr val="bg2">
                <a:lumMod val="90000"/>
              </a:schemeClr>
            </a:solidFill>
            <a:ln>
              <a:noFill/>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black"/>
                </a:solidFill>
                <a:effectLst/>
                <a:uLnTx/>
                <a:uFillTx/>
                <a:latin typeface="Times New Roman" panose="02020603050405020304" pitchFamily="18" charset="0"/>
                <a:ea typeface="黑体" panose="02010609060101010101" pitchFamily="49" charset="-122"/>
                <a:cs typeface="+mn-cs"/>
              </a:endParaRPr>
            </a:p>
          </p:txBody>
        </p:sp>
        <p:sp>
          <p:nvSpPr>
            <p:cNvPr id="32" name="箭头: 左右 33">
              <a:extLst>
                <a:ext uri="{FF2B5EF4-FFF2-40B4-BE49-F238E27FC236}">
                  <a16:creationId xmlns:a16="http://schemas.microsoft.com/office/drawing/2014/main" id="{556180CB-328A-184A-8D46-B4FE8CCC6C9F}"/>
                </a:ext>
              </a:extLst>
            </p:cNvPr>
            <p:cNvSpPr/>
            <p:nvPr/>
          </p:nvSpPr>
          <p:spPr>
            <a:xfrm>
              <a:off x="4581525" y="2616069"/>
              <a:ext cx="2163762" cy="312830"/>
            </a:xfrm>
            <a:prstGeom prst="leftRightArrow">
              <a:avLst>
                <a:gd name="adj1" fmla="val 49388"/>
                <a:gd name="adj2" fmla="val 58261"/>
              </a:avLst>
            </a:prstGeom>
            <a:solidFill>
              <a:schemeClr val="bg2">
                <a:lumMod val="90000"/>
              </a:schemeClr>
            </a:solidFill>
            <a:ln>
              <a:noFill/>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black"/>
                </a:solidFill>
                <a:effectLst/>
                <a:uLnTx/>
                <a:uFillTx/>
                <a:latin typeface="Times New Roman" panose="02020603050405020304" pitchFamily="18" charset="0"/>
                <a:ea typeface="黑体" panose="02010609060101010101" pitchFamily="49" charset="-122"/>
                <a:cs typeface="+mn-cs"/>
              </a:endParaRPr>
            </a:p>
          </p:txBody>
        </p:sp>
        <p:sp>
          <p:nvSpPr>
            <p:cNvPr id="33" name="箭头: 左右 34">
              <a:extLst>
                <a:ext uri="{FF2B5EF4-FFF2-40B4-BE49-F238E27FC236}">
                  <a16:creationId xmlns:a16="http://schemas.microsoft.com/office/drawing/2014/main" id="{BC8A3C71-706C-C846-B2B6-B5F3F079C79C}"/>
                </a:ext>
              </a:extLst>
            </p:cNvPr>
            <p:cNvSpPr/>
            <p:nvPr/>
          </p:nvSpPr>
          <p:spPr>
            <a:xfrm>
              <a:off x="7675563" y="2591541"/>
              <a:ext cx="830263" cy="312830"/>
            </a:xfrm>
            <a:prstGeom prst="leftRightArrow">
              <a:avLst>
                <a:gd name="adj1" fmla="val 49388"/>
                <a:gd name="adj2" fmla="val 58261"/>
              </a:avLst>
            </a:prstGeom>
            <a:solidFill>
              <a:schemeClr val="bg2">
                <a:lumMod val="90000"/>
              </a:schemeClr>
            </a:solidFill>
            <a:ln>
              <a:noFill/>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black"/>
                </a:solidFill>
                <a:effectLst/>
                <a:uLnTx/>
                <a:uFillTx/>
                <a:latin typeface="Times New Roman" panose="02020603050405020304" pitchFamily="18" charset="0"/>
                <a:ea typeface="黑体" panose="02010609060101010101" pitchFamily="49" charset="-122"/>
                <a:cs typeface="+mn-cs"/>
              </a:endParaRPr>
            </a:p>
          </p:txBody>
        </p:sp>
        <p:sp>
          <p:nvSpPr>
            <p:cNvPr id="34" name="箭头: 上 36">
              <a:extLst>
                <a:ext uri="{FF2B5EF4-FFF2-40B4-BE49-F238E27FC236}">
                  <a16:creationId xmlns:a16="http://schemas.microsoft.com/office/drawing/2014/main" id="{B9852F29-DC50-F948-8EE8-F20D4D56FEEC}"/>
                </a:ext>
              </a:extLst>
            </p:cNvPr>
            <p:cNvSpPr/>
            <p:nvPr/>
          </p:nvSpPr>
          <p:spPr>
            <a:xfrm>
              <a:off x="7084219" y="3028950"/>
              <a:ext cx="259556" cy="585795"/>
            </a:xfrm>
            <a:prstGeom prst="upArrow">
              <a:avLst>
                <a:gd name="adj1" fmla="val 53669"/>
                <a:gd name="adj2" fmla="val 53188"/>
              </a:avLst>
            </a:prstGeom>
            <a:solidFill>
              <a:schemeClr val="bg2">
                <a:lumMod val="90000"/>
              </a:schemeClr>
            </a:solidFill>
            <a:ln>
              <a:noFill/>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black"/>
                </a:solidFill>
                <a:effectLst/>
                <a:uLnTx/>
                <a:uFillTx/>
                <a:latin typeface="Times New Roman" panose="02020603050405020304" pitchFamily="18" charset="0"/>
                <a:ea typeface="黑体" panose="02010609060101010101" pitchFamily="49" charset="-122"/>
                <a:cs typeface="+mn-cs"/>
              </a:endParaRPr>
            </a:p>
          </p:txBody>
        </p:sp>
        <p:sp>
          <p:nvSpPr>
            <p:cNvPr id="35" name="箭头: 上 37">
              <a:extLst>
                <a:ext uri="{FF2B5EF4-FFF2-40B4-BE49-F238E27FC236}">
                  <a16:creationId xmlns:a16="http://schemas.microsoft.com/office/drawing/2014/main" id="{322F551D-8A49-9043-9AAE-8F3FA12E3233}"/>
                </a:ext>
              </a:extLst>
            </p:cNvPr>
            <p:cNvSpPr/>
            <p:nvPr/>
          </p:nvSpPr>
          <p:spPr>
            <a:xfrm flipV="1">
              <a:off x="7419976" y="3724510"/>
              <a:ext cx="282176" cy="585795"/>
            </a:xfrm>
            <a:prstGeom prst="upArrow">
              <a:avLst>
                <a:gd name="adj1" fmla="val 53669"/>
                <a:gd name="adj2" fmla="val 52344"/>
              </a:avLst>
            </a:prstGeom>
            <a:solidFill>
              <a:schemeClr val="bg2">
                <a:lumMod val="90000"/>
              </a:schemeClr>
            </a:solidFill>
            <a:ln>
              <a:noFill/>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black"/>
                </a:solidFill>
                <a:effectLst/>
                <a:uLnTx/>
                <a:uFillTx/>
                <a:latin typeface="Times New Roman" panose="02020603050405020304" pitchFamily="18" charset="0"/>
                <a:ea typeface="黑体" panose="02010609060101010101" pitchFamily="49" charset="-122"/>
                <a:cs typeface="+mn-cs"/>
              </a:endParaRPr>
            </a:p>
          </p:txBody>
        </p:sp>
        <p:sp>
          <p:nvSpPr>
            <p:cNvPr id="36" name="箭头: 上 38">
              <a:extLst>
                <a:ext uri="{FF2B5EF4-FFF2-40B4-BE49-F238E27FC236}">
                  <a16:creationId xmlns:a16="http://schemas.microsoft.com/office/drawing/2014/main" id="{5B445304-9598-8847-9617-DC06A9E6C8C5}"/>
                </a:ext>
              </a:extLst>
            </p:cNvPr>
            <p:cNvSpPr/>
            <p:nvPr/>
          </p:nvSpPr>
          <p:spPr>
            <a:xfrm flipV="1">
              <a:off x="5393135" y="3719470"/>
              <a:ext cx="282176" cy="585795"/>
            </a:xfrm>
            <a:prstGeom prst="upArrow">
              <a:avLst>
                <a:gd name="adj1" fmla="val 53669"/>
                <a:gd name="adj2" fmla="val 52344"/>
              </a:avLst>
            </a:prstGeom>
            <a:solidFill>
              <a:schemeClr val="bg2">
                <a:lumMod val="90000"/>
              </a:schemeClr>
            </a:solidFill>
            <a:ln>
              <a:noFill/>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black"/>
                </a:solidFill>
                <a:effectLst/>
                <a:uLnTx/>
                <a:uFillTx/>
                <a:latin typeface="Times New Roman" panose="02020603050405020304" pitchFamily="18" charset="0"/>
                <a:ea typeface="黑体" panose="02010609060101010101" pitchFamily="49" charset="-122"/>
                <a:cs typeface="+mn-cs"/>
              </a:endParaRPr>
            </a:p>
          </p:txBody>
        </p:sp>
        <p:sp>
          <p:nvSpPr>
            <p:cNvPr id="37" name="箭头: 上 39">
              <a:extLst>
                <a:ext uri="{FF2B5EF4-FFF2-40B4-BE49-F238E27FC236}">
                  <a16:creationId xmlns:a16="http://schemas.microsoft.com/office/drawing/2014/main" id="{BA5F117B-26EE-8B4E-A166-3AD2C7855FFE}"/>
                </a:ext>
              </a:extLst>
            </p:cNvPr>
            <p:cNvSpPr/>
            <p:nvPr/>
          </p:nvSpPr>
          <p:spPr>
            <a:xfrm flipV="1">
              <a:off x="3554809" y="3719470"/>
              <a:ext cx="282176" cy="585795"/>
            </a:xfrm>
            <a:prstGeom prst="upArrow">
              <a:avLst>
                <a:gd name="adj1" fmla="val 53669"/>
                <a:gd name="adj2" fmla="val 52344"/>
              </a:avLst>
            </a:prstGeom>
            <a:solidFill>
              <a:schemeClr val="bg2">
                <a:lumMod val="90000"/>
              </a:schemeClr>
            </a:solidFill>
            <a:ln>
              <a:noFill/>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black"/>
                </a:solidFill>
                <a:effectLst/>
                <a:uLnTx/>
                <a:uFillTx/>
                <a:latin typeface="Times New Roman" panose="02020603050405020304" pitchFamily="18" charset="0"/>
                <a:ea typeface="黑体" panose="02010609060101010101" pitchFamily="49" charset="-122"/>
                <a:cs typeface="+mn-cs"/>
              </a:endParaRPr>
            </a:p>
          </p:txBody>
        </p:sp>
        <p:sp>
          <p:nvSpPr>
            <p:cNvPr id="38" name="文本框 37">
              <a:extLst>
                <a:ext uri="{FF2B5EF4-FFF2-40B4-BE49-F238E27FC236}">
                  <a16:creationId xmlns:a16="http://schemas.microsoft.com/office/drawing/2014/main" id="{4CECD06B-744D-DE42-899C-5FA7E79C96AC}"/>
                </a:ext>
              </a:extLst>
            </p:cNvPr>
            <p:cNvSpPr txBox="1"/>
            <p:nvPr/>
          </p:nvSpPr>
          <p:spPr>
            <a:xfrm>
              <a:off x="2713671" y="266468"/>
              <a:ext cx="912859" cy="44644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rPr>
                <a:t>CPU</a:t>
              </a:r>
              <a:endPar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endParaRPr>
            </a:p>
          </p:txBody>
        </p:sp>
        <p:sp>
          <p:nvSpPr>
            <p:cNvPr id="39" name="文本框 38">
              <a:extLst>
                <a:ext uri="{FF2B5EF4-FFF2-40B4-BE49-F238E27FC236}">
                  <a16:creationId xmlns:a16="http://schemas.microsoft.com/office/drawing/2014/main" id="{450BF8F3-2503-7D43-9ED5-47D78D63345E}"/>
                </a:ext>
              </a:extLst>
            </p:cNvPr>
            <p:cNvSpPr txBox="1"/>
            <p:nvPr/>
          </p:nvSpPr>
          <p:spPr>
            <a:xfrm>
              <a:off x="6078298" y="1828842"/>
              <a:ext cx="1391128" cy="44644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rPr>
                <a:t>系统总线</a:t>
              </a:r>
            </a:p>
          </p:txBody>
        </p:sp>
        <p:sp>
          <p:nvSpPr>
            <p:cNvPr id="40" name="文本框 39">
              <a:extLst>
                <a:ext uri="{FF2B5EF4-FFF2-40B4-BE49-F238E27FC236}">
                  <a16:creationId xmlns:a16="http://schemas.microsoft.com/office/drawing/2014/main" id="{88F0D96C-4713-3B4C-B2F4-33B31EF029C6}"/>
                </a:ext>
              </a:extLst>
            </p:cNvPr>
            <p:cNvSpPr txBox="1"/>
            <p:nvPr/>
          </p:nvSpPr>
          <p:spPr>
            <a:xfrm>
              <a:off x="7232527" y="1812365"/>
              <a:ext cx="1740147" cy="44644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rPr>
                <a:t>存储器总线</a:t>
              </a:r>
            </a:p>
          </p:txBody>
        </p:sp>
        <p:sp>
          <p:nvSpPr>
            <p:cNvPr id="41" name="文本框 40">
              <a:extLst>
                <a:ext uri="{FF2B5EF4-FFF2-40B4-BE49-F238E27FC236}">
                  <a16:creationId xmlns:a16="http://schemas.microsoft.com/office/drawing/2014/main" id="{28763F70-C69E-0944-B85E-87DC67CF6A5E}"/>
                </a:ext>
              </a:extLst>
            </p:cNvPr>
            <p:cNvSpPr txBox="1"/>
            <p:nvPr/>
          </p:nvSpPr>
          <p:spPr>
            <a:xfrm>
              <a:off x="6097348" y="3742019"/>
              <a:ext cx="1391128" cy="44644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rPr>
                <a:t>I/O</a:t>
              </a:r>
              <a:r>
                <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rPr>
                <a:t>总线</a:t>
              </a:r>
            </a:p>
          </p:txBody>
        </p:sp>
        <p:sp>
          <p:nvSpPr>
            <p:cNvPr id="42" name="文本框 41">
              <a:extLst>
                <a:ext uri="{FF2B5EF4-FFF2-40B4-BE49-F238E27FC236}">
                  <a16:creationId xmlns:a16="http://schemas.microsoft.com/office/drawing/2014/main" id="{662E9AC8-DAEE-F340-9C4C-C2CA9F8A4107}"/>
                </a:ext>
              </a:extLst>
            </p:cNvPr>
            <p:cNvSpPr txBox="1"/>
            <p:nvPr/>
          </p:nvSpPr>
          <p:spPr>
            <a:xfrm>
              <a:off x="8136314" y="3993989"/>
              <a:ext cx="1391128" cy="44644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rPr>
                <a:t>扩展槽</a:t>
              </a:r>
            </a:p>
          </p:txBody>
        </p:sp>
        <p:sp>
          <p:nvSpPr>
            <p:cNvPr id="43" name="文本框 42">
              <a:extLst>
                <a:ext uri="{FF2B5EF4-FFF2-40B4-BE49-F238E27FC236}">
                  <a16:creationId xmlns:a16="http://schemas.microsoft.com/office/drawing/2014/main" id="{4107922A-DC9A-8A45-A3EF-0ED0051AD1EE}"/>
                </a:ext>
              </a:extLst>
            </p:cNvPr>
            <p:cNvSpPr txBox="1"/>
            <p:nvPr/>
          </p:nvSpPr>
          <p:spPr>
            <a:xfrm>
              <a:off x="5011960" y="5311643"/>
              <a:ext cx="1391128" cy="44644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rPr>
                <a:t>显示器</a:t>
              </a:r>
            </a:p>
          </p:txBody>
        </p:sp>
        <p:sp>
          <p:nvSpPr>
            <p:cNvPr id="44" name="文本框 43">
              <a:extLst>
                <a:ext uri="{FF2B5EF4-FFF2-40B4-BE49-F238E27FC236}">
                  <a16:creationId xmlns:a16="http://schemas.microsoft.com/office/drawing/2014/main" id="{47B3C9B7-9808-704B-8469-1D72761D76E8}"/>
                </a:ext>
              </a:extLst>
            </p:cNvPr>
            <p:cNvSpPr txBox="1"/>
            <p:nvPr/>
          </p:nvSpPr>
          <p:spPr>
            <a:xfrm>
              <a:off x="3670043" y="5326489"/>
              <a:ext cx="1391128" cy="44644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rPr>
                <a:t>键盘</a:t>
              </a:r>
            </a:p>
          </p:txBody>
        </p:sp>
        <p:sp>
          <p:nvSpPr>
            <p:cNvPr id="45" name="文本框 44">
              <a:extLst>
                <a:ext uri="{FF2B5EF4-FFF2-40B4-BE49-F238E27FC236}">
                  <a16:creationId xmlns:a16="http://schemas.microsoft.com/office/drawing/2014/main" id="{466274B5-47F0-0B42-B457-952088AA2927}"/>
                </a:ext>
              </a:extLst>
            </p:cNvPr>
            <p:cNvSpPr txBox="1"/>
            <p:nvPr/>
          </p:nvSpPr>
          <p:spPr>
            <a:xfrm>
              <a:off x="2931557" y="5330385"/>
              <a:ext cx="1391128" cy="44644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rPr>
                <a:t>鼠标</a:t>
              </a:r>
            </a:p>
          </p:txBody>
        </p:sp>
        <p:sp>
          <p:nvSpPr>
            <p:cNvPr id="46" name="文本框 45">
              <a:extLst>
                <a:ext uri="{FF2B5EF4-FFF2-40B4-BE49-F238E27FC236}">
                  <a16:creationId xmlns:a16="http://schemas.microsoft.com/office/drawing/2014/main" id="{86BA6638-FC74-FD4D-8326-DD955EAB54F4}"/>
                </a:ext>
              </a:extLst>
            </p:cNvPr>
            <p:cNvSpPr txBox="1"/>
            <p:nvPr/>
          </p:nvSpPr>
          <p:spPr>
            <a:xfrm>
              <a:off x="2666306" y="656638"/>
              <a:ext cx="3158232" cy="44644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Arial" panose="020B0604020202020204" pitchFamily="34" charset="0"/>
                </a:rPr>
                <a:t>寄存器组</a:t>
              </a:r>
            </a:p>
          </p:txBody>
        </p:sp>
        <p:cxnSp>
          <p:nvCxnSpPr>
            <p:cNvPr id="47" name="直接箭头连接符 50">
              <a:extLst>
                <a:ext uri="{FF2B5EF4-FFF2-40B4-BE49-F238E27FC236}">
                  <a16:creationId xmlns:a16="http://schemas.microsoft.com/office/drawing/2014/main" id="{474F92DB-5A5E-6845-A773-6DB1BAC88136}"/>
                </a:ext>
              </a:extLst>
            </p:cNvPr>
            <p:cNvCxnSpPr/>
            <p:nvPr/>
          </p:nvCxnSpPr>
          <p:spPr>
            <a:xfrm flipV="1">
              <a:off x="3242309" y="5004333"/>
              <a:ext cx="0" cy="326052"/>
            </a:xfrm>
            <a:prstGeom prst="straightConnector1">
              <a:avLst/>
            </a:prstGeom>
            <a:ln w="15875">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8" name="直接箭头连接符 52">
              <a:extLst>
                <a:ext uri="{FF2B5EF4-FFF2-40B4-BE49-F238E27FC236}">
                  <a16:creationId xmlns:a16="http://schemas.microsoft.com/office/drawing/2014/main" id="{BB516723-6BA4-6F46-A4FF-F4BE0DD63140}"/>
                </a:ext>
              </a:extLst>
            </p:cNvPr>
            <p:cNvCxnSpPr/>
            <p:nvPr/>
          </p:nvCxnSpPr>
          <p:spPr>
            <a:xfrm flipV="1">
              <a:off x="4089400" y="5004333"/>
              <a:ext cx="0" cy="326052"/>
            </a:xfrm>
            <a:prstGeom prst="straightConnector1">
              <a:avLst/>
            </a:prstGeom>
            <a:ln w="15875">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9" name="直接箭头连接符 54">
              <a:extLst>
                <a:ext uri="{FF2B5EF4-FFF2-40B4-BE49-F238E27FC236}">
                  <a16:creationId xmlns:a16="http://schemas.microsoft.com/office/drawing/2014/main" id="{D53BD2DD-3E40-FE4E-AA79-42C01889D287}"/>
                </a:ext>
              </a:extLst>
            </p:cNvPr>
            <p:cNvCxnSpPr>
              <a:cxnSpLocks/>
            </p:cNvCxnSpPr>
            <p:nvPr/>
          </p:nvCxnSpPr>
          <p:spPr>
            <a:xfrm>
              <a:off x="5551973" y="5007884"/>
              <a:ext cx="0" cy="318605"/>
            </a:xfrm>
            <a:prstGeom prst="straightConnector1">
              <a:avLst/>
            </a:prstGeom>
            <a:ln w="15875">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0" name="直接箭头连接符 56">
              <a:extLst>
                <a:ext uri="{FF2B5EF4-FFF2-40B4-BE49-F238E27FC236}">
                  <a16:creationId xmlns:a16="http://schemas.microsoft.com/office/drawing/2014/main" id="{FD2E8F47-70D7-E74B-B594-9D4626EC7447}"/>
                </a:ext>
              </a:extLst>
            </p:cNvPr>
            <p:cNvCxnSpPr/>
            <p:nvPr/>
          </p:nvCxnSpPr>
          <p:spPr>
            <a:xfrm flipH="1">
              <a:off x="6287160" y="2190704"/>
              <a:ext cx="235870" cy="472344"/>
            </a:xfrm>
            <a:prstGeom prst="straightConnector1">
              <a:avLst/>
            </a:prstGeom>
            <a:ln w="15875">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1" name="直接箭头连接符 58">
              <a:extLst>
                <a:ext uri="{FF2B5EF4-FFF2-40B4-BE49-F238E27FC236}">
                  <a16:creationId xmlns:a16="http://schemas.microsoft.com/office/drawing/2014/main" id="{508F9B99-EE20-734A-BC5A-E1E0CEEF19D3}"/>
                </a:ext>
              </a:extLst>
            </p:cNvPr>
            <p:cNvCxnSpPr>
              <a:cxnSpLocks/>
              <a:stCxn id="40" idx="2"/>
            </p:cNvCxnSpPr>
            <p:nvPr/>
          </p:nvCxnSpPr>
          <p:spPr>
            <a:xfrm flipH="1">
              <a:off x="8086051" y="2258813"/>
              <a:ext cx="16550" cy="424606"/>
            </a:xfrm>
            <a:prstGeom prst="straightConnector1">
              <a:avLst/>
            </a:prstGeom>
            <a:ln w="15875">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2" name="直接箭头连接符 60">
              <a:extLst>
                <a:ext uri="{FF2B5EF4-FFF2-40B4-BE49-F238E27FC236}">
                  <a16:creationId xmlns:a16="http://schemas.microsoft.com/office/drawing/2014/main" id="{FFB0B942-FB29-AD49-B65C-519191B39C79}"/>
                </a:ext>
              </a:extLst>
            </p:cNvPr>
            <p:cNvCxnSpPr>
              <a:cxnSpLocks/>
              <a:stCxn id="26" idx="2"/>
              <a:endCxn id="27" idx="1"/>
            </p:cNvCxnSpPr>
            <p:nvPr/>
          </p:nvCxnSpPr>
          <p:spPr>
            <a:xfrm flipH="1">
              <a:off x="7561063" y="5007884"/>
              <a:ext cx="6549" cy="472433"/>
            </a:xfrm>
            <a:prstGeom prst="straightConnector1">
              <a:avLst/>
            </a:prstGeom>
            <a:ln w="15875">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grpSp>
      <p:sp>
        <p:nvSpPr>
          <p:cNvPr id="57" name="Rectangle 7">
            <a:extLst>
              <a:ext uri="{FF2B5EF4-FFF2-40B4-BE49-F238E27FC236}">
                <a16:creationId xmlns:a16="http://schemas.microsoft.com/office/drawing/2014/main" id="{9C00E4A9-8B60-634A-BEDD-F3430BEBB175}"/>
              </a:ext>
            </a:extLst>
          </p:cNvPr>
          <p:cNvSpPr>
            <a:spLocks noChangeArrowheads="1"/>
          </p:cNvSpPr>
          <p:nvPr/>
        </p:nvSpPr>
        <p:spPr bwMode="auto">
          <a:xfrm>
            <a:off x="1321675" y="6299187"/>
            <a:ext cx="3451773"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zh-CN" altLang="en-US"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一个典型</a:t>
            </a:r>
            <a:r>
              <a:rPr kumimoji="0" lang="zh-CN" altLang="en-US"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计算机系统</a:t>
            </a:r>
            <a:r>
              <a:rPr kumimoji="0" lang="zh-CN" altLang="en-US"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的硬件组成</a:t>
            </a:r>
            <a:r>
              <a:rPr kumimoji="0" lang="zh-CN" altLang="en-US"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 </a:t>
            </a:r>
          </a:p>
        </p:txBody>
      </p:sp>
      <p:sp>
        <p:nvSpPr>
          <p:cNvPr id="59" name="矩形 58">
            <a:extLst>
              <a:ext uri="{FF2B5EF4-FFF2-40B4-BE49-F238E27FC236}">
                <a16:creationId xmlns:a16="http://schemas.microsoft.com/office/drawing/2014/main" id="{1831803B-EECF-7E48-88C7-A950CEA82F2F}"/>
              </a:ext>
            </a:extLst>
          </p:cNvPr>
          <p:cNvSpPr/>
          <p:nvPr/>
        </p:nvSpPr>
        <p:spPr>
          <a:xfrm>
            <a:off x="6255043" y="1866343"/>
            <a:ext cx="3616499" cy="1750223"/>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en-US" altLang="zh-CN" sz="2400" dirty="0">
                <a:solidFill>
                  <a:schemeClr val="tx2"/>
                </a:solidFill>
                <a:latin typeface="Times New Roman" panose="02020603050405020304" pitchFamily="18" charset="0"/>
                <a:cs typeface="Times New Roman" panose="02020603050405020304" pitchFamily="18" charset="0"/>
              </a:rPr>
              <a:t>CPU</a:t>
            </a:r>
            <a:r>
              <a:rPr lang="zh-CN" altLang="en-US" sz="2400" dirty="0">
                <a:solidFill>
                  <a:schemeClr val="tx2"/>
                </a:solidFill>
                <a:latin typeface="Times New Roman" panose="02020603050405020304" pitchFamily="18" charset="0"/>
                <a:cs typeface="Times New Roman" panose="02020603050405020304" pitchFamily="18" charset="0"/>
              </a:rPr>
              <a:t>（中央处理器）</a:t>
            </a:r>
            <a:endParaRPr lang="en-US" altLang="zh-CN" sz="24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r>
              <a:rPr lang="zh-CN" altLang="zh-CN" sz="2400" dirty="0"/>
              <a:t>主存储器 </a:t>
            </a:r>
            <a:endParaRPr lang="en-US" altLang="zh-CN" sz="2400" dirty="0"/>
          </a:p>
          <a:p>
            <a:pPr marL="815975" lvl="1" indent="-285750" defTabSz="914400">
              <a:lnSpc>
                <a:spcPct val="94000"/>
              </a:lnSpc>
              <a:spcBef>
                <a:spcPts val="500"/>
              </a:spcBef>
              <a:spcAft>
                <a:spcPts val="200"/>
              </a:spcAft>
              <a:buFont typeface="Arial" panose="020B0604020202020204" pitchFamily="34" charset="0"/>
              <a:buChar char="•"/>
            </a:pPr>
            <a:r>
              <a:rPr lang="zh-CN" altLang="en-US" sz="2400" dirty="0">
                <a:solidFill>
                  <a:schemeClr val="tx2"/>
                </a:solidFill>
                <a:latin typeface="Times New Roman" panose="02020603050405020304" pitchFamily="18" charset="0"/>
                <a:cs typeface="Times New Roman" panose="02020603050405020304" pitchFamily="18" charset="0"/>
              </a:rPr>
              <a:t>外部设备</a:t>
            </a:r>
            <a:endParaRPr lang="en-US" altLang="zh-CN" sz="24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r>
              <a:rPr lang="zh-CN" altLang="en-US" sz="2400" dirty="0">
                <a:solidFill>
                  <a:schemeClr val="tx2"/>
                </a:solidFill>
                <a:latin typeface="Times New Roman" panose="02020603050405020304" pitchFamily="18" charset="0"/>
                <a:cs typeface="Times New Roman" panose="02020603050405020304" pitchFamily="18" charset="0"/>
              </a:rPr>
              <a:t>总线</a:t>
            </a:r>
          </a:p>
        </p:txBody>
      </p:sp>
    </p:spTree>
    <p:extLst>
      <p:ext uri="{BB962C8B-B14F-4D97-AF65-F5344CB8AC3E}">
        <p14:creationId xmlns:p14="http://schemas.microsoft.com/office/powerpoint/2010/main" val="18665397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计算机系统的定义</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0" y="1003097"/>
            <a:ext cx="5833872" cy="469444"/>
          </a:xfrm>
        </p:spPr>
        <p:txBody>
          <a:bodyPr/>
          <a:lstStyle/>
          <a:p>
            <a:r>
              <a:rPr lang="zh-CN" altLang="en-US" dirty="0"/>
              <a:t>计算机软件</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18</a:t>
            </a:fld>
            <a:endParaRPr lang="zh-CN" altLang="en-US"/>
          </a:p>
        </p:txBody>
      </p:sp>
      <p:sp>
        <p:nvSpPr>
          <p:cNvPr id="11" name="文本框 10">
            <a:extLst>
              <a:ext uri="{FF2B5EF4-FFF2-40B4-BE49-F238E27FC236}">
                <a16:creationId xmlns:a16="http://schemas.microsoft.com/office/drawing/2014/main" id="{64AEC51C-48BC-2E40-99F1-1621FA4E3504}"/>
              </a:ext>
            </a:extLst>
          </p:cNvPr>
          <p:cNvSpPr txBox="1"/>
          <p:nvPr/>
        </p:nvSpPr>
        <p:spPr>
          <a:xfrm>
            <a:off x="357863" y="1549891"/>
            <a:ext cx="10952018" cy="646331"/>
          </a:xfrm>
          <a:prstGeom prst="rect">
            <a:avLst/>
          </a:prstGeom>
          <a:noFill/>
        </p:spPr>
        <p:txBody>
          <a:bodyPr wrap="square">
            <a:spAutoFit/>
          </a:bodyPr>
          <a:lstStyle/>
          <a:p>
            <a:r>
              <a:rPr lang="en-US" altLang="zh-CN" sz="1800" dirty="0">
                <a:solidFill>
                  <a:srgbClr val="000000"/>
                </a:solidFill>
                <a:effectLst/>
                <a:latin typeface="Times New Roman" panose="02020603050405020304" pitchFamily="18" charset="0"/>
                <a:ea typeface="黑体" panose="02010609060101010101" pitchFamily="49" charset="-122"/>
                <a:cs typeface="Times New Roman" panose="02020603050405020304" pitchFamily="18" charset="0"/>
              </a:rPr>
              <a:t>	</a:t>
            </a:r>
            <a:r>
              <a:rPr lang="zh-CN" altLang="zh-CN" sz="1800" dirty="0">
                <a:solidFill>
                  <a:srgbClr val="000000"/>
                </a:solidFill>
                <a:effectLst/>
                <a:latin typeface="Times New Roman" panose="02020603050405020304" pitchFamily="18" charset="0"/>
                <a:ea typeface="黑体" panose="02010609060101010101" pitchFamily="49" charset="-122"/>
                <a:cs typeface="Times New Roman" panose="02020603050405020304" pitchFamily="18" charset="0"/>
              </a:rPr>
              <a:t>计算机软件</a:t>
            </a:r>
            <a:r>
              <a:rPr lang="en-US" altLang="zh-CN" sz="1800" dirty="0">
                <a:solidFill>
                  <a:srgbClr val="000000"/>
                </a:solidFill>
                <a:effectLst/>
                <a:latin typeface="Times New Roman" panose="02020603050405020304" pitchFamily="18" charset="0"/>
                <a:ea typeface="黑体" panose="02010609060101010101" pitchFamily="49" charset="-122"/>
              </a:rPr>
              <a:t>(Software</a:t>
            </a:r>
            <a:r>
              <a:rPr lang="zh-CN" altLang="zh-CN" sz="1800" dirty="0">
                <a:solidFill>
                  <a:srgbClr val="000000"/>
                </a:solidFill>
                <a:effectLst/>
                <a:latin typeface="Times New Roman" panose="02020603050405020304" pitchFamily="18" charset="0"/>
                <a:ea typeface="黑体" panose="02010609060101010101" pitchFamily="49" charset="-122"/>
                <a:cs typeface="Times New Roman" panose="02020603050405020304" pitchFamily="18" charset="0"/>
              </a:rPr>
              <a:t>，也称软件</a:t>
            </a:r>
            <a:r>
              <a:rPr lang="en-US" altLang="zh-CN" sz="1800" dirty="0">
                <a:solidFill>
                  <a:srgbClr val="000000"/>
                </a:solidFill>
                <a:effectLst/>
                <a:latin typeface="Times New Roman" panose="02020603050405020304" pitchFamily="18" charset="0"/>
                <a:ea typeface="黑体" panose="02010609060101010101" pitchFamily="49" charset="-122"/>
              </a:rPr>
              <a:t>)</a:t>
            </a:r>
            <a:r>
              <a:rPr lang="zh-CN" altLang="zh-CN" sz="1800" dirty="0">
                <a:solidFill>
                  <a:srgbClr val="000000"/>
                </a:solidFill>
                <a:effectLst/>
                <a:latin typeface="Times New Roman" panose="02020603050405020304" pitchFamily="18" charset="0"/>
                <a:ea typeface="黑体" panose="02010609060101010101" pitchFamily="49" charset="-122"/>
                <a:cs typeface="Times New Roman" panose="02020603050405020304" pitchFamily="18" charset="0"/>
              </a:rPr>
              <a:t>是指计算机系统中的程序及其文档，</a:t>
            </a:r>
            <a:r>
              <a:rPr lang="zh-CN" altLang="zh-CN" sz="1800" b="1" dirty="0">
                <a:solidFill>
                  <a:srgbClr val="000000"/>
                </a:solidFill>
                <a:effectLst/>
                <a:latin typeface="Times New Roman" panose="02020603050405020304" pitchFamily="18" charset="0"/>
                <a:ea typeface="黑体" panose="02010609060101010101" pitchFamily="49" charset="-122"/>
                <a:cs typeface="Times New Roman" panose="02020603050405020304" pitchFamily="18" charset="0"/>
              </a:rPr>
              <a:t>程序</a:t>
            </a:r>
            <a:r>
              <a:rPr lang="zh-CN" altLang="zh-CN" sz="1800" dirty="0">
                <a:solidFill>
                  <a:srgbClr val="000000"/>
                </a:solidFill>
                <a:effectLst/>
                <a:latin typeface="Times New Roman" panose="02020603050405020304" pitchFamily="18" charset="0"/>
                <a:ea typeface="黑体" panose="02010609060101010101" pitchFamily="49" charset="-122"/>
                <a:cs typeface="Times New Roman" panose="02020603050405020304" pitchFamily="18" charset="0"/>
              </a:rPr>
              <a:t>是计算任务的处理对象和处理规则的描述；</a:t>
            </a:r>
            <a:r>
              <a:rPr lang="zh-CN" altLang="zh-CN" sz="1800" b="1" dirty="0">
                <a:solidFill>
                  <a:srgbClr val="000000"/>
                </a:solidFill>
                <a:effectLst/>
                <a:latin typeface="Times New Roman" panose="02020603050405020304" pitchFamily="18" charset="0"/>
                <a:ea typeface="黑体" panose="02010609060101010101" pitchFamily="49" charset="-122"/>
                <a:cs typeface="Times New Roman" panose="02020603050405020304" pitchFamily="18" charset="0"/>
              </a:rPr>
              <a:t>文档</a:t>
            </a:r>
            <a:r>
              <a:rPr lang="zh-CN" altLang="zh-CN" sz="1800" dirty="0">
                <a:solidFill>
                  <a:srgbClr val="000000"/>
                </a:solidFill>
                <a:effectLst/>
                <a:latin typeface="Times New Roman" panose="02020603050405020304" pitchFamily="18" charset="0"/>
                <a:ea typeface="黑体" panose="02010609060101010101" pitchFamily="49" charset="-122"/>
                <a:cs typeface="Times New Roman" panose="02020603050405020304" pitchFamily="18" charset="0"/>
              </a:rPr>
              <a:t>是为了便于了解程序所编写的阐明性资料。</a:t>
            </a:r>
            <a:r>
              <a:rPr lang="zh-CN" altLang="zh-CN" dirty="0">
                <a:effectLst/>
                <a:latin typeface="Times New Roman" panose="02020603050405020304" pitchFamily="18" charset="0"/>
                <a:ea typeface="黑体" panose="02010609060101010101" pitchFamily="49" charset="-122"/>
              </a:rPr>
              <a:t> </a:t>
            </a:r>
            <a:endParaRPr lang="zh-CN" altLang="en-US" dirty="0">
              <a:latin typeface="Times New Roman" panose="02020603050405020304" pitchFamily="18" charset="0"/>
              <a:ea typeface="黑体" panose="02010609060101010101" pitchFamily="49" charset="-122"/>
            </a:endParaRPr>
          </a:p>
        </p:txBody>
      </p:sp>
      <p:sp>
        <p:nvSpPr>
          <p:cNvPr id="13" name="文本框 12">
            <a:extLst>
              <a:ext uri="{FF2B5EF4-FFF2-40B4-BE49-F238E27FC236}">
                <a16:creationId xmlns:a16="http://schemas.microsoft.com/office/drawing/2014/main" id="{DAE41C05-6FC3-8D43-AB45-9AE68C24475D}"/>
              </a:ext>
            </a:extLst>
          </p:cNvPr>
          <p:cNvSpPr txBox="1"/>
          <p:nvPr/>
        </p:nvSpPr>
        <p:spPr>
          <a:xfrm>
            <a:off x="1390872" y="4078913"/>
            <a:ext cx="1639315" cy="400110"/>
          </a:xfrm>
          <a:prstGeom prst="rect">
            <a:avLst/>
          </a:prstGeom>
          <a:noFill/>
        </p:spPr>
        <p:txBody>
          <a:bodyPr wrap="square">
            <a:spAutoFit/>
          </a:bodyPr>
          <a:lstStyle/>
          <a:p>
            <a:r>
              <a:rPr lang="zh-CN" altLang="en-US" sz="2000" dirty="0">
                <a:latin typeface="+mn-ea"/>
              </a:rPr>
              <a:t>计算机软件</a:t>
            </a:r>
          </a:p>
        </p:txBody>
      </p:sp>
      <p:sp>
        <p:nvSpPr>
          <p:cNvPr id="16" name="左大括号 15">
            <a:extLst>
              <a:ext uri="{FF2B5EF4-FFF2-40B4-BE49-F238E27FC236}">
                <a16:creationId xmlns:a16="http://schemas.microsoft.com/office/drawing/2014/main" id="{6E12BBA1-42EC-6147-8F2E-5129A0505013}"/>
              </a:ext>
            </a:extLst>
          </p:cNvPr>
          <p:cNvSpPr/>
          <p:nvPr/>
        </p:nvSpPr>
        <p:spPr>
          <a:xfrm>
            <a:off x="2840486" y="3205753"/>
            <a:ext cx="389610" cy="2221274"/>
          </a:xfrm>
          <a:prstGeom prst="lef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17" name="文本框 16">
            <a:extLst>
              <a:ext uri="{FF2B5EF4-FFF2-40B4-BE49-F238E27FC236}">
                <a16:creationId xmlns:a16="http://schemas.microsoft.com/office/drawing/2014/main" id="{2DA39EBE-D93D-C54B-9839-4FDD22125F78}"/>
              </a:ext>
            </a:extLst>
          </p:cNvPr>
          <p:cNvSpPr txBox="1"/>
          <p:nvPr/>
        </p:nvSpPr>
        <p:spPr>
          <a:xfrm>
            <a:off x="3230096" y="3126937"/>
            <a:ext cx="1733792" cy="369332"/>
          </a:xfrm>
          <a:prstGeom prst="rect">
            <a:avLst/>
          </a:prstGeom>
          <a:noFill/>
        </p:spPr>
        <p:txBody>
          <a:bodyPr wrap="square">
            <a:spAutoFit/>
          </a:bodyPr>
          <a:lstStyle/>
          <a:p>
            <a:r>
              <a:rPr lang="zh-CN" altLang="en-US" dirty="0">
                <a:latin typeface="+mn-ea"/>
              </a:rPr>
              <a:t>系统软件</a:t>
            </a:r>
          </a:p>
        </p:txBody>
      </p:sp>
      <p:sp>
        <p:nvSpPr>
          <p:cNvPr id="20" name="文本框 19">
            <a:extLst>
              <a:ext uri="{FF2B5EF4-FFF2-40B4-BE49-F238E27FC236}">
                <a16:creationId xmlns:a16="http://schemas.microsoft.com/office/drawing/2014/main" id="{DF4EB740-3AD9-634D-A5AB-58902A0B596E}"/>
              </a:ext>
            </a:extLst>
          </p:cNvPr>
          <p:cNvSpPr txBox="1"/>
          <p:nvPr/>
        </p:nvSpPr>
        <p:spPr>
          <a:xfrm>
            <a:off x="3241971" y="5186188"/>
            <a:ext cx="1413691" cy="369332"/>
          </a:xfrm>
          <a:prstGeom prst="rect">
            <a:avLst/>
          </a:prstGeom>
          <a:noFill/>
        </p:spPr>
        <p:txBody>
          <a:bodyPr wrap="square">
            <a:spAutoFit/>
          </a:bodyPr>
          <a:lstStyle/>
          <a:p>
            <a:r>
              <a:rPr lang="zh-CN" altLang="en-US" dirty="0">
                <a:latin typeface="+mn-ea"/>
              </a:rPr>
              <a:t>应用软件</a:t>
            </a:r>
          </a:p>
        </p:txBody>
      </p:sp>
      <p:sp>
        <p:nvSpPr>
          <p:cNvPr id="21" name="左大括号 20">
            <a:extLst>
              <a:ext uri="{FF2B5EF4-FFF2-40B4-BE49-F238E27FC236}">
                <a16:creationId xmlns:a16="http://schemas.microsoft.com/office/drawing/2014/main" id="{38889A79-E137-104B-BB84-7CB4039BD2CD}"/>
              </a:ext>
            </a:extLst>
          </p:cNvPr>
          <p:cNvSpPr/>
          <p:nvPr/>
        </p:nvSpPr>
        <p:spPr>
          <a:xfrm>
            <a:off x="4370425" y="2443751"/>
            <a:ext cx="389610" cy="1704207"/>
          </a:xfrm>
          <a:prstGeom prst="lef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22" name="文本框 21">
            <a:extLst>
              <a:ext uri="{FF2B5EF4-FFF2-40B4-BE49-F238E27FC236}">
                <a16:creationId xmlns:a16="http://schemas.microsoft.com/office/drawing/2014/main" id="{5FF9AD79-8DA7-294A-9A45-47DC8B8140C3}"/>
              </a:ext>
            </a:extLst>
          </p:cNvPr>
          <p:cNvSpPr txBox="1"/>
          <p:nvPr/>
        </p:nvSpPr>
        <p:spPr>
          <a:xfrm>
            <a:off x="4760035" y="2403256"/>
            <a:ext cx="1733792" cy="369332"/>
          </a:xfrm>
          <a:prstGeom prst="rect">
            <a:avLst/>
          </a:prstGeom>
          <a:noFill/>
        </p:spPr>
        <p:txBody>
          <a:bodyPr wrap="square">
            <a:spAutoFit/>
          </a:bodyPr>
          <a:lstStyle/>
          <a:p>
            <a:r>
              <a:rPr lang="zh-CN" altLang="en-US" dirty="0">
                <a:latin typeface="+mn-ea"/>
              </a:rPr>
              <a:t>服务性程序</a:t>
            </a:r>
          </a:p>
        </p:txBody>
      </p:sp>
      <p:sp>
        <p:nvSpPr>
          <p:cNvPr id="23" name="文本框 22">
            <a:extLst>
              <a:ext uri="{FF2B5EF4-FFF2-40B4-BE49-F238E27FC236}">
                <a16:creationId xmlns:a16="http://schemas.microsoft.com/office/drawing/2014/main" id="{3CF89EB7-5A00-AD45-8265-F10456474EE9}"/>
              </a:ext>
            </a:extLst>
          </p:cNvPr>
          <p:cNvSpPr txBox="1"/>
          <p:nvPr/>
        </p:nvSpPr>
        <p:spPr>
          <a:xfrm>
            <a:off x="4760035" y="2836421"/>
            <a:ext cx="1733792" cy="369332"/>
          </a:xfrm>
          <a:prstGeom prst="rect">
            <a:avLst/>
          </a:prstGeom>
          <a:noFill/>
        </p:spPr>
        <p:txBody>
          <a:bodyPr wrap="square">
            <a:spAutoFit/>
          </a:bodyPr>
          <a:lstStyle/>
          <a:p>
            <a:r>
              <a:rPr lang="zh-CN" altLang="en-US" dirty="0">
                <a:latin typeface="+mn-ea"/>
              </a:rPr>
              <a:t>语言程序</a:t>
            </a:r>
          </a:p>
        </p:txBody>
      </p:sp>
      <p:sp>
        <p:nvSpPr>
          <p:cNvPr id="24" name="文本框 23">
            <a:extLst>
              <a:ext uri="{FF2B5EF4-FFF2-40B4-BE49-F238E27FC236}">
                <a16:creationId xmlns:a16="http://schemas.microsoft.com/office/drawing/2014/main" id="{7933B715-E370-7A43-BD50-0421F5F45216}"/>
              </a:ext>
            </a:extLst>
          </p:cNvPr>
          <p:cNvSpPr txBox="1"/>
          <p:nvPr/>
        </p:nvSpPr>
        <p:spPr>
          <a:xfrm>
            <a:off x="4760035" y="3292245"/>
            <a:ext cx="1733792" cy="369332"/>
          </a:xfrm>
          <a:prstGeom prst="rect">
            <a:avLst/>
          </a:prstGeom>
          <a:noFill/>
        </p:spPr>
        <p:txBody>
          <a:bodyPr wrap="square">
            <a:spAutoFit/>
          </a:bodyPr>
          <a:lstStyle/>
          <a:p>
            <a:r>
              <a:rPr lang="zh-CN" altLang="en-US" dirty="0">
                <a:latin typeface="+mn-ea"/>
              </a:rPr>
              <a:t>操作系统</a:t>
            </a:r>
          </a:p>
        </p:txBody>
      </p:sp>
      <p:sp>
        <p:nvSpPr>
          <p:cNvPr id="25" name="文本框 24">
            <a:extLst>
              <a:ext uri="{FF2B5EF4-FFF2-40B4-BE49-F238E27FC236}">
                <a16:creationId xmlns:a16="http://schemas.microsoft.com/office/drawing/2014/main" id="{818DDDFA-1CB0-F842-817F-2CBFF4C465F0}"/>
              </a:ext>
            </a:extLst>
          </p:cNvPr>
          <p:cNvSpPr txBox="1"/>
          <p:nvPr/>
        </p:nvSpPr>
        <p:spPr>
          <a:xfrm>
            <a:off x="4760035" y="3767954"/>
            <a:ext cx="2032651" cy="369332"/>
          </a:xfrm>
          <a:prstGeom prst="rect">
            <a:avLst/>
          </a:prstGeom>
          <a:noFill/>
        </p:spPr>
        <p:txBody>
          <a:bodyPr wrap="square">
            <a:spAutoFit/>
          </a:bodyPr>
          <a:lstStyle/>
          <a:p>
            <a:r>
              <a:rPr lang="zh-CN" altLang="en-US" dirty="0">
                <a:latin typeface="+mn-ea"/>
              </a:rPr>
              <a:t>数据库管理系统</a:t>
            </a:r>
          </a:p>
        </p:txBody>
      </p:sp>
      <p:sp>
        <p:nvSpPr>
          <p:cNvPr id="26" name="左大括号 25">
            <a:extLst>
              <a:ext uri="{FF2B5EF4-FFF2-40B4-BE49-F238E27FC236}">
                <a16:creationId xmlns:a16="http://schemas.microsoft.com/office/drawing/2014/main" id="{6D713F52-FE72-0A48-8654-2681893860FE}"/>
              </a:ext>
            </a:extLst>
          </p:cNvPr>
          <p:cNvSpPr/>
          <p:nvPr/>
        </p:nvSpPr>
        <p:spPr>
          <a:xfrm>
            <a:off x="4385100" y="4535914"/>
            <a:ext cx="389610" cy="1704207"/>
          </a:xfrm>
          <a:prstGeom prst="lef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27" name="文本框 26">
            <a:extLst>
              <a:ext uri="{FF2B5EF4-FFF2-40B4-BE49-F238E27FC236}">
                <a16:creationId xmlns:a16="http://schemas.microsoft.com/office/drawing/2014/main" id="{AF1D61D9-FD4F-3743-B168-072085FC9475}"/>
              </a:ext>
            </a:extLst>
          </p:cNvPr>
          <p:cNvSpPr txBox="1"/>
          <p:nvPr/>
        </p:nvSpPr>
        <p:spPr>
          <a:xfrm>
            <a:off x="4774710" y="4457098"/>
            <a:ext cx="1733792" cy="369332"/>
          </a:xfrm>
          <a:prstGeom prst="rect">
            <a:avLst/>
          </a:prstGeom>
          <a:noFill/>
        </p:spPr>
        <p:txBody>
          <a:bodyPr wrap="square">
            <a:spAutoFit/>
          </a:bodyPr>
          <a:lstStyle/>
          <a:p>
            <a:r>
              <a:rPr lang="zh-CN" altLang="en-US" dirty="0">
                <a:latin typeface="+mn-ea"/>
              </a:rPr>
              <a:t>工具软件</a:t>
            </a:r>
          </a:p>
        </p:txBody>
      </p:sp>
      <p:sp>
        <p:nvSpPr>
          <p:cNvPr id="28" name="文本框 27">
            <a:extLst>
              <a:ext uri="{FF2B5EF4-FFF2-40B4-BE49-F238E27FC236}">
                <a16:creationId xmlns:a16="http://schemas.microsoft.com/office/drawing/2014/main" id="{EFDAB432-59EE-D146-8814-DAA26F913F11}"/>
              </a:ext>
            </a:extLst>
          </p:cNvPr>
          <p:cNvSpPr txBox="1"/>
          <p:nvPr/>
        </p:nvSpPr>
        <p:spPr>
          <a:xfrm>
            <a:off x="4774710" y="5898832"/>
            <a:ext cx="1413691" cy="369332"/>
          </a:xfrm>
          <a:prstGeom prst="rect">
            <a:avLst/>
          </a:prstGeom>
          <a:noFill/>
        </p:spPr>
        <p:txBody>
          <a:bodyPr wrap="square">
            <a:spAutoFit/>
          </a:bodyPr>
          <a:lstStyle/>
          <a:p>
            <a:r>
              <a:rPr lang="zh-CN" altLang="en-US" dirty="0">
                <a:latin typeface="+mn-ea"/>
              </a:rPr>
              <a:t>管理软件</a:t>
            </a:r>
          </a:p>
        </p:txBody>
      </p:sp>
      <p:sp>
        <p:nvSpPr>
          <p:cNvPr id="29" name="文本框 28">
            <a:extLst>
              <a:ext uri="{FF2B5EF4-FFF2-40B4-BE49-F238E27FC236}">
                <a16:creationId xmlns:a16="http://schemas.microsoft.com/office/drawing/2014/main" id="{E736FCDC-4A91-6D44-BE11-F162E08E039E}"/>
              </a:ext>
            </a:extLst>
          </p:cNvPr>
          <p:cNvSpPr txBox="1"/>
          <p:nvPr/>
        </p:nvSpPr>
        <p:spPr>
          <a:xfrm>
            <a:off x="4760035" y="5143324"/>
            <a:ext cx="1733792" cy="369332"/>
          </a:xfrm>
          <a:prstGeom prst="rect">
            <a:avLst/>
          </a:prstGeom>
          <a:noFill/>
        </p:spPr>
        <p:txBody>
          <a:bodyPr wrap="square">
            <a:spAutoFit/>
          </a:bodyPr>
          <a:lstStyle/>
          <a:p>
            <a:r>
              <a:rPr lang="zh-CN" altLang="en-US" dirty="0">
                <a:latin typeface="+mn-ea"/>
              </a:rPr>
              <a:t>游戏软件</a:t>
            </a:r>
          </a:p>
        </p:txBody>
      </p:sp>
    </p:spTree>
    <p:extLst>
      <p:ext uri="{BB962C8B-B14F-4D97-AF65-F5344CB8AC3E}">
        <p14:creationId xmlns:p14="http://schemas.microsoft.com/office/powerpoint/2010/main" val="2568019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6" grpId="0" animBg="1"/>
      <p:bldP spid="17" grpId="0"/>
      <p:bldP spid="20" grpId="0"/>
      <p:bldP spid="21" grpId="0" animBg="1"/>
      <p:bldP spid="22" grpId="0"/>
      <p:bldP spid="23" grpId="0"/>
      <p:bldP spid="24" grpId="0"/>
      <p:bldP spid="25" grpId="0"/>
      <p:bldP spid="26" grpId="0" animBg="1"/>
      <p:bldP spid="27" grpId="0"/>
      <p:bldP spid="28" grpId="0"/>
      <p:bldP spid="2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计算机系统的类别</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19</a:t>
            </a:fld>
            <a:endParaRPr lang="zh-CN" altLang="en-US"/>
          </a:p>
        </p:txBody>
      </p:sp>
      <p:graphicFrame>
        <p:nvGraphicFramePr>
          <p:cNvPr id="9" name="表格 8">
            <a:extLst>
              <a:ext uri="{FF2B5EF4-FFF2-40B4-BE49-F238E27FC236}">
                <a16:creationId xmlns:a16="http://schemas.microsoft.com/office/drawing/2014/main" id="{E83463F7-057C-0F4A-964C-C75585B736CA}"/>
              </a:ext>
            </a:extLst>
          </p:cNvPr>
          <p:cNvGraphicFramePr>
            <a:graphicFrameLocks noGrp="1"/>
          </p:cNvGraphicFramePr>
          <p:nvPr>
            <p:extLst>
              <p:ext uri="{D42A27DB-BD31-4B8C-83A1-F6EECF244321}">
                <p14:modId xmlns:p14="http://schemas.microsoft.com/office/powerpoint/2010/main" val="1748496095"/>
              </p:ext>
            </p:extLst>
          </p:nvPr>
        </p:nvGraphicFramePr>
        <p:xfrm>
          <a:off x="1089139" y="1638794"/>
          <a:ext cx="9847471" cy="4055153"/>
        </p:xfrm>
        <a:graphic>
          <a:graphicData uri="http://schemas.openxmlformats.org/drawingml/2006/table">
            <a:tbl>
              <a:tblPr firstRow="1" firstCol="1" bandRow="1">
                <a:tableStyleId>{5C22544A-7EE6-4342-B048-85BDC9FD1C3A}</a:tableStyleId>
              </a:tblPr>
              <a:tblGrid>
                <a:gridCol w="1037794">
                  <a:extLst>
                    <a:ext uri="{9D8B030D-6E8A-4147-A177-3AD203B41FA5}">
                      <a16:colId xmlns:a16="http://schemas.microsoft.com/office/drawing/2014/main" val="1026072716"/>
                    </a:ext>
                  </a:extLst>
                </a:gridCol>
                <a:gridCol w="2247540">
                  <a:extLst>
                    <a:ext uri="{9D8B030D-6E8A-4147-A177-3AD203B41FA5}">
                      <a16:colId xmlns:a16="http://schemas.microsoft.com/office/drawing/2014/main" val="3541647085"/>
                    </a:ext>
                  </a:extLst>
                </a:gridCol>
                <a:gridCol w="2332906">
                  <a:extLst>
                    <a:ext uri="{9D8B030D-6E8A-4147-A177-3AD203B41FA5}">
                      <a16:colId xmlns:a16="http://schemas.microsoft.com/office/drawing/2014/main" val="2547600331"/>
                    </a:ext>
                  </a:extLst>
                </a:gridCol>
                <a:gridCol w="2290224">
                  <a:extLst>
                    <a:ext uri="{9D8B030D-6E8A-4147-A177-3AD203B41FA5}">
                      <a16:colId xmlns:a16="http://schemas.microsoft.com/office/drawing/2014/main" val="3028091993"/>
                    </a:ext>
                  </a:extLst>
                </a:gridCol>
                <a:gridCol w="1939007">
                  <a:extLst>
                    <a:ext uri="{9D8B030D-6E8A-4147-A177-3AD203B41FA5}">
                      <a16:colId xmlns:a16="http://schemas.microsoft.com/office/drawing/2014/main" val="4065956002"/>
                    </a:ext>
                  </a:extLst>
                </a:gridCol>
              </a:tblGrid>
              <a:tr h="615538">
                <a:tc>
                  <a:txBody>
                    <a:bodyPr/>
                    <a:lstStyle/>
                    <a:p>
                      <a:pPr algn="ctr"/>
                      <a:r>
                        <a:rPr lang="zh-CN" sz="2000" kern="100" dirty="0">
                          <a:effectLst/>
                          <a:latin typeface="Times New Roman" panose="02020603050405020304" pitchFamily="18" charset="0"/>
                          <a:ea typeface="黑体" panose="02010609060101010101" pitchFamily="49" charset="-122"/>
                        </a:rPr>
                        <a:t>特征</a:t>
                      </a:r>
                      <a:endParaRPr lang="zh-CN" sz="2000" kern="10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zh-CN" sz="2000" kern="100" dirty="0">
                          <a:effectLst/>
                          <a:latin typeface="Times New Roman" panose="02020603050405020304" pitchFamily="18" charset="0"/>
                          <a:ea typeface="黑体" panose="02010609060101010101" pitchFamily="49" charset="-122"/>
                        </a:rPr>
                        <a:t>桌面计算机</a:t>
                      </a:r>
                      <a:endParaRPr lang="zh-CN" sz="2000" kern="10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zh-CN" sz="2000" kern="100" dirty="0">
                          <a:effectLst/>
                          <a:latin typeface="Times New Roman" panose="02020603050405020304" pitchFamily="18" charset="0"/>
                          <a:ea typeface="黑体" panose="02010609060101010101" pitchFamily="49" charset="-122"/>
                        </a:rPr>
                        <a:t>服务器</a:t>
                      </a:r>
                      <a:endParaRPr lang="zh-CN" sz="2000" kern="10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zh-CN" sz="2000" kern="100" dirty="0">
                          <a:effectLst/>
                          <a:latin typeface="Times New Roman" panose="02020603050405020304" pitchFamily="18" charset="0"/>
                          <a:ea typeface="黑体" panose="02010609060101010101" pitchFamily="49" charset="-122"/>
                        </a:rPr>
                        <a:t>集群</a:t>
                      </a:r>
                      <a:r>
                        <a:rPr lang="en-US" sz="2000" kern="100" dirty="0">
                          <a:effectLst/>
                          <a:latin typeface="Times New Roman" panose="02020603050405020304" pitchFamily="18" charset="0"/>
                          <a:ea typeface="黑体" panose="02010609060101010101" pitchFamily="49" charset="-122"/>
                        </a:rPr>
                        <a:t>/</a:t>
                      </a:r>
                      <a:r>
                        <a:rPr lang="zh-CN" sz="2000" kern="100" dirty="0">
                          <a:effectLst/>
                          <a:latin typeface="Times New Roman" panose="02020603050405020304" pitchFamily="18" charset="0"/>
                          <a:ea typeface="黑体" panose="02010609060101010101" pitchFamily="49" charset="-122"/>
                        </a:rPr>
                        <a:t>仓库级计算机</a:t>
                      </a:r>
                      <a:endParaRPr lang="zh-CN" sz="2000" kern="10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zh-CN" sz="2000" kern="100" dirty="0">
                          <a:effectLst/>
                          <a:latin typeface="Times New Roman" panose="02020603050405020304" pitchFamily="18" charset="0"/>
                          <a:ea typeface="黑体" panose="02010609060101010101" pitchFamily="49" charset="-122"/>
                        </a:rPr>
                        <a:t>嵌入式系统</a:t>
                      </a:r>
                      <a:endParaRPr lang="zh-CN" sz="2000" kern="10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extLst>
                  <a:ext uri="{0D108BD9-81ED-4DB2-BD59-A6C34878D82A}">
                    <a16:rowId xmlns:a16="http://schemas.microsoft.com/office/drawing/2014/main" val="3717250655"/>
                  </a:ext>
                </a:extLst>
              </a:tr>
              <a:tr h="859904">
                <a:tc>
                  <a:txBody>
                    <a:bodyPr/>
                    <a:lstStyle/>
                    <a:p>
                      <a:pPr algn="ctr"/>
                      <a:r>
                        <a:rPr lang="zh-CN" sz="2000" kern="0" dirty="0">
                          <a:effectLst/>
                          <a:latin typeface="Times New Roman" panose="02020603050405020304" pitchFamily="18" charset="0"/>
                          <a:ea typeface="黑体" panose="02010609060101010101" pitchFamily="49" charset="-122"/>
                        </a:rPr>
                        <a:t>系统</a:t>
                      </a:r>
                      <a:endParaRPr lang="zh-CN" sz="2000" kern="100" dirty="0">
                        <a:effectLst/>
                        <a:latin typeface="Times New Roman" panose="02020603050405020304" pitchFamily="18" charset="0"/>
                        <a:ea typeface="黑体" panose="02010609060101010101" pitchFamily="49" charset="-122"/>
                      </a:endParaRPr>
                    </a:p>
                    <a:p>
                      <a:pPr algn="ctr"/>
                      <a:r>
                        <a:rPr lang="zh-CN" sz="2000" kern="0" dirty="0">
                          <a:effectLst/>
                          <a:latin typeface="Times New Roman" panose="02020603050405020304" pitchFamily="18" charset="0"/>
                          <a:ea typeface="黑体" panose="02010609060101010101" pitchFamily="49" charset="-122"/>
                        </a:rPr>
                        <a:t>价格</a:t>
                      </a:r>
                      <a:endParaRPr lang="zh-CN" sz="2000" kern="10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zh-CN" sz="2000" kern="100" dirty="0">
                          <a:effectLst/>
                          <a:latin typeface="Times New Roman" panose="02020603050405020304" pitchFamily="18" charset="0"/>
                          <a:ea typeface="黑体" panose="02010609060101010101" pitchFamily="49" charset="-122"/>
                        </a:rPr>
                        <a:t>￥</a:t>
                      </a:r>
                      <a:r>
                        <a:rPr lang="en-US" sz="2000" kern="100" dirty="0">
                          <a:effectLst/>
                          <a:latin typeface="Times New Roman" panose="02020603050405020304" pitchFamily="18" charset="0"/>
                          <a:ea typeface="黑体" panose="02010609060101010101" pitchFamily="49" charset="-122"/>
                        </a:rPr>
                        <a:t>2000-</a:t>
                      </a:r>
                      <a:endParaRPr lang="zh-CN" sz="2000" kern="100" dirty="0">
                        <a:effectLst/>
                        <a:latin typeface="Times New Roman" panose="02020603050405020304" pitchFamily="18" charset="0"/>
                        <a:ea typeface="黑体" panose="02010609060101010101" pitchFamily="49" charset="-122"/>
                      </a:endParaRPr>
                    </a:p>
                    <a:p>
                      <a:pPr algn="ctr"/>
                      <a:r>
                        <a:rPr lang="zh-CN" sz="2000" kern="100" dirty="0">
                          <a:effectLst/>
                          <a:latin typeface="Times New Roman" panose="02020603050405020304" pitchFamily="18" charset="0"/>
                          <a:ea typeface="黑体" panose="02010609060101010101" pitchFamily="49" charset="-122"/>
                        </a:rPr>
                        <a:t>￥</a:t>
                      </a:r>
                      <a:r>
                        <a:rPr lang="en-US" sz="2000" kern="100" dirty="0">
                          <a:effectLst/>
                          <a:latin typeface="Times New Roman" panose="02020603050405020304" pitchFamily="18" charset="0"/>
                          <a:ea typeface="黑体" panose="02010609060101010101" pitchFamily="49" charset="-122"/>
                        </a:rPr>
                        <a:t>20000</a:t>
                      </a:r>
                      <a:endParaRPr lang="zh-CN" sz="2000" kern="10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zh-CN" sz="2000" kern="100" dirty="0">
                          <a:effectLst/>
                          <a:latin typeface="Times New Roman" panose="02020603050405020304" pitchFamily="18" charset="0"/>
                          <a:ea typeface="黑体" panose="02010609060101010101" pitchFamily="49" charset="-122"/>
                        </a:rPr>
                        <a:t>￥</a:t>
                      </a:r>
                      <a:r>
                        <a:rPr lang="en-US" sz="2000" kern="100" dirty="0">
                          <a:effectLst/>
                          <a:latin typeface="Times New Roman" panose="02020603050405020304" pitchFamily="18" charset="0"/>
                          <a:ea typeface="黑体" panose="02010609060101010101" pitchFamily="49" charset="-122"/>
                        </a:rPr>
                        <a:t>30000-</a:t>
                      </a:r>
                      <a:endParaRPr lang="zh-CN" sz="2000" kern="100" dirty="0">
                        <a:effectLst/>
                        <a:latin typeface="Times New Roman" panose="02020603050405020304" pitchFamily="18" charset="0"/>
                        <a:ea typeface="黑体" panose="02010609060101010101" pitchFamily="49" charset="-122"/>
                      </a:endParaRPr>
                    </a:p>
                    <a:p>
                      <a:pPr algn="ctr"/>
                      <a:r>
                        <a:rPr lang="zh-CN" sz="2000" kern="100" dirty="0">
                          <a:effectLst/>
                          <a:latin typeface="Times New Roman" panose="02020603050405020304" pitchFamily="18" charset="0"/>
                          <a:ea typeface="黑体" panose="02010609060101010101" pitchFamily="49" charset="-122"/>
                        </a:rPr>
                        <a:t>￥</a:t>
                      </a:r>
                      <a:r>
                        <a:rPr lang="en-US" sz="2000" kern="100" baseline="0" dirty="0">
                          <a:effectLst/>
                          <a:latin typeface="Times New Roman" panose="02020603050405020304" pitchFamily="18" charset="0"/>
                          <a:ea typeface="黑体" panose="02010609060101010101" pitchFamily="49" charset="-122"/>
                        </a:rPr>
                        <a:t>60000000</a:t>
                      </a:r>
                      <a:endParaRPr lang="zh-CN" sz="20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zh-CN" sz="2000" kern="100" dirty="0">
                          <a:effectLst/>
                          <a:latin typeface="Times New Roman" panose="02020603050405020304" pitchFamily="18" charset="0"/>
                          <a:ea typeface="黑体" panose="02010609060101010101" pitchFamily="49" charset="-122"/>
                        </a:rPr>
                        <a:t>￥</a:t>
                      </a:r>
                      <a:r>
                        <a:rPr lang="en-US" sz="2000" kern="100" dirty="0">
                          <a:effectLst/>
                          <a:latin typeface="Times New Roman" panose="02020603050405020304" pitchFamily="18" charset="0"/>
                          <a:ea typeface="黑体" panose="02010609060101010101" pitchFamily="49" charset="-122"/>
                        </a:rPr>
                        <a:t>600000-</a:t>
                      </a:r>
                      <a:endParaRPr lang="zh-CN" sz="2000" kern="100" dirty="0">
                        <a:effectLst/>
                        <a:latin typeface="Times New Roman" panose="02020603050405020304" pitchFamily="18" charset="0"/>
                        <a:ea typeface="黑体" panose="02010609060101010101" pitchFamily="49" charset="-122"/>
                      </a:endParaRPr>
                    </a:p>
                    <a:p>
                      <a:pPr algn="ctr"/>
                      <a:r>
                        <a:rPr lang="zh-CN" sz="2000" kern="100" dirty="0">
                          <a:effectLst/>
                          <a:latin typeface="Times New Roman" panose="02020603050405020304" pitchFamily="18" charset="0"/>
                          <a:ea typeface="黑体" panose="02010609060101010101" pitchFamily="49" charset="-122"/>
                        </a:rPr>
                        <a:t>￥</a:t>
                      </a:r>
                      <a:r>
                        <a:rPr lang="en-US" sz="2000" kern="100" dirty="0">
                          <a:effectLst/>
                          <a:latin typeface="Times New Roman" panose="02020603050405020304" pitchFamily="18" charset="0"/>
                          <a:ea typeface="黑体" panose="02010609060101010101" pitchFamily="49" charset="-122"/>
                        </a:rPr>
                        <a:t>1000000000</a:t>
                      </a:r>
                      <a:endParaRPr lang="zh-CN" sz="2000" kern="10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zh-CN" sz="2000" kern="100" dirty="0">
                          <a:effectLst/>
                          <a:latin typeface="Times New Roman" panose="02020603050405020304" pitchFamily="18" charset="0"/>
                          <a:ea typeface="黑体" panose="02010609060101010101" pitchFamily="49" charset="-122"/>
                        </a:rPr>
                        <a:t>￥</a:t>
                      </a:r>
                      <a:r>
                        <a:rPr lang="en-US" sz="2000" kern="100" dirty="0">
                          <a:effectLst/>
                          <a:latin typeface="Times New Roman" panose="02020603050405020304" pitchFamily="18" charset="0"/>
                          <a:ea typeface="黑体" panose="02010609060101010101" pitchFamily="49" charset="-122"/>
                        </a:rPr>
                        <a:t>50-</a:t>
                      </a:r>
                      <a:endParaRPr lang="zh-CN" sz="2000" kern="100" dirty="0">
                        <a:effectLst/>
                        <a:latin typeface="Times New Roman" panose="02020603050405020304" pitchFamily="18" charset="0"/>
                        <a:ea typeface="黑体" panose="02010609060101010101" pitchFamily="49" charset="-122"/>
                      </a:endParaRPr>
                    </a:p>
                    <a:p>
                      <a:pPr algn="ctr"/>
                      <a:r>
                        <a:rPr lang="zh-CN" sz="2000" kern="100" dirty="0">
                          <a:effectLst/>
                          <a:latin typeface="Times New Roman" panose="02020603050405020304" pitchFamily="18" charset="0"/>
                          <a:ea typeface="黑体" panose="02010609060101010101" pitchFamily="49" charset="-122"/>
                        </a:rPr>
                        <a:t>￥</a:t>
                      </a:r>
                      <a:r>
                        <a:rPr lang="en-US" sz="2000" kern="100" dirty="0">
                          <a:effectLst/>
                          <a:latin typeface="Times New Roman" panose="02020603050405020304" pitchFamily="18" charset="0"/>
                          <a:ea typeface="黑体" panose="02010609060101010101" pitchFamily="49" charset="-122"/>
                        </a:rPr>
                        <a:t>600000</a:t>
                      </a:r>
                      <a:endParaRPr lang="zh-CN" sz="2000" kern="10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extLst>
                  <a:ext uri="{0D108BD9-81ED-4DB2-BD59-A6C34878D82A}">
                    <a16:rowId xmlns:a16="http://schemas.microsoft.com/office/drawing/2014/main" val="2948513028"/>
                  </a:ext>
                </a:extLst>
              </a:tr>
              <a:tr h="859904">
                <a:tc>
                  <a:txBody>
                    <a:bodyPr/>
                    <a:lstStyle/>
                    <a:p>
                      <a:pPr algn="ctr"/>
                      <a:r>
                        <a:rPr lang="zh-CN" sz="2000" kern="0" dirty="0">
                          <a:effectLst/>
                          <a:latin typeface="Times New Roman" panose="02020603050405020304" pitchFamily="18" charset="0"/>
                          <a:ea typeface="黑体" panose="02010609060101010101" pitchFamily="49" charset="-122"/>
                        </a:rPr>
                        <a:t>处理器价格</a:t>
                      </a:r>
                      <a:endParaRPr lang="zh-CN" sz="2000" kern="10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marL="0" algn="ctr" defTabSz="914400" rtl="0" eaLnBrk="1" latinLnBrk="0" hangingPunct="1"/>
                      <a:r>
                        <a:rPr lang="zh-CN" altLang="en-US" sz="2000" kern="100" dirty="0">
                          <a:solidFill>
                            <a:schemeClr val="dk1"/>
                          </a:solidFill>
                          <a:effectLst/>
                          <a:latin typeface="Times New Roman" panose="02020603050405020304" pitchFamily="18" charset="0"/>
                          <a:ea typeface="黑体" panose="02010609060101010101" pitchFamily="49" charset="-122"/>
                          <a:cs typeface="+mn-cs"/>
                        </a:rPr>
                        <a:t>￥</a:t>
                      </a:r>
                      <a:r>
                        <a:rPr lang="en-US" sz="2000" kern="100" dirty="0">
                          <a:solidFill>
                            <a:schemeClr val="dk1"/>
                          </a:solidFill>
                          <a:effectLst/>
                          <a:latin typeface="Times New Roman" panose="02020603050405020304" pitchFamily="18" charset="0"/>
                          <a:ea typeface="黑体" panose="02010609060101010101" pitchFamily="49" charset="-122"/>
                          <a:cs typeface="+mn-cs"/>
                        </a:rPr>
                        <a:t>300-</a:t>
                      </a:r>
                      <a:endParaRPr lang="zh-CN" altLang="en-US" sz="2000" kern="100" dirty="0">
                        <a:solidFill>
                          <a:schemeClr val="dk1"/>
                        </a:solidFill>
                        <a:effectLst/>
                        <a:latin typeface="Times New Roman" panose="02020603050405020304" pitchFamily="18" charset="0"/>
                        <a:ea typeface="黑体" panose="02010609060101010101" pitchFamily="49" charset="-122"/>
                        <a:cs typeface="+mn-cs"/>
                      </a:endParaRPr>
                    </a:p>
                    <a:p>
                      <a:pPr marL="0" algn="ctr" defTabSz="914400" rtl="0" eaLnBrk="1" latinLnBrk="0" hangingPunct="1"/>
                      <a:r>
                        <a:rPr lang="zh-CN" altLang="en-US" sz="2000" kern="100" dirty="0">
                          <a:solidFill>
                            <a:schemeClr val="dk1"/>
                          </a:solidFill>
                          <a:effectLst/>
                          <a:latin typeface="Times New Roman" panose="02020603050405020304" pitchFamily="18" charset="0"/>
                          <a:ea typeface="黑体" panose="02010609060101010101" pitchFamily="49" charset="-122"/>
                          <a:cs typeface="+mn-cs"/>
                        </a:rPr>
                        <a:t>￥</a:t>
                      </a:r>
                      <a:r>
                        <a:rPr lang="en-US" sz="2000" kern="100" dirty="0">
                          <a:solidFill>
                            <a:schemeClr val="dk1"/>
                          </a:solidFill>
                          <a:effectLst/>
                          <a:latin typeface="Times New Roman" panose="02020603050405020304" pitchFamily="18" charset="0"/>
                          <a:ea typeface="黑体" panose="02010609060101010101" pitchFamily="49" charset="-122"/>
                          <a:cs typeface="+mn-cs"/>
                        </a:rPr>
                        <a:t>3000</a:t>
                      </a:r>
                      <a:endParaRPr lang="zh-CN" altLang="en-US" sz="2000" kern="100" dirty="0">
                        <a:solidFill>
                          <a:schemeClr val="dk1"/>
                        </a:solidFill>
                        <a:effectLst/>
                        <a:latin typeface="Times New Roman" panose="02020603050405020304" pitchFamily="18" charset="0"/>
                        <a:ea typeface="黑体" panose="02010609060101010101" pitchFamily="49" charset="-122"/>
                        <a:cs typeface="+mn-cs"/>
                      </a:endParaRPr>
                    </a:p>
                  </a:txBody>
                  <a:tcPr marL="68580" marR="68580" marT="0" marB="0"/>
                </a:tc>
                <a:tc>
                  <a:txBody>
                    <a:bodyPr/>
                    <a:lstStyle/>
                    <a:p>
                      <a:pPr algn="ctr"/>
                      <a:r>
                        <a:rPr lang="zh-CN" sz="2000" kern="100" dirty="0">
                          <a:effectLst/>
                          <a:latin typeface="Times New Roman" panose="02020603050405020304" pitchFamily="18" charset="0"/>
                          <a:ea typeface="黑体" panose="02010609060101010101" pitchFamily="49" charset="-122"/>
                        </a:rPr>
                        <a:t>￥</a:t>
                      </a:r>
                      <a:r>
                        <a:rPr lang="en-US" sz="2000" kern="100" dirty="0">
                          <a:effectLst/>
                          <a:latin typeface="Times New Roman" panose="02020603050405020304" pitchFamily="18" charset="0"/>
                          <a:ea typeface="黑体" panose="02010609060101010101" pitchFamily="49" charset="-122"/>
                        </a:rPr>
                        <a:t>1000-</a:t>
                      </a:r>
                      <a:endParaRPr lang="zh-CN" sz="2000" kern="100" dirty="0">
                        <a:effectLst/>
                        <a:latin typeface="Times New Roman" panose="02020603050405020304" pitchFamily="18" charset="0"/>
                        <a:ea typeface="黑体" panose="02010609060101010101" pitchFamily="49" charset="-122"/>
                      </a:endParaRPr>
                    </a:p>
                    <a:p>
                      <a:pPr algn="ctr"/>
                      <a:r>
                        <a:rPr lang="zh-CN" sz="2000" kern="100" dirty="0">
                          <a:effectLst/>
                          <a:latin typeface="Times New Roman" panose="02020603050405020304" pitchFamily="18" charset="0"/>
                          <a:ea typeface="黑体" panose="02010609060101010101" pitchFamily="49" charset="-122"/>
                        </a:rPr>
                        <a:t>￥</a:t>
                      </a:r>
                      <a:r>
                        <a:rPr lang="en-US" sz="2000" kern="100" dirty="0">
                          <a:effectLst/>
                          <a:latin typeface="Times New Roman" panose="02020603050405020304" pitchFamily="18" charset="0"/>
                          <a:ea typeface="黑体" panose="02010609060101010101" pitchFamily="49" charset="-122"/>
                        </a:rPr>
                        <a:t>10000</a:t>
                      </a:r>
                      <a:endParaRPr lang="zh-CN" sz="2000" kern="10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tc>
                <a:tc>
                  <a:txBody>
                    <a:bodyPr/>
                    <a:lstStyle/>
                    <a:p>
                      <a:pPr algn="ctr"/>
                      <a:r>
                        <a:rPr lang="zh-CN" sz="2000" kern="100" dirty="0">
                          <a:effectLst/>
                          <a:latin typeface="Times New Roman" panose="02020603050405020304" pitchFamily="18" charset="0"/>
                          <a:ea typeface="黑体" panose="02010609060101010101" pitchFamily="49" charset="-122"/>
                        </a:rPr>
                        <a:t>￥</a:t>
                      </a:r>
                      <a:r>
                        <a:rPr lang="en-US" sz="2000" kern="100" dirty="0">
                          <a:effectLst/>
                          <a:latin typeface="Times New Roman" panose="02020603050405020304" pitchFamily="18" charset="0"/>
                          <a:ea typeface="黑体" panose="02010609060101010101" pitchFamily="49" charset="-122"/>
                        </a:rPr>
                        <a:t>300-</a:t>
                      </a:r>
                      <a:endParaRPr lang="zh-CN" sz="2000" kern="100" dirty="0">
                        <a:effectLst/>
                        <a:latin typeface="Times New Roman" panose="02020603050405020304" pitchFamily="18" charset="0"/>
                        <a:ea typeface="黑体" panose="02010609060101010101" pitchFamily="49" charset="-122"/>
                      </a:endParaRPr>
                    </a:p>
                    <a:p>
                      <a:pPr algn="ctr"/>
                      <a:r>
                        <a:rPr lang="zh-CN" sz="2000" kern="100" dirty="0">
                          <a:effectLst/>
                          <a:latin typeface="Times New Roman" panose="02020603050405020304" pitchFamily="18" charset="0"/>
                          <a:ea typeface="黑体" panose="02010609060101010101" pitchFamily="49" charset="-122"/>
                        </a:rPr>
                        <a:t>￥</a:t>
                      </a:r>
                      <a:r>
                        <a:rPr lang="en-US" sz="2000" kern="100" dirty="0">
                          <a:effectLst/>
                          <a:latin typeface="Times New Roman" panose="02020603050405020304" pitchFamily="18" charset="0"/>
                          <a:ea typeface="黑体" panose="02010609060101010101" pitchFamily="49" charset="-122"/>
                        </a:rPr>
                        <a:t>1500</a:t>
                      </a:r>
                      <a:endParaRPr lang="zh-CN" sz="2000" kern="10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tc>
                <a:tc>
                  <a:txBody>
                    <a:bodyPr/>
                    <a:lstStyle/>
                    <a:p>
                      <a:pPr algn="ctr"/>
                      <a:r>
                        <a:rPr lang="zh-CN" sz="2000" kern="100" dirty="0">
                          <a:effectLst/>
                          <a:latin typeface="Times New Roman" panose="02020603050405020304" pitchFamily="18" charset="0"/>
                          <a:ea typeface="黑体" panose="02010609060101010101" pitchFamily="49" charset="-122"/>
                        </a:rPr>
                        <a:t>￥</a:t>
                      </a:r>
                      <a:r>
                        <a:rPr lang="en-US" sz="2000" kern="100" dirty="0">
                          <a:effectLst/>
                          <a:latin typeface="Times New Roman" panose="02020603050405020304" pitchFamily="18" charset="0"/>
                          <a:ea typeface="黑体" panose="02010609060101010101" pitchFamily="49" charset="-122"/>
                        </a:rPr>
                        <a:t>0.05-</a:t>
                      </a:r>
                      <a:endParaRPr lang="zh-CN" sz="2000" kern="100" dirty="0">
                        <a:effectLst/>
                        <a:latin typeface="Times New Roman" panose="02020603050405020304" pitchFamily="18" charset="0"/>
                        <a:ea typeface="黑体" panose="02010609060101010101" pitchFamily="49" charset="-122"/>
                      </a:endParaRPr>
                    </a:p>
                    <a:p>
                      <a:pPr algn="ctr"/>
                      <a:r>
                        <a:rPr lang="zh-CN" sz="2000" kern="100" dirty="0">
                          <a:effectLst/>
                          <a:latin typeface="Times New Roman" panose="02020603050405020304" pitchFamily="18" charset="0"/>
                          <a:ea typeface="黑体" panose="02010609060101010101" pitchFamily="49" charset="-122"/>
                        </a:rPr>
                        <a:t>￥</a:t>
                      </a:r>
                      <a:r>
                        <a:rPr lang="en-US" sz="2000" kern="100" dirty="0">
                          <a:effectLst/>
                          <a:latin typeface="Times New Roman" panose="02020603050405020304" pitchFamily="18" charset="0"/>
                          <a:ea typeface="黑体" panose="02010609060101010101" pitchFamily="49" charset="-122"/>
                        </a:rPr>
                        <a:t>500</a:t>
                      </a:r>
                      <a:endParaRPr lang="zh-CN" sz="2000" kern="10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tc>
                <a:extLst>
                  <a:ext uri="{0D108BD9-81ED-4DB2-BD59-A6C34878D82A}">
                    <a16:rowId xmlns:a16="http://schemas.microsoft.com/office/drawing/2014/main" val="1351189876"/>
                  </a:ext>
                </a:extLst>
              </a:tr>
              <a:tr h="1719807">
                <a:tc>
                  <a:txBody>
                    <a:bodyPr/>
                    <a:lstStyle/>
                    <a:p>
                      <a:pPr algn="ctr"/>
                      <a:r>
                        <a:rPr lang="zh-CN" sz="2000" kern="0" dirty="0">
                          <a:effectLst/>
                          <a:latin typeface="Times New Roman" panose="02020603050405020304" pitchFamily="18" charset="0"/>
                          <a:ea typeface="黑体" panose="02010609060101010101" pitchFamily="49" charset="-122"/>
                        </a:rPr>
                        <a:t>系统设计的关键因素</a:t>
                      </a:r>
                      <a:endParaRPr lang="zh-CN" sz="2000" kern="10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zh-CN" sz="2000" kern="0" dirty="0">
                          <a:effectLst/>
                          <a:latin typeface="Times New Roman" panose="02020603050405020304" pitchFamily="18" charset="0"/>
                          <a:ea typeface="黑体" panose="02010609060101010101" pitchFamily="49" charset="-122"/>
                        </a:rPr>
                        <a:t>性价比，</a:t>
                      </a:r>
                      <a:endParaRPr lang="zh-CN" sz="2000" kern="100" dirty="0">
                        <a:effectLst/>
                        <a:latin typeface="Times New Roman" panose="02020603050405020304" pitchFamily="18" charset="0"/>
                        <a:ea typeface="黑体" panose="02010609060101010101" pitchFamily="49" charset="-122"/>
                      </a:endParaRPr>
                    </a:p>
                    <a:p>
                      <a:pPr algn="ctr"/>
                      <a:r>
                        <a:rPr lang="zh-CN" sz="2000" kern="0" dirty="0">
                          <a:effectLst/>
                          <a:latin typeface="Times New Roman" panose="02020603050405020304" pitchFamily="18" charset="0"/>
                          <a:ea typeface="黑体" panose="02010609060101010101" pitchFamily="49" charset="-122"/>
                        </a:rPr>
                        <a:t>能耗，</a:t>
                      </a:r>
                      <a:endParaRPr lang="zh-CN" sz="2000" kern="100" dirty="0">
                        <a:effectLst/>
                        <a:latin typeface="Times New Roman" panose="02020603050405020304" pitchFamily="18" charset="0"/>
                        <a:ea typeface="黑体" panose="02010609060101010101" pitchFamily="49" charset="-122"/>
                      </a:endParaRPr>
                    </a:p>
                    <a:p>
                      <a:pPr algn="ctr"/>
                      <a:r>
                        <a:rPr lang="zh-CN" sz="2000" kern="0" dirty="0">
                          <a:effectLst/>
                          <a:latin typeface="Times New Roman" panose="02020603050405020304" pitchFamily="18" charset="0"/>
                          <a:ea typeface="黑体" panose="02010609060101010101" pitchFamily="49" charset="-122"/>
                        </a:rPr>
                        <a:t>可视化性能</a:t>
                      </a:r>
                      <a:endParaRPr lang="zh-CN" sz="2000" kern="10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zh-CN" sz="2000" kern="0" dirty="0">
                          <a:effectLst/>
                          <a:latin typeface="Times New Roman" panose="02020603050405020304" pitchFamily="18" charset="0"/>
                          <a:ea typeface="黑体" panose="02010609060101010101" pitchFamily="49" charset="-122"/>
                        </a:rPr>
                        <a:t>吞吐量，</a:t>
                      </a:r>
                      <a:endParaRPr lang="zh-CN" sz="2000" kern="100" dirty="0">
                        <a:effectLst/>
                        <a:latin typeface="Times New Roman" panose="02020603050405020304" pitchFamily="18" charset="0"/>
                        <a:ea typeface="黑体" panose="02010609060101010101" pitchFamily="49" charset="-122"/>
                      </a:endParaRPr>
                    </a:p>
                    <a:p>
                      <a:pPr algn="ctr"/>
                      <a:r>
                        <a:rPr lang="zh-CN" sz="2000" kern="0" dirty="0">
                          <a:effectLst/>
                          <a:latin typeface="Times New Roman" panose="02020603050405020304" pitchFamily="18" charset="0"/>
                          <a:ea typeface="黑体" panose="02010609060101010101" pitchFamily="49" charset="-122"/>
                        </a:rPr>
                        <a:t>可用性，</a:t>
                      </a:r>
                      <a:endParaRPr lang="zh-CN" sz="2000" kern="100" dirty="0">
                        <a:effectLst/>
                        <a:latin typeface="Times New Roman" panose="02020603050405020304" pitchFamily="18" charset="0"/>
                        <a:ea typeface="黑体" panose="02010609060101010101" pitchFamily="49" charset="-122"/>
                      </a:endParaRPr>
                    </a:p>
                    <a:p>
                      <a:pPr algn="ctr"/>
                      <a:r>
                        <a:rPr lang="zh-CN" sz="2000" kern="0" dirty="0">
                          <a:effectLst/>
                          <a:latin typeface="Times New Roman" panose="02020603050405020304" pitchFamily="18" charset="0"/>
                          <a:ea typeface="黑体" panose="02010609060101010101" pitchFamily="49" charset="-122"/>
                        </a:rPr>
                        <a:t>可伸缩性，</a:t>
                      </a:r>
                      <a:endParaRPr lang="en-US" altLang="zh-CN" sz="2000" kern="100" dirty="0">
                        <a:effectLst/>
                        <a:latin typeface="Times New Roman" panose="02020603050405020304" pitchFamily="18" charset="0"/>
                        <a:ea typeface="黑体" panose="02010609060101010101" pitchFamily="49" charset="-122"/>
                      </a:endParaRPr>
                    </a:p>
                    <a:p>
                      <a:pPr algn="ctr"/>
                      <a:r>
                        <a:rPr lang="zh-CN" sz="2000" kern="0" dirty="0">
                          <a:effectLst/>
                          <a:latin typeface="Times New Roman" panose="02020603050405020304" pitchFamily="18" charset="0"/>
                          <a:ea typeface="黑体" panose="02010609060101010101" pitchFamily="49" charset="-122"/>
                        </a:rPr>
                        <a:t>能耗</a:t>
                      </a:r>
                      <a:endParaRPr lang="zh-CN" sz="2000" kern="10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zh-CN" sz="2000" kern="0" dirty="0">
                          <a:effectLst/>
                          <a:latin typeface="Times New Roman" panose="02020603050405020304" pitchFamily="18" charset="0"/>
                          <a:ea typeface="黑体" panose="02010609060101010101" pitchFamily="49" charset="-122"/>
                        </a:rPr>
                        <a:t>性价比，</a:t>
                      </a:r>
                      <a:endParaRPr lang="zh-CN" sz="2000" kern="100" dirty="0">
                        <a:effectLst/>
                        <a:latin typeface="Times New Roman" panose="02020603050405020304" pitchFamily="18" charset="0"/>
                        <a:ea typeface="黑体" panose="02010609060101010101" pitchFamily="49" charset="-122"/>
                      </a:endParaRPr>
                    </a:p>
                    <a:p>
                      <a:pPr algn="ctr"/>
                      <a:r>
                        <a:rPr lang="zh-CN" sz="2000" kern="0" dirty="0">
                          <a:effectLst/>
                          <a:latin typeface="Times New Roman" panose="02020603050405020304" pitchFamily="18" charset="0"/>
                          <a:ea typeface="黑体" panose="02010609060101010101" pitchFamily="49" charset="-122"/>
                        </a:rPr>
                        <a:t>吞吐量，</a:t>
                      </a:r>
                      <a:endParaRPr lang="zh-CN" sz="2000" kern="100" dirty="0">
                        <a:effectLst/>
                        <a:latin typeface="Times New Roman" panose="02020603050405020304" pitchFamily="18" charset="0"/>
                        <a:ea typeface="黑体" panose="02010609060101010101" pitchFamily="49" charset="-122"/>
                      </a:endParaRPr>
                    </a:p>
                    <a:p>
                      <a:pPr algn="ctr"/>
                      <a:r>
                        <a:rPr lang="zh-CN" altLang="en-US" sz="2000" kern="0" dirty="0">
                          <a:effectLst/>
                          <a:latin typeface="Times New Roman" panose="02020603050405020304" pitchFamily="18" charset="0"/>
                          <a:ea typeface="黑体" panose="02010609060101010101" pitchFamily="49" charset="-122"/>
                        </a:rPr>
                        <a:t>能耗</a:t>
                      </a:r>
                      <a:endParaRPr lang="zh-CN" sz="2000" kern="10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zh-CN" sz="2000" kern="0" dirty="0">
                          <a:effectLst/>
                          <a:latin typeface="Times New Roman" panose="02020603050405020304" pitchFamily="18" charset="0"/>
                          <a:ea typeface="黑体" panose="02010609060101010101" pitchFamily="49" charset="-122"/>
                        </a:rPr>
                        <a:t>价格，</a:t>
                      </a:r>
                      <a:endParaRPr lang="zh-CN" sz="2000" kern="100" dirty="0">
                        <a:effectLst/>
                        <a:latin typeface="Times New Roman" panose="02020603050405020304" pitchFamily="18" charset="0"/>
                        <a:ea typeface="黑体" panose="02010609060101010101" pitchFamily="49" charset="-122"/>
                      </a:endParaRPr>
                    </a:p>
                    <a:p>
                      <a:pPr algn="ctr"/>
                      <a:r>
                        <a:rPr lang="zh-CN" sz="2000" kern="0" dirty="0">
                          <a:effectLst/>
                          <a:latin typeface="Times New Roman" panose="02020603050405020304" pitchFamily="18" charset="0"/>
                          <a:ea typeface="黑体" panose="02010609060101010101" pitchFamily="49" charset="-122"/>
                        </a:rPr>
                        <a:t>能耗，</a:t>
                      </a:r>
                      <a:endParaRPr lang="zh-CN" sz="2000" kern="100" dirty="0">
                        <a:effectLst/>
                        <a:latin typeface="Times New Roman" panose="02020603050405020304" pitchFamily="18" charset="0"/>
                        <a:ea typeface="黑体" panose="02010609060101010101" pitchFamily="49" charset="-122"/>
                      </a:endParaRPr>
                    </a:p>
                    <a:p>
                      <a:pPr algn="ctr"/>
                      <a:r>
                        <a:rPr lang="zh-CN" sz="2000" kern="0" dirty="0">
                          <a:effectLst/>
                          <a:latin typeface="Times New Roman" panose="02020603050405020304" pitchFamily="18" charset="0"/>
                          <a:ea typeface="黑体" panose="02010609060101010101" pitchFamily="49" charset="-122"/>
                        </a:rPr>
                        <a:t>媒体性能，</a:t>
                      </a:r>
                      <a:endParaRPr lang="zh-CN" sz="2000" kern="100" dirty="0">
                        <a:effectLst/>
                        <a:latin typeface="Times New Roman" panose="02020603050405020304" pitchFamily="18" charset="0"/>
                        <a:ea typeface="黑体" panose="02010609060101010101" pitchFamily="49" charset="-122"/>
                      </a:endParaRPr>
                    </a:p>
                    <a:p>
                      <a:pPr algn="ctr"/>
                      <a:r>
                        <a:rPr lang="zh-CN" sz="2000" kern="0" dirty="0">
                          <a:effectLst/>
                          <a:latin typeface="Times New Roman" panose="02020603050405020304" pitchFamily="18" charset="0"/>
                          <a:ea typeface="黑体" panose="02010609060101010101" pitchFamily="49" charset="-122"/>
                        </a:rPr>
                        <a:t>特定应用性能</a:t>
                      </a:r>
                      <a:endParaRPr lang="zh-CN" sz="2000" kern="10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extLst>
                  <a:ext uri="{0D108BD9-81ED-4DB2-BD59-A6C34878D82A}">
                    <a16:rowId xmlns:a16="http://schemas.microsoft.com/office/drawing/2014/main" val="4013375558"/>
                  </a:ext>
                </a:extLst>
              </a:tr>
            </a:tbl>
          </a:graphicData>
        </a:graphic>
      </p:graphicFrame>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11751733" cy="467908"/>
          </a:xfrm>
        </p:spPr>
        <p:txBody>
          <a:bodyPr/>
          <a:lstStyle/>
          <a:p>
            <a:r>
              <a:rPr lang="zh-CN" altLang="zh-CN" dirty="0"/>
              <a:t>四种主流计算机类型其系统特性 </a:t>
            </a:r>
            <a:endParaRPr lang="zh-CN" altLang="en-US" dirty="0"/>
          </a:p>
          <a:p>
            <a:endParaRPr lang="zh-CN" altLang="en-US" dirty="0"/>
          </a:p>
        </p:txBody>
      </p:sp>
    </p:spTree>
    <p:extLst>
      <p:ext uri="{BB962C8B-B14F-4D97-AF65-F5344CB8AC3E}">
        <p14:creationId xmlns:p14="http://schemas.microsoft.com/office/powerpoint/2010/main" val="17357000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19F45157-2A2F-488D-A127-57AC0A4DC9CE}"/>
              </a:ext>
            </a:extLst>
          </p:cNvPr>
          <p:cNvSpPr>
            <a:spLocks noGrp="1"/>
          </p:cNvSpPr>
          <p:nvPr>
            <p:ph type="title"/>
          </p:nvPr>
        </p:nvSpPr>
        <p:spPr/>
        <p:txBody>
          <a:bodyPr/>
          <a:lstStyle/>
          <a:p>
            <a:r>
              <a:rPr lang="zh-CN" altLang="en-US" dirty="0"/>
              <a:t>个人介绍</a:t>
            </a:r>
          </a:p>
        </p:txBody>
      </p:sp>
      <p:sp>
        <p:nvSpPr>
          <p:cNvPr id="4" name="灯片编号占位符 3">
            <a:extLst>
              <a:ext uri="{FF2B5EF4-FFF2-40B4-BE49-F238E27FC236}">
                <a16:creationId xmlns:a16="http://schemas.microsoft.com/office/drawing/2014/main" id="{FC4E6BAB-4AF8-4959-B723-EAB01032C5C0}"/>
              </a:ext>
            </a:extLst>
          </p:cNvPr>
          <p:cNvSpPr>
            <a:spLocks noGrp="1"/>
          </p:cNvSpPr>
          <p:nvPr>
            <p:ph type="sldNum" sz="quarter" idx="10"/>
          </p:nvPr>
        </p:nvSpPr>
        <p:spPr/>
        <p:txBody>
          <a:bodyPr/>
          <a:lstStyle/>
          <a:p>
            <a:fld id="{4235D990-D27F-4F2C-9FEA-C8DF9BEEB4E2}" type="slidenum">
              <a:rPr lang="zh-CN" altLang="en-US" smtClean="0"/>
              <a:t>2</a:t>
            </a:fld>
            <a:endParaRPr lang="zh-CN" altLang="en-US" dirty="0"/>
          </a:p>
        </p:txBody>
      </p:sp>
      <p:pic>
        <p:nvPicPr>
          <p:cNvPr id="5" name="内容占位符 10">
            <a:extLst>
              <a:ext uri="{FF2B5EF4-FFF2-40B4-BE49-F238E27FC236}">
                <a16:creationId xmlns:a16="http://schemas.microsoft.com/office/drawing/2014/main" id="{5DCEEDBF-6736-4FFE-B12F-C6051410ACCF}"/>
              </a:ext>
            </a:extLst>
          </p:cNvPr>
          <p:cNvPicPr>
            <a:picLocks noChangeAspect="1"/>
          </p:cNvPicPr>
          <p:nvPr/>
        </p:nvPicPr>
        <p:blipFill>
          <a:blip r:embed="rId2" cstate="hqprint"/>
          <a:stretch>
            <a:fillRect/>
          </a:stretch>
        </p:blipFill>
        <p:spPr>
          <a:xfrm rot="5400000">
            <a:off x="1057473" y="2109436"/>
            <a:ext cx="2841446" cy="213108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6" name="图片 22">
            <a:extLst>
              <a:ext uri="{FF2B5EF4-FFF2-40B4-BE49-F238E27FC236}">
                <a16:creationId xmlns:a16="http://schemas.microsoft.com/office/drawing/2014/main" id="{61F0D4DE-3B29-40B2-952A-31DF9FA06E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72473" y="1711706"/>
            <a:ext cx="788987" cy="292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文本框 23">
            <a:extLst>
              <a:ext uri="{FF2B5EF4-FFF2-40B4-BE49-F238E27FC236}">
                <a16:creationId xmlns:a16="http://schemas.microsoft.com/office/drawing/2014/main" id="{5D22741D-E1CB-4709-BD82-16C86C4897E5}"/>
              </a:ext>
            </a:extLst>
          </p:cNvPr>
          <p:cNvSpPr txBox="1">
            <a:spLocks noChangeArrowheads="1"/>
          </p:cNvSpPr>
          <p:nvPr/>
        </p:nvSpPr>
        <p:spPr bwMode="auto">
          <a:xfrm>
            <a:off x="1423035" y="4767644"/>
            <a:ext cx="2071688"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90000"/>
              <a:buFont typeface="Wingdings" panose="05000000000000000000" pitchFamily="2" charset="2"/>
              <a:buBlip>
                <a:blip r:embed="rId4"/>
              </a:buBlip>
              <a:defRPr sz="3600" b="1">
                <a:solidFill>
                  <a:schemeClr val="tx1"/>
                </a:solidFill>
                <a:latin typeface="Myriad Web" pitchFamily="34" charset="0"/>
                <a:ea typeface="Arial Unicode MS" pitchFamily="34" charset="-122"/>
              </a:defRPr>
            </a:lvl1pPr>
            <a:lvl2pPr marL="742950" indent="-285750">
              <a:spcBef>
                <a:spcPct val="20000"/>
              </a:spcBef>
              <a:buClr>
                <a:schemeClr val="hlink"/>
              </a:buClr>
              <a:buSzPct val="90000"/>
              <a:buFont typeface="Wingdings" panose="05000000000000000000" pitchFamily="2" charset="2"/>
              <a:buBlip>
                <a:blip r:embed="rId5"/>
              </a:buBlip>
              <a:defRPr sz="2800">
                <a:solidFill>
                  <a:schemeClr val="tx1"/>
                </a:solidFill>
                <a:latin typeface="Myriad Web" pitchFamily="34" charset="0"/>
                <a:ea typeface="Arial Unicode MS" pitchFamily="34" charset="-122"/>
              </a:defRPr>
            </a:lvl2pPr>
            <a:lvl3pPr marL="1143000" indent="-228600">
              <a:spcBef>
                <a:spcPct val="20000"/>
              </a:spcBef>
              <a:buClr>
                <a:schemeClr val="folHlink"/>
              </a:buClr>
              <a:buSzPct val="90000"/>
              <a:buFont typeface="Wingdings" panose="05000000000000000000" pitchFamily="2" charset="2"/>
              <a:buBlip>
                <a:blip r:embed="rId6"/>
              </a:buBlip>
              <a:defRPr sz="2400">
                <a:solidFill>
                  <a:schemeClr val="tx1"/>
                </a:solidFill>
                <a:latin typeface="Myriad Web" pitchFamily="34" charset="0"/>
                <a:ea typeface="Arial Unicode MS" pitchFamily="34"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9pPr>
          </a:lstStyle>
          <a:p>
            <a:pPr algn="ctr">
              <a:spcBef>
                <a:spcPct val="0"/>
              </a:spcBef>
              <a:buClrTx/>
              <a:buSzTx/>
              <a:buFontTx/>
              <a:buNone/>
            </a:pPr>
            <a:r>
              <a:rPr lang="en-US" altLang="zh-CN" sz="2100">
                <a:latin typeface="Tahoma" panose="020B0604030504040204" pitchFamily="34" charset="0"/>
              </a:rPr>
              <a:t>Shen zhaoyan</a:t>
            </a:r>
          </a:p>
          <a:p>
            <a:pPr algn="ctr">
              <a:spcBef>
                <a:spcPct val="0"/>
              </a:spcBef>
              <a:buClrTx/>
              <a:buSzTx/>
              <a:buFontTx/>
              <a:buNone/>
            </a:pPr>
            <a:r>
              <a:rPr lang="en-US" altLang="zh-CN" sz="2100">
                <a:latin typeface="Tahoma" panose="020B0604030504040204" pitchFamily="34" charset="0"/>
              </a:rPr>
              <a:t>(</a:t>
            </a:r>
            <a:r>
              <a:rPr lang="zh-CN" altLang="en-US" sz="2100">
                <a:latin typeface="Tahoma" panose="020B0604030504040204" pitchFamily="34" charset="0"/>
              </a:rPr>
              <a:t>申兆岩</a:t>
            </a:r>
            <a:r>
              <a:rPr lang="en-US" altLang="zh-CN" sz="2100">
                <a:latin typeface="Tahoma" panose="020B0604030504040204" pitchFamily="34" charset="0"/>
              </a:rPr>
              <a:t>)</a:t>
            </a:r>
            <a:endParaRPr lang="zh-CN" altLang="en-US" sz="2100">
              <a:latin typeface="Tahoma" panose="020B0604030504040204" pitchFamily="34" charset="0"/>
            </a:endParaRPr>
          </a:p>
        </p:txBody>
      </p:sp>
      <p:cxnSp>
        <p:nvCxnSpPr>
          <p:cNvPr id="8" name="直接连接符 7">
            <a:extLst>
              <a:ext uri="{FF2B5EF4-FFF2-40B4-BE49-F238E27FC236}">
                <a16:creationId xmlns:a16="http://schemas.microsoft.com/office/drawing/2014/main" id="{7BD13B1A-69C7-4ABC-8788-B91E46D244AA}"/>
              </a:ext>
            </a:extLst>
          </p:cNvPr>
          <p:cNvCxnSpPr>
            <a:cxnSpLocks/>
          </p:cNvCxnSpPr>
          <p:nvPr/>
        </p:nvCxnSpPr>
        <p:spPr>
          <a:xfrm>
            <a:off x="3666173" y="2181606"/>
            <a:ext cx="736600" cy="0"/>
          </a:xfrm>
          <a:prstGeom prst="line">
            <a:avLst/>
          </a:prstGeom>
          <a:ln w="508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93BF59E-7006-4E40-AE9F-39187C72B6D3}"/>
              </a:ext>
            </a:extLst>
          </p:cNvPr>
          <p:cNvCxnSpPr>
            <a:cxnSpLocks/>
          </p:cNvCxnSpPr>
          <p:nvPr/>
        </p:nvCxnSpPr>
        <p:spPr>
          <a:xfrm>
            <a:off x="3761423" y="2875344"/>
            <a:ext cx="736600" cy="0"/>
          </a:xfrm>
          <a:prstGeom prst="line">
            <a:avLst/>
          </a:prstGeom>
          <a:ln w="508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18FB724B-019A-4414-9041-12DF21F136AC}"/>
              </a:ext>
            </a:extLst>
          </p:cNvPr>
          <p:cNvCxnSpPr>
            <a:cxnSpLocks/>
          </p:cNvCxnSpPr>
          <p:nvPr/>
        </p:nvCxnSpPr>
        <p:spPr>
          <a:xfrm>
            <a:off x="3736023" y="3634169"/>
            <a:ext cx="738187" cy="0"/>
          </a:xfrm>
          <a:prstGeom prst="line">
            <a:avLst/>
          </a:prstGeom>
          <a:ln w="508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CC00DAAB-7D18-45A9-B6BA-CB7BC620A380}"/>
              </a:ext>
            </a:extLst>
          </p:cNvPr>
          <p:cNvCxnSpPr>
            <a:cxnSpLocks/>
          </p:cNvCxnSpPr>
          <p:nvPr/>
        </p:nvCxnSpPr>
        <p:spPr>
          <a:xfrm>
            <a:off x="3551873" y="4261231"/>
            <a:ext cx="736600" cy="0"/>
          </a:xfrm>
          <a:prstGeom prst="line">
            <a:avLst/>
          </a:prstGeom>
          <a:ln w="508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12" name="组合 11">
            <a:extLst>
              <a:ext uri="{FF2B5EF4-FFF2-40B4-BE49-F238E27FC236}">
                <a16:creationId xmlns:a16="http://schemas.microsoft.com/office/drawing/2014/main" id="{D755B115-0204-4EBC-81BA-D31C32E31B7E}"/>
              </a:ext>
            </a:extLst>
          </p:cNvPr>
          <p:cNvGrpSpPr>
            <a:grpSpLocks/>
          </p:cNvGrpSpPr>
          <p:nvPr/>
        </p:nvGrpSpPr>
        <p:grpSpPr bwMode="auto">
          <a:xfrm>
            <a:off x="4394835" y="1895856"/>
            <a:ext cx="5572125" cy="523875"/>
            <a:chOff x="4356675" y="1498540"/>
            <a:chExt cx="7428923" cy="697626"/>
          </a:xfrm>
        </p:grpSpPr>
        <p:sp>
          <p:nvSpPr>
            <p:cNvPr id="13" name="文本框 30">
              <a:extLst>
                <a:ext uri="{FF2B5EF4-FFF2-40B4-BE49-F238E27FC236}">
                  <a16:creationId xmlns:a16="http://schemas.microsoft.com/office/drawing/2014/main" id="{2A989799-23DE-4664-A290-36F9AAEE6BA9}"/>
                </a:ext>
              </a:extLst>
            </p:cNvPr>
            <p:cNvSpPr txBox="1">
              <a:spLocks noChangeArrowheads="1"/>
            </p:cNvSpPr>
            <p:nvPr/>
          </p:nvSpPr>
          <p:spPr bwMode="auto">
            <a:xfrm>
              <a:off x="4356675" y="1680116"/>
              <a:ext cx="1755181" cy="430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90000"/>
                <a:buFont typeface="Wingdings" panose="05000000000000000000" pitchFamily="2" charset="2"/>
                <a:buBlip>
                  <a:blip r:embed="rId4"/>
                </a:buBlip>
                <a:defRPr sz="3600" b="1">
                  <a:solidFill>
                    <a:schemeClr val="tx1"/>
                  </a:solidFill>
                  <a:latin typeface="Myriad Web" pitchFamily="34" charset="0"/>
                  <a:ea typeface="Arial Unicode MS" pitchFamily="34" charset="-122"/>
                </a:defRPr>
              </a:lvl1pPr>
              <a:lvl2pPr marL="742950" indent="-285750">
                <a:spcBef>
                  <a:spcPct val="20000"/>
                </a:spcBef>
                <a:buClr>
                  <a:schemeClr val="hlink"/>
                </a:buClr>
                <a:buSzPct val="90000"/>
                <a:buFont typeface="Wingdings" panose="05000000000000000000" pitchFamily="2" charset="2"/>
                <a:buBlip>
                  <a:blip r:embed="rId5"/>
                </a:buBlip>
                <a:defRPr sz="2800">
                  <a:solidFill>
                    <a:schemeClr val="tx1"/>
                  </a:solidFill>
                  <a:latin typeface="Myriad Web" pitchFamily="34" charset="0"/>
                  <a:ea typeface="Arial Unicode MS" pitchFamily="34" charset="-122"/>
                </a:defRPr>
              </a:lvl2pPr>
              <a:lvl3pPr marL="1143000" indent="-228600">
                <a:spcBef>
                  <a:spcPct val="20000"/>
                </a:spcBef>
                <a:buClr>
                  <a:schemeClr val="folHlink"/>
                </a:buClr>
                <a:buSzPct val="90000"/>
                <a:buFont typeface="Wingdings" panose="05000000000000000000" pitchFamily="2" charset="2"/>
                <a:buBlip>
                  <a:blip r:embed="rId6"/>
                </a:buBlip>
                <a:defRPr sz="2400">
                  <a:solidFill>
                    <a:schemeClr val="tx1"/>
                  </a:solidFill>
                  <a:latin typeface="Myriad Web" pitchFamily="34" charset="0"/>
                  <a:ea typeface="Arial Unicode MS" pitchFamily="34"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9pPr>
            </a:lstStyle>
            <a:p>
              <a:pPr>
                <a:spcBef>
                  <a:spcPct val="0"/>
                </a:spcBef>
                <a:buClrTx/>
                <a:buSzTx/>
                <a:buFontTx/>
                <a:buNone/>
              </a:pPr>
              <a:r>
                <a:rPr lang="en-US" altLang="zh-CN" sz="1500">
                  <a:latin typeface="Tahoma" panose="020B0604030504040204" pitchFamily="34" charset="0"/>
                </a:rPr>
                <a:t>2008~2012</a:t>
              </a:r>
              <a:endParaRPr lang="zh-CN" altLang="en-US" sz="1500">
                <a:latin typeface="Tahoma" panose="020B0604030504040204" pitchFamily="34" charset="0"/>
              </a:endParaRPr>
            </a:p>
          </p:txBody>
        </p:sp>
        <p:cxnSp>
          <p:nvCxnSpPr>
            <p:cNvPr id="14" name="直接连接符 13">
              <a:extLst>
                <a:ext uri="{FF2B5EF4-FFF2-40B4-BE49-F238E27FC236}">
                  <a16:creationId xmlns:a16="http://schemas.microsoft.com/office/drawing/2014/main" id="{FE74D1ED-1373-4A73-91FE-2E932BFFFD66}"/>
                </a:ext>
              </a:extLst>
            </p:cNvPr>
            <p:cNvCxnSpPr>
              <a:cxnSpLocks/>
            </p:cNvCxnSpPr>
            <p:nvPr/>
          </p:nvCxnSpPr>
          <p:spPr>
            <a:xfrm>
              <a:off x="6178984" y="1616925"/>
              <a:ext cx="0" cy="507364"/>
            </a:xfrm>
            <a:prstGeom prst="line">
              <a:avLst/>
            </a:prstGeom>
            <a:ln w="508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5" name="文本框 35">
              <a:extLst>
                <a:ext uri="{FF2B5EF4-FFF2-40B4-BE49-F238E27FC236}">
                  <a16:creationId xmlns:a16="http://schemas.microsoft.com/office/drawing/2014/main" id="{FACB24B5-5178-4998-8287-FD720D01A330}"/>
                </a:ext>
              </a:extLst>
            </p:cNvPr>
            <p:cNvSpPr txBox="1">
              <a:spLocks noChangeArrowheads="1"/>
            </p:cNvSpPr>
            <p:nvPr/>
          </p:nvSpPr>
          <p:spPr bwMode="auto">
            <a:xfrm>
              <a:off x="6217405" y="1498540"/>
              <a:ext cx="5568193" cy="6976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90000"/>
                <a:buFont typeface="Wingdings" panose="05000000000000000000" pitchFamily="2" charset="2"/>
                <a:buBlip>
                  <a:blip r:embed="rId4"/>
                </a:buBlip>
                <a:defRPr sz="3600" b="1">
                  <a:solidFill>
                    <a:schemeClr val="tx1"/>
                  </a:solidFill>
                  <a:latin typeface="Myriad Web" pitchFamily="34" charset="0"/>
                  <a:ea typeface="Arial Unicode MS" pitchFamily="34" charset="-122"/>
                </a:defRPr>
              </a:lvl1pPr>
              <a:lvl2pPr marL="742950" indent="-285750">
                <a:spcBef>
                  <a:spcPct val="20000"/>
                </a:spcBef>
                <a:buClr>
                  <a:schemeClr val="hlink"/>
                </a:buClr>
                <a:buSzPct val="90000"/>
                <a:buFont typeface="Wingdings" panose="05000000000000000000" pitchFamily="2" charset="2"/>
                <a:buBlip>
                  <a:blip r:embed="rId5"/>
                </a:buBlip>
                <a:defRPr sz="2800">
                  <a:solidFill>
                    <a:schemeClr val="tx1"/>
                  </a:solidFill>
                  <a:latin typeface="Myriad Web" pitchFamily="34" charset="0"/>
                  <a:ea typeface="Arial Unicode MS" pitchFamily="34" charset="-122"/>
                </a:defRPr>
              </a:lvl2pPr>
              <a:lvl3pPr marL="1143000" indent="-228600">
                <a:spcBef>
                  <a:spcPct val="20000"/>
                </a:spcBef>
                <a:buClr>
                  <a:schemeClr val="folHlink"/>
                </a:buClr>
                <a:buSzPct val="90000"/>
                <a:buFont typeface="Wingdings" panose="05000000000000000000" pitchFamily="2" charset="2"/>
                <a:buBlip>
                  <a:blip r:embed="rId6"/>
                </a:buBlip>
                <a:defRPr sz="2400">
                  <a:solidFill>
                    <a:schemeClr val="tx1"/>
                  </a:solidFill>
                  <a:latin typeface="Myriad Web" pitchFamily="34" charset="0"/>
                  <a:ea typeface="Arial Unicode MS" pitchFamily="34"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9pPr>
            </a:lstStyle>
            <a:p>
              <a:pPr>
                <a:spcBef>
                  <a:spcPct val="0"/>
                </a:spcBef>
                <a:buClrTx/>
                <a:buSzTx/>
                <a:buFontTx/>
                <a:buNone/>
              </a:pPr>
              <a:r>
                <a:rPr lang="en-US" altLang="zh-CN" sz="1400">
                  <a:latin typeface="Tahoma" panose="020B0604030504040204" pitchFamily="34" charset="0"/>
                </a:rPr>
                <a:t>Bachelor Degree,</a:t>
              </a:r>
              <a:r>
                <a:rPr lang="zh-CN" altLang="en-US" sz="1400">
                  <a:latin typeface="Tahoma" panose="020B0604030504040204" pitchFamily="34" charset="0"/>
                </a:rPr>
                <a:t> </a:t>
              </a:r>
              <a:r>
                <a:rPr lang="en-US" altLang="zh-CN" sz="1400">
                  <a:latin typeface="Tahoma" panose="020B0604030504040204" pitchFamily="34" charset="0"/>
                </a:rPr>
                <a:t>Shandong University</a:t>
              </a:r>
            </a:p>
            <a:p>
              <a:pPr>
                <a:spcBef>
                  <a:spcPct val="0"/>
                </a:spcBef>
                <a:buClrTx/>
                <a:buSzTx/>
                <a:buFontTx/>
                <a:buNone/>
              </a:pPr>
              <a:r>
                <a:rPr lang="en-US" altLang="zh-CN" sz="1400">
                  <a:latin typeface="Tahoma" panose="020B0604030504040204" pitchFamily="34" charset="0"/>
                </a:rPr>
                <a:t>School of Computer Science and Technology</a:t>
              </a:r>
            </a:p>
          </p:txBody>
        </p:sp>
      </p:grpSp>
      <p:grpSp>
        <p:nvGrpSpPr>
          <p:cNvPr id="16" name="组合 15">
            <a:extLst>
              <a:ext uri="{FF2B5EF4-FFF2-40B4-BE49-F238E27FC236}">
                <a16:creationId xmlns:a16="http://schemas.microsoft.com/office/drawing/2014/main" id="{0118BC03-209C-4FEC-8D1D-32B28DAF8BC9}"/>
              </a:ext>
            </a:extLst>
          </p:cNvPr>
          <p:cNvGrpSpPr>
            <a:grpSpLocks/>
          </p:cNvGrpSpPr>
          <p:nvPr/>
        </p:nvGrpSpPr>
        <p:grpSpPr bwMode="auto">
          <a:xfrm>
            <a:off x="4493260" y="2592769"/>
            <a:ext cx="5305425" cy="523875"/>
            <a:chOff x="4356675" y="1498540"/>
            <a:chExt cx="7073424" cy="697626"/>
          </a:xfrm>
        </p:grpSpPr>
        <p:sp>
          <p:nvSpPr>
            <p:cNvPr id="17" name="文本框 56">
              <a:extLst>
                <a:ext uri="{FF2B5EF4-FFF2-40B4-BE49-F238E27FC236}">
                  <a16:creationId xmlns:a16="http://schemas.microsoft.com/office/drawing/2014/main" id="{E4799FA1-4818-4F99-A754-477AC3D0B132}"/>
                </a:ext>
              </a:extLst>
            </p:cNvPr>
            <p:cNvSpPr txBox="1">
              <a:spLocks noChangeArrowheads="1"/>
            </p:cNvSpPr>
            <p:nvPr/>
          </p:nvSpPr>
          <p:spPr bwMode="auto">
            <a:xfrm>
              <a:off x="4356675" y="1680116"/>
              <a:ext cx="1755181" cy="430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90000"/>
                <a:buFont typeface="Wingdings" panose="05000000000000000000" pitchFamily="2" charset="2"/>
                <a:buBlip>
                  <a:blip r:embed="rId4"/>
                </a:buBlip>
                <a:defRPr sz="3600" b="1">
                  <a:solidFill>
                    <a:schemeClr val="tx1"/>
                  </a:solidFill>
                  <a:latin typeface="Myriad Web" pitchFamily="34" charset="0"/>
                  <a:ea typeface="Arial Unicode MS" pitchFamily="34" charset="-122"/>
                </a:defRPr>
              </a:lvl1pPr>
              <a:lvl2pPr marL="742950" indent="-285750">
                <a:spcBef>
                  <a:spcPct val="20000"/>
                </a:spcBef>
                <a:buClr>
                  <a:schemeClr val="hlink"/>
                </a:buClr>
                <a:buSzPct val="90000"/>
                <a:buFont typeface="Wingdings" panose="05000000000000000000" pitchFamily="2" charset="2"/>
                <a:buBlip>
                  <a:blip r:embed="rId5"/>
                </a:buBlip>
                <a:defRPr sz="2800">
                  <a:solidFill>
                    <a:schemeClr val="tx1"/>
                  </a:solidFill>
                  <a:latin typeface="Myriad Web" pitchFamily="34" charset="0"/>
                  <a:ea typeface="Arial Unicode MS" pitchFamily="34" charset="-122"/>
                </a:defRPr>
              </a:lvl2pPr>
              <a:lvl3pPr marL="1143000" indent="-228600">
                <a:spcBef>
                  <a:spcPct val="20000"/>
                </a:spcBef>
                <a:buClr>
                  <a:schemeClr val="folHlink"/>
                </a:buClr>
                <a:buSzPct val="90000"/>
                <a:buFont typeface="Wingdings" panose="05000000000000000000" pitchFamily="2" charset="2"/>
                <a:buBlip>
                  <a:blip r:embed="rId6"/>
                </a:buBlip>
                <a:defRPr sz="2400">
                  <a:solidFill>
                    <a:schemeClr val="tx1"/>
                  </a:solidFill>
                  <a:latin typeface="Myriad Web" pitchFamily="34" charset="0"/>
                  <a:ea typeface="Arial Unicode MS" pitchFamily="34"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9pPr>
            </a:lstStyle>
            <a:p>
              <a:pPr>
                <a:spcBef>
                  <a:spcPct val="0"/>
                </a:spcBef>
                <a:buClrTx/>
                <a:buSzTx/>
                <a:buFontTx/>
                <a:buNone/>
              </a:pPr>
              <a:r>
                <a:rPr lang="en-US" altLang="zh-CN" sz="1500">
                  <a:latin typeface="Tahoma" panose="020B0604030504040204" pitchFamily="34" charset="0"/>
                </a:rPr>
                <a:t>2012~2015</a:t>
              </a:r>
              <a:endParaRPr lang="zh-CN" altLang="en-US" sz="1500">
                <a:latin typeface="Tahoma" panose="020B0604030504040204" pitchFamily="34" charset="0"/>
              </a:endParaRPr>
            </a:p>
          </p:txBody>
        </p:sp>
        <p:cxnSp>
          <p:nvCxnSpPr>
            <p:cNvPr id="18" name="直接连接符 17">
              <a:extLst>
                <a:ext uri="{FF2B5EF4-FFF2-40B4-BE49-F238E27FC236}">
                  <a16:creationId xmlns:a16="http://schemas.microsoft.com/office/drawing/2014/main" id="{0BA48A4D-0996-46AC-93AC-97E63E90C9EA}"/>
                </a:ext>
              </a:extLst>
            </p:cNvPr>
            <p:cNvCxnSpPr>
              <a:cxnSpLocks/>
            </p:cNvCxnSpPr>
            <p:nvPr/>
          </p:nvCxnSpPr>
          <p:spPr>
            <a:xfrm>
              <a:off x="6066827" y="1616925"/>
              <a:ext cx="0" cy="507364"/>
            </a:xfrm>
            <a:prstGeom prst="line">
              <a:avLst/>
            </a:prstGeom>
            <a:ln w="508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9" name="文本框 58">
              <a:extLst>
                <a:ext uri="{FF2B5EF4-FFF2-40B4-BE49-F238E27FC236}">
                  <a16:creationId xmlns:a16="http://schemas.microsoft.com/office/drawing/2014/main" id="{E1D97AD2-F32E-4050-BD72-BAD648A94D59}"/>
                </a:ext>
              </a:extLst>
            </p:cNvPr>
            <p:cNvSpPr txBox="1">
              <a:spLocks noChangeArrowheads="1"/>
            </p:cNvSpPr>
            <p:nvPr/>
          </p:nvSpPr>
          <p:spPr bwMode="auto">
            <a:xfrm>
              <a:off x="6105564" y="1498540"/>
              <a:ext cx="5324535" cy="6976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90000"/>
                <a:buFont typeface="Wingdings" panose="05000000000000000000" pitchFamily="2" charset="2"/>
                <a:buBlip>
                  <a:blip r:embed="rId4"/>
                </a:buBlip>
                <a:defRPr sz="3600" b="1">
                  <a:solidFill>
                    <a:schemeClr val="tx1"/>
                  </a:solidFill>
                  <a:latin typeface="Myriad Web" pitchFamily="34" charset="0"/>
                  <a:ea typeface="Arial Unicode MS" pitchFamily="34" charset="-122"/>
                </a:defRPr>
              </a:lvl1pPr>
              <a:lvl2pPr marL="742950" indent="-285750">
                <a:spcBef>
                  <a:spcPct val="20000"/>
                </a:spcBef>
                <a:buClr>
                  <a:schemeClr val="hlink"/>
                </a:buClr>
                <a:buSzPct val="90000"/>
                <a:buFont typeface="Wingdings" panose="05000000000000000000" pitchFamily="2" charset="2"/>
                <a:buBlip>
                  <a:blip r:embed="rId5"/>
                </a:buBlip>
                <a:defRPr sz="2800">
                  <a:solidFill>
                    <a:schemeClr val="tx1"/>
                  </a:solidFill>
                  <a:latin typeface="Myriad Web" pitchFamily="34" charset="0"/>
                  <a:ea typeface="Arial Unicode MS" pitchFamily="34" charset="-122"/>
                </a:defRPr>
              </a:lvl2pPr>
              <a:lvl3pPr marL="1143000" indent="-228600">
                <a:spcBef>
                  <a:spcPct val="20000"/>
                </a:spcBef>
                <a:buClr>
                  <a:schemeClr val="folHlink"/>
                </a:buClr>
                <a:buSzPct val="90000"/>
                <a:buFont typeface="Wingdings" panose="05000000000000000000" pitchFamily="2" charset="2"/>
                <a:buBlip>
                  <a:blip r:embed="rId6"/>
                </a:buBlip>
                <a:defRPr sz="2400">
                  <a:solidFill>
                    <a:schemeClr val="tx1"/>
                  </a:solidFill>
                  <a:latin typeface="Myriad Web" pitchFamily="34" charset="0"/>
                  <a:ea typeface="Arial Unicode MS" pitchFamily="34"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9pPr>
            </a:lstStyle>
            <a:p>
              <a:pPr>
                <a:spcBef>
                  <a:spcPct val="0"/>
                </a:spcBef>
                <a:buClrTx/>
                <a:buSzTx/>
                <a:buFontTx/>
                <a:buNone/>
              </a:pPr>
              <a:r>
                <a:rPr lang="en-US" altLang="zh-CN" sz="1400">
                  <a:latin typeface="Tahoma" panose="020B0604030504040204" pitchFamily="34" charset="0"/>
                </a:rPr>
                <a:t>Master Degree,</a:t>
              </a:r>
              <a:r>
                <a:rPr lang="zh-CN" altLang="en-US" sz="1400">
                  <a:latin typeface="Tahoma" panose="020B0604030504040204" pitchFamily="34" charset="0"/>
                </a:rPr>
                <a:t> </a:t>
              </a:r>
              <a:r>
                <a:rPr lang="en-US" altLang="zh-CN" sz="1400">
                  <a:latin typeface="Tahoma" panose="020B0604030504040204" pitchFamily="34" charset="0"/>
                </a:rPr>
                <a:t>Shandong University</a:t>
              </a:r>
            </a:p>
            <a:p>
              <a:pPr>
                <a:spcBef>
                  <a:spcPct val="0"/>
                </a:spcBef>
                <a:buClrTx/>
                <a:buSzTx/>
                <a:buFontTx/>
                <a:buNone/>
              </a:pPr>
              <a:r>
                <a:rPr lang="en-US" altLang="zh-CN" sz="1400">
                  <a:latin typeface="Tahoma" panose="020B0604030504040204" pitchFamily="34" charset="0"/>
                </a:rPr>
                <a:t>Computer Science, Supervisor: Zhiping Jia</a:t>
              </a:r>
            </a:p>
          </p:txBody>
        </p:sp>
      </p:grpSp>
      <p:grpSp>
        <p:nvGrpSpPr>
          <p:cNvPr id="20" name="组合 19">
            <a:extLst>
              <a:ext uri="{FF2B5EF4-FFF2-40B4-BE49-F238E27FC236}">
                <a16:creationId xmlns:a16="http://schemas.microsoft.com/office/drawing/2014/main" id="{1191709D-7771-4829-81F8-3460E4F48D40}"/>
              </a:ext>
            </a:extLst>
          </p:cNvPr>
          <p:cNvGrpSpPr>
            <a:grpSpLocks/>
          </p:cNvGrpSpPr>
          <p:nvPr/>
        </p:nvGrpSpPr>
        <p:grpSpPr bwMode="auto">
          <a:xfrm>
            <a:off x="4464685" y="3353181"/>
            <a:ext cx="5888038" cy="523875"/>
            <a:chOff x="4356675" y="1508112"/>
            <a:chExt cx="7852035" cy="697626"/>
          </a:xfrm>
        </p:grpSpPr>
        <p:sp>
          <p:nvSpPr>
            <p:cNvPr id="21" name="文本框 60">
              <a:extLst>
                <a:ext uri="{FF2B5EF4-FFF2-40B4-BE49-F238E27FC236}">
                  <a16:creationId xmlns:a16="http://schemas.microsoft.com/office/drawing/2014/main" id="{BBEC31D0-324F-436A-946B-2F684F94182F}"/>
                </a:ext>
              </a:extLst>
            </p:cNvPr>
            <p:cNvSpPr txBox="1">
              <a:spLocks noChangeArrowheads="1"/>
            </p:cNvSpPr>
            <p:nvPr/>
          </p:nvSpPr>
          <p:spPr bwMode="auto">
            <a:xfrm>
              <a:off x="4356675" y="1680116"/>
              <a:ext cx="1755181" cy="430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90000"/>
                <a:buFont typeface="Wingdings" panose="05000000000000000000" pitchFamily="2" charset="2"/>
                <a:buBlip>
                  <a:blip r:embed="rId4"/>
                </a:buBlip>
                <a:defRPr sz="3600" b="1">
                  <a:solidFill>
                    <a:schemeClr val="tx1"/>
                  </a:solidFill>
                  <a:latin typeface="Myriad Web" pitchFamily="34" charset="0"/>
                  <a:ea typeface="Arial Unicode MS" pitchFamily="34" charset="-122"/>
                </a:defRPr>
              </a:lvl1pPr>
              <a:lvl2pPr marL="742950" indent="-285750">
                <a:spcBef>
                  <a:spcPct val="20000"/>
                </a:spcBef>
                <a:buClr>
                  <a:schemeClr val="hlink"/>
                </a:buClr>
                <a:buSzPct val="90000"/>
                <a:buFont typeface="Wingdings" panose="05000000000000000000" pitchFamily="2" charset="2"/>
                <a:buBlip>
                  <a:blip r:embed="rId5"/>
                </a:buBlip>
                <a:defRPr sz="2800">
                  <a:solidFill>
                    <a:schemeClr val="tx1"/>
                  </a:solidFill>
                  <a:latin typeface="Myriad Web" pitchFamily="34" charset="0"/>
                  <a:ea typeface="Arial Unicode MS" pitchFamily="34" charset="-122"/>
                </a:defRPr>
              </a:lvl2pPr>
              <a:lvl3pPr marL="1143000" indent="-228600">
                <a:spcBef>
                  <a:spcPct val="20000"/>
                </a:spcBef>
                <a:buClr>
                  <a:schemeClr val="folHlink"/>
                </a:buClr>
                <a:buSzPct val="90000"/>
                <a:buFont typeface="Wingdings" panose="05000000000000000000" pitchFamily="2" charset="2"/>
                <a:buBlip>
                  <a:blip r:embed="rId6"/>
                </a:buBlip>
                <a:defRPr sz="2400">
                  <a:solidFill>
                    <a:schemeClr val="tx1"/>
                  </a:solidFill>
                  <a:latin typeface="Myriad Web" pitchFamily="34" charset="0"/>
                  <a:ea typeface="Arial Unicode MS" pitchFamily="34"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9pPr>
            </a:lstStyle>
            <a:p>
              <a:pPr>
                <a:spcBef>
                  <a:spcPct val="0"/>
                </a:spcBef>
                <a:buClrTx/>
                <a:buSzTx/>
                <a:buFontTx/>
                <a:buNone/>
              </a:pPr>
              <a:r>
                <a:rPr lang="en-US" altLang="zh-CN" sz="1500">
                  <a:latin typeface="Tahoma" panose="020B0604030504040204" pitchFamily="34" charset="0"/>
                </a:rPr>
                <a:t>2015~2018</a:t>
              </a:r>
              <a:endParaRPr lang="zh-CN" altLang="en-US" sz="1500">
                <a:latin typeface="Tahoma" panose="020B0604030504040204" pitchFamily="34" charset="0"/>
              </a:endParaRPr>
            </a:p>
          </p:txBody>
        </p:sp>
        <p:cxnSp>
          <p:nvCxnSpPr>
            <p:cNvPr id="22" name="直接连接符 21">
              <a:extLst>
                <a:ext uri="{FF2B5EF4-FFF2-40B4-BE49-F238E27FC236}">
                  <a16:creationId xmlns:a16="http://schemas.microsoft.com/office/drawing/2014/main" id="{55B74227-3165-453D-B075-5AA9E98C4EBA}"/>
                </a:ext>
              </a:extLst>
            </p:cNvPr>
            <p:cNvCxnSpPr>
              <a:cxnSpLocks/>
            </p:cNvCxnSpPr>
            <p:nvPr/>
          </p:nvCxnSpPr>
          <p:spPr>
            <a:xfrm>
              <a:off x="6105335" y="1626497"/>
              <a:ext cx="0" cy="507364"/>
            </a:xfrm>
            <a:prstGeom prst="line">
              <a:avLst/>
            </a:prstGeom>
            <a:ln w="508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3" name="文本框 62">
              <a:extLst>
                <a:ext uri="{FF2B5EF4-FFF2-40B4-BE49-F238E27FC236}">
                  <a16:creationId xmlns:a16="http://schemas.microsoft.com/office/drawing/2014/main" id="{BD5B3675-0124-404F-8617-31749C6A8E68}"/>
                </a:ext>
              </a:extLst>
            </p:cNvPr>
            <p:cNvSpPr txBox="1">
              <a:spLocks noChangeArrowheads="1"/>
            </p:cNvSpPr>
            <p:nvPr/>
          </p:nvSpPr>
          <p:spPr bwMode="auto">
            <a:xfrm>
              <a:off x="6042064" y="1508112"/>
              <a:ext cx="6166646" cy="6976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90000"/>
                <a:buFont typeface="Wingdings" panose="05000000000000000000" pitchFamily="2" charset="2"/>
                <a:buBlip>
                  <a:blip r:embed="rId4"/>
                </a:buBlip>
                <a:defRPr sz="3600" b="1">
                  <a:solidFill>
                    <a:schemeClr val="tx1"/>
                  </a:solidFill>
                  <a:latin typeface="Myriad Web" pitchFamily="34" charset="0"/>
                  <a:ea typeface="Arial Unicode MS" pitchFamily="34" charset="-122"/>
                </a:defRPr>
              </a:lvl1pPr>
              <a:lvl2pPr marL="742950" indent="-285750">
                <a:spcBef>
                  <a:spcPct val="20000"/>
                </a:spcBef>
                <a:buClr>
                  <a:schemeClr val="hlink"/>
                </a:buClr>
                <a:buSzPct val="90000"/>
                <a:buFont typeface="Wingdings" panose="05000000000000000000" pitchFamily="2" charset="2"/>
                <a:buBlip>
                  <a:blip r:embed="rId5"/>
                </a:buBlip>
                <a:defRPr sz="2800">
                  <a:solidFill>
                    <a:schemeClr val="tx1"/>
                  </a:solidFill>
                  <a:latin typeface="Myriad Web" pitchFamily="34" charset="0"/>
                  <a:ea typeface="Arial Unicode MS" pitchFamily="34" charset="-122"/>
                </a:defRPr>
              </a:lvl2pPr>
              <a:lvl3pPr marL="1143000" indent="-228600">
                <a:spcBef>
                  <a:spcPct val="20000"/>
                </a:spcBef>
                <a:buClr>
                  <a:schemeClr val="folHlink"/>
                </a:buClr>
                <a:buSzPct val="90000"/>
                <a:buFont typeface="Wingdings" panose="05000000000000000000" pitchFamily="2" charset="2"/>
                <a:buBlip>
                  <a:blip r:embed="rId6"/>
                </a:buBlip>
                <a:defRPr sz="2400">
                  <a:solidFill>
                    <a:schemeClr val="tx1"/>
                  </a:solidFill>
                  <a:latin typeface="Myriad Web" pitchFamily="34" charset="0"/>
                  <a:ea typeface="Arial Unicode MS" pitchFamily="34"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9pPr>
            </a:lstStyle>
            <a:p>
              <a:pPr>
                <a:spcBef>
                  <a:spcPct val="0"/>
                </a:spcBef>
                <a:buClrTx/>
                <a:buSzTx/>
                <a:buFontTx/>
                <a:buNone/>
              </a:pPr>
              <a:r>
                <a:rPr lang="en-US" altLang="zh-CN" sz="1400">
                  <a:latin typeface="Tahoma" panose="020B0604030504040204" pitchFamily="34" charset="0"/>
                </a:rPr>
                <a:t>PhD Degree,</a:t>
              </a:r>
              <a:r>
                <a:rPr lang="zh-CN" altLang="en-US" sz="1400">
                  <a:latin typeface="Tahoma" panose="020B0604030504040204" pitchFamily="34" charset="0"/>
                </a:rPr>
                <a:t> </a:t>
              </a:r>
              <a:r>
                <a:rPr lang="en-US" altLang="zh-CN" sz="1400">
                  <a:latin typeface="Tahoma" panose="020B0604030504040204" pitchFamily="34" charset="0"/>
                </a:rPr>
                <a:t>The HongKong Polythetic University</a:t>
              </a:r>
            </a:p>
            <a:p>
              <a:pPr>
                <a:spcBef>
                  <a:spcPct val="0"/>
                </a:spcBef>
                <a:buClrTx/>
                <a:buSzTx/>
                <a:buFontTx/>
                <a:buNone/>
              </a:pPr>
              <a:r>
                <a:rPr lang="en-US" altLang="zh-CN" sz="1400">
                  <a:latin typeface="Tahoma" panose="020B0604030504040204" pitchFamily="34" charset="0"/>
                </a:rPr>
                <a:t>Computing, Supervisor: Zili Shao</a:t>
              </a:r>
            </a:p>
          </p:txBody>
        </p:sp>
      </p:grpSp>
      <p:grpSp>
        <p:nvGrpSpPr>
          <p:cNvPr id="24" name="组合 23">
            <a:extLst>
              <a:ext uri="{FF2B5EF4-FFF2-40B4-BE49-F238E27FC236}">
                <a16:creationId xmlns:a16="http://schemas.microsoft.com/office/drawing/2014/main" id="{811970E6-1099-4985-8DB7-58A660674475}"/>
              </a:ext>
            </a:extLst>
          </p:cNvPr>
          <p:cNvGrpSpPr>
            <a:grpSpLocks/>
          </p:cNvGrpSpPr>
          <p:nvPr/>
        </p:nvGrpSpPr>
        <p:grpSpPr bwMode="auto">
          <a:xfrm>
            <a:off x="4339273" y="3975481"/>
            <a:ext cx="5457825" cy="522288"/>
            <a:chOff x="4440270" y="1498117"/>
            <a:chExt cx="7277500" cy="697626"/>
          </a:xfrm>
        </p:grpSpPr>
        <p:sp>
          <p:nvSpPr>
            <p:cNvPr id="25" name="文本框 64">
              <a:extLst>
                <a:ext uri="{FF2B5EF4-FFF2-40B4-BE49-F238E27FC236}">
                  <a16:creationId xmlns:a16="http://schemas.microsoft.com/office/drawing/2014/main" id="{3D23D23D-E9B1-4DE6-B42C-B9DF80166903}"/>
                </a:ext>
              </a:extLst>
            </p:cNvPr>
            <p:cNvSpPr txBox="1">
              <a:spLocks noChangeArrowheads="1"/>
            </p:cNvSpPr>
            <p:nvPr/>
          </p:nvSpPr>
          <p:spPr bwMode="auto">
            <a:xfrm>
              <a:off x="4440270" y="1680116"/>
              <a:ext cx="1656955" cy="43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90000"/>
                <a:buFont typeface="Wingdings" panose="05000000000000000000" pitchFamily="2" charset="2"/>
                <a:buBlip>
                  <a:blip r:embed="rId4"/>
                </a:buBlip>
                <a:defRPr sz="3600" b="1">
                  <a:solidFill>
                    <a:schemeClr val="tx1"/>
                  </a:solidFill>
                  <a:latin typeface="Myriad Web" pitchFamily="34" charset="0"/>
                  <a:ea typeface="Arial Unicode MS" pitchFamily="34" charset="-122"/>
                </a:defRPr>
              </a:lvl1pPr>
              <a:lvl2pPr marL="742950" indent="-285750">
                <a:spcBef>
                  <a:spcPct val="20000"/>
                </a:spcBef>
                <a:buClr>
                  <a:schemeClr val="hlink"/>
                </a:buClr>
                <a:buSzPct val="90000"/>
                <a:buFont typeface="Wingdings" panose="05000000000000000000" pitchFamily="2" charset="2"/>
                <a:buBlip>
                  <a:blip r:embed="rId5"/>
                </a:buBlip>
                <a:defRPr sz="2800">
                  <a:solidFill>
                    <a:schemeClr val="tx1"/>
                  </a:solidFill>
                  <a:latin typeface="Myriad Web" pitchFamily="34" charset="0"/>
                  <a:ea typeface="Arial Unicode MS" pitchFamily="34" charset="-122"/>
                </a:defRPr>
              </a:lvl2pPr>
              <a:lvl3pPr marL="1143000" indent="-228600">
                <a:spcBef>
                  <a:spcPct val="20000"/>
                </a:spcBef>
                <a:buClr>
                  <a:schemeClr val="folHlink"/>
                </a:buClr>
                <a:buSzPct val="90000"/>
                <a:buFont typeface="Wingdings" panose="05000000000000000000" pitchFamily="2" charset="2"/>
                <a:buBlip>
                  <a:blip r:embed="rId6"/>
                </a:buBlip>
                <a:defRPr sz="2400">
                  <a:solidFill>
                    <a:schemeClr val="tx1"/>
                  </a:solidFill>
                  <a:latin typeface="Myriad Web" pitchFamily="34" charset="0"/>
                  <a:ea typeface="Arial Unicode MS" pitchFamily="34"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9pPr>
            </a:lstStyle>
            <a:p>
              <a:pPr>
                <a:spcBef>
                  <a:spcPct val="0"/>
                </a:spcBef>
                <a:buClrTx/>
                <a:buSzTx/>
                <a:buFontTx/>
                <a:buNone/>
              </a:pPr>
              <a:r>
                <a:rPr lang="en-US" altLang="zh-CN" sz="1500">
                  <a:latin typeface="Tahoma" panose="020B0604030504040204" pitchFamily="34" charset="0"/>
                </a:rPr>
                <a:t>2020~now</a:t>
              </a:r>
              <a:endParaRPr lang="zh-CN" altLang="en-US" sz="1500">
                <a:latin typeface="Tahoma" panose="020B0604030504040204" pitchFamily="34" charset="0"/>
              </a:endParaRPr>
            </a:p>
          </p:txBody>
        </p:sp>
        <p:cxnSp>
          <p:nvCxnSpPr>
            <p:cNvPr id="26" name="直接连接符 25">
              <a:extLst>
                <a:ext uri="{FF2B5EF4-FFF2-40B4-BE49-F238E27FC236}">
                  <a16:creationId xmlns:a16="http://schemas.microsoft.com/office/drawing/2014/main" id="{FF993CD8-F00F-42FC-A4D5-26B8625D70FD}"/>
                </a:ext>
              </a:extLst>
            </p:cNvPr>
            <p:cNvCxnSpPr>
              <a:cxnSpLocks/>
            </p:cNvCxnSpPr>
            <p:nvPr/>
          </p:nvCxnSpPr>
          <p:spPr>
            <a:xfrm>
              <a:off x="6097710" y="1602019"/>
              <a:ext cx="0" cy="508906"/>
            </a:xfrm>
            <a:prstGeom prst="line">
              <a:avLst/>
            </a:prstGeom>
            <a:ln w="508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7" name="文本框 66">
              <a:extLst>
                <a:ext uri="{FF2B5EF4-FFF2-40B4-BE49-F238E27FC236}">
                  <a16:creationId xmlns:a16="http://schemas.microsoft.com/office/drawing/2014/main" id="{74CE4A6A-991B-48A3-B5C2-0506AFD4B85F}"/>
                </a:ext>
              </a:extLst>
            </p:cNvPr>
            <p:cNvSpPr txBox="1">
              <a:spLocks noChangeArrowheads="1"/>
            </p:cNvSpPr>
            <p:nvPr/>
          </p:nvSpPr>
          <p:spPr bwMode="auto">
            <a:xfrm>
              <a:off x="6149579" y="1498117"/>
              <a:ext cx="5568191" cy="6976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90000"/>
                <a:buFont typeface="Wingdings" panose="05000000000000000000" pitchFamily="2" charset="2"/>
                <a:buBlip>
                  <a:blip r:embed="rId4"/>
                </a:buBlip>
                <a:defRPr sz="3600" b="1">
                  <a:solidFill>
                    <a:schemeClr val="tx1"/>
                  </a:solidFill>
                  <a:latin typeface="Myriad Web" pitchFamily="34" charset="0"/>
                  <a:ea typeface="Arial Unicode MS" pitchFamily="34" charset="-122"/>
                </a:defRPr>
              </a:lvl1pPr>
              <a:lvl2pPr marL="742950" indent="-285750">
                <a:spcBef>
                  <a:spcPct val="20000"/>
                </a:spcBef>
                <a:buClr>
                  <a:schemeClr val="hlink"/>
                </a:buClr>
                <a:buSzPct val="90000"/>
                <a:buFont typeface="Wingdings" panose="05000000000000000000" pitchFamily="2" charset="2"/>
                <a:buBlip>
                  <a:blip r:embed="rId5"/>
                </a:buBlip>
                <a:defRPr sz="2800">
                  <a:solidFill>
                    <a:schemeClr val="tx1"/>
                  </a:solidFill>
                  <a:latin typeface="Myriad Web" pitchFamily="34" charset="0"/>
                  <a:ea typeface="Arial Unicode MS" pitchFamily="34" charset="-122"/>
                </a:defRPr>
              </a:lvl2pPr>
              <a:lvl3pPr marL="1143000" indent="-228600">
                <a:spcBef>
                  <a:spcPct val="20000"/>
                </a:spcBef>
                <a:buClr>
                  <a:schemeClr val="folHlink"/>
                </a:buClr>
                <a:buSzPct val="90000"/>
                <a:buFont typeface="Wingdings" panose="05000000000000000000" pitchFamily="2" charset="2"/>
                <a:buBlip>
                  <a:blip r:embed="rId6"/>
                </a:buBlip>
                <a:defRPr sz="2400">
                  <a:solidFill>
                    <a:schemeClr val="tx1"/>
                  </a:solidFill>
                  <a:latin typeface="Myriad Web" pitchFamily="34" charset="0"/>
                  <a:ea typeface="Arial Unicode MS" pitchFamily="34"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9pPr>
            </a:lstStyle>
            <a:p>
              <a:pPr>
                <a:spcBef>
                  <a:spcPct val="0"/>
                </a:spcBef>
                <a:buClrTx/>
                <a:buSzTx/>
                <a:buFontTx/>
                <a:buNone/>
              </a:pPr>
              <a:r>
                <a:rPr lang="en-US" altLang="zh-CN" sz="1400" dirty="0">
                  <a:latin typeface="Tahoma" panose="020B0604030504040204" pitchFamily="34" charset="0"/>
                </a:rPr>
                <a:t>Associate Professor, Shandong University</a:t>
              </a:r>
            </a:p>
            <a:p>
              <a:pPr>
                <a:spcBef>
                  <a:spcPct val="0"/>
                </a:spcBef>
                <a:buClrTx/>
                <a:buSzTx/>
                <a:buFontTx/>
                <a:buNone/>
              </a:pPr>
              <a:r>
                <a:rPr lang="en-US" altLang="zh-CN" sz="1400" dirty="0">
                  <a:latin typeface="Tahoma" panose="020B0604030504040204" pitchFamily="34" charset="0"/>
                </a:rPr>
                <a:t>School of Computer Science and Technology</a:t>
              </a:r>
            </a:p>
          </p:txBody>
        </p:sp>
      </p:grpSp>
      <p:sp>
        <p:nvSpPr>
          <p:cNvPr id="28" name="AutoShape 4">
            <a:extLst>
              <a:ext uri="{FF2B5EF4-FFF2-40B4-BE49-F238E27FC236}">
                <a16:creationId xmlns:a16="http://schemas.microsoft.com/office/drawing/2014/main" id="{418929FB-2DAF-4769-937F-FA7E277720B9}"/>
              </a:ext>
            </a:extLst>
          </p:cNvPr>
          <p:cNvSpPr>
            <a:spLocks noChangeAspect="1" noChangeArrowheads="1"/>
          </p:cNvSpPr>
          <p:nvPr/>
        </p:nvSpPr>
        <p:spPr bwMode="auto">
          <a:xfrm>
            <a:off x="5596573" y="3229356"/>
            <a:ext cx="2286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lvl1pPr>
              <a:spcBef>
                <a:spcPct val="20000"/>
              </a:spcBef>
              <a:buClr>
                <a:schemeClr val="folHlink"/>
              </a:buClr>
              <a:buSzPct val="90000"/>
              <a:buFont typeface="Wingdings" panose="05000000000000000000" pitchFamily="2" charset="2"/>
              <a:buBlip>
                <a:blip r:embed="rId4"/>
              </a:buBlip>
              <a:defRPr sz="3600" b="1">
                <a:solidFill>
                  <a:schemeClr val="tx1"/>
                </a:solidFill>
                <a:latin typeface="Myriad Web" pitchFamily="34" charset="0"/>
                <a:ea typeface="Arial Unicode MS" pitchFamily="34" charset="-122"/>
              </a:defRPr>
            </a:lvl1pPr>
            <a:lvl2pPr marL="742950" indent="-285750">
              <a:spcBef>
                <a:spcPct val="20000"/>
              </a:spcBef>
              <a:buClr>
                <a:schemeClr val="hlink"/>
              </a:buClr>
              <a:buSzPct val="90000"/>
              <a:buFont typeface="Wingdings" panose="05000000000000000000" pitchFamily="2" charset="2"/>
              <a:buBlip>
                <a:blip r:embed="rId5"/>
              </a:buBlip>
              <a:defRPr sz="2800">
                <a:solidFill>
                  <a:schemeClr val="tx1"/>
                </a:solidFill>
                <a:latin typeface="Myriad Web" pitchFamily="34" charset="0"/>
                <a:ea typeface="Arial Unicode MS" pitchFamily="34" charset="-122"/>
              </a:defRPr>
            </a:lvl2pPr>
            <a:lvl3pPr marL="1143000" indent="-228600">
              <a:spcBef>
                <a:spcPct val="20000"/>
              </a:spcBef>
              <a:buClr>
                <a:schemeClr val="folHlink"/>
              </a:buClr>
              <a:buSzPct val="90000"/>
              <a:buFont typeface="Wingdings" panose="05000000000000000000" pitchFamily="2" charset="2"/>
              <a:buBlip>
                <a:blip r:embed="rId6"/>
              </a:buBlip>
              <a:defRPr sz="2400">
                <a:solidFill>
                  <a:schemeClr val="tx1"/>
                </a:solidFill>
                <a:latin typeface="Myriad Web" pitchFamily="34" charset="0"/>
                <a:ea typeface="Arial Unicode MS" pitchFamily="34"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9pPr>
          </a:lstStyle>
          <a:p>
            <a:pPr>
              <a:spcBef>
                <a:spcPct val="0"/>
              </a:spcBef>
              <a:buClrTx/>
              <a:buSzTx/>
              <a:buFontTx/>
              <a:buNone/>
            </a:pPr>
            <a:endParaRPr lang="zh-CN" altLang="en-US" sz="1800" b="0">
              <a:latin typeface="Tahoma" panose="020B0604030504040204" pitchFamily="34" charset="0"/>
            </a:endParaRPr>
          </a:p>
        </p:txBody>
      </p:sp>
      <p:sp>
        <p:nvSpPr>
          <p:cNvPr id="29" name="文本框 28">
            <a:extLst>
              <a:ext uri="{FF2B5EF4-FFF2-40B4-BE49-F238E27FC236}">
                <a16:creationId xmlns:a16="http://schemas.microsoft.com/office/drawing/2014/main" id="{C2851310-1E67-4768-A641-18621612E584}"/>
              </a:ext>
            </a:extLst>
          </p:cNvPr>
          <p:cNvSpPr txBox="1">
            <a:spLocks noChangeArrowheads="1"/>
          </p:cNvSpPr>
          <p:nvPr/>
        </p:nvSpPr>
        <p:spPr bwMode="auto">
          <a:xfrm>
            <a:off x="4464684" y="4867656"/>
            <a:ext cx="5654675" cy="14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90000"/>
              <a:buFont typeface="Wingdings" panose="05000000000000000000" pitchFamily="2" charset="2"/>
              <a:buBlip>
                <a:blip r:embed="rId4"/>
              </a:buBlip>
              <a:defRPr sz="3600" b="1">
                <a:solidFill>
                  <a:schemeClr val="tx1"/>
                </a:solidFill>
                <a:latin typeface="Myriad Web" pitchFamily="34" charset="0"/>
                <a:ea typeface="Arial Unicode MS" pitchFamily="34" charset="-122"/>
              </a:defRPr>
            </a:lvl1pPr>
            <a:lvl2pPr marL="742950" indent="-285750">
              <a:spcBef>
                <a:spcPct val="20000"/>
              </a:spcBef>
              <a:buClr>
                <a:schemeClr val="hlink"/>
              </a:buClr>
              <a:buSzPct val="90000"/>
              <a:buFont typeface="Wingdings" panose="05000000000000000000" pitchFamily="2" charset="2"/>
              <a:buBlip>
                <a:blip r:embed="rId5"/>
              </a:buBlip>
              <a:defRPr sz="2800">
                <a:solidFill>
                  <a:schemeClr val="tx1"/>
                </a:solidFill>
                <a:latin typeface="Myriad Web" pitchFamily="34" charset="0"/>
                <a:ea typeface="Arial Unicode MS" pitchFamily="34" charset="-122"/>
              </a:defRPr>
            </a:lvl2pPr>
            <a:lvl3pPr marL="1143000" indent="-228600">
              <a:spcBef>
                <a:spcPct val="20000"/>
              </a:spcBef>
              <a:buClr>
                <a:schemeClr val="folHlink"/>
              </a:buClr>
              <a:buSzPct val="90000"/>
              <a:buFont typeface="Wingdings" panose="05000000000000000000" pitchFamily="2" charset="2"/>
              <a:buBlip>
                <a:blip r:embed="rId6"/>
              </a:buBlip>
              <a:defRPr sz="2400">
                <a:solidFill>
                  <a:schemeClr val="tx1"/>
                </a:solidFill>
                <a:latin typeface="Myriad Web" pitchFamily="34" charset="0"/>
                <a:ea typeface="Arial Unicode MS" pitchFamily="34"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9pPr>
          </a:lstStyle>
          <a:p>
            <a:pPr algn="ctr">
              <a:spcBef>
                <a:spcPct val="0"/>
              </a:spcBef>
              <a:buClrTx/>
              <a:buSzTx/>
              <a:buFontTx/>
              <a:buNone/>
            </a:pPr>
            <a:r>
              <a:rPr lang="en-US" altLang="zh-CN" sz="1800" dirty="0">
                <a:solidFill>
                  <a:srgbClr val="FF0000"/>
                </a:solidFill>
                <a:latin typeface="Tahoma" panose="020B0604030504040204" pitchFamily="34" charset="0"/>
              </a:rPr>
              <a:t>Research Interest </a:t>
            </a:r>
          </a:p>
          <a:p>
            <a:pPr algn="ctr">
              <a:spcBef>
                <a:spcPct val="0"/>
              </a:spcBef>
              <a:buClrTx/>
              <a:buSzTx/>
              <a:buFontTx/>
              <a:buNone/>
            </a:pPr>
            <a:r>
              <a:rPr lang="en-US" altLang="zh-CN" sz="1800" dirty="0">
                <a:solidFill>
                  <a:srgbClr val="FF0000"/>
                </a:solidFill>
                <a:latin typeface="Tahoma" panose="020B0604030504040204" pitchFamily="34" charset="0"/>
              </a:rPr>
              <a:t>Embedded System</a:t>
            </a:r>
            <a:r>
              <a:rPr lang="zh-CN" altLang="en-US" sz="1800" dirty="0">
                <a:solidFill>
                  <a:srgbClr val="FF0000"/>
                </a:solidFill>
                <a:latin typeface="Tahoma" panose="020B0604030504040204" pitchFamily="34" charset="0"/>
              </a:rPr>
              <a:t>，</a:t>
            </a:r>
            <a:r>
              <a:rPr lang="en-US" altLang="zh-CN" sz="1800" dirty="0">
                <a:solidFill>
                  <a:srgbClr val="FF0000"/>
                </a:solidFill>
                <a:latin typeface="Tahoma" panose="020B0604030504040204" pitchFamily="34" charset="0"/>
              </a:rPr>
              <a:t>Big Data Storage </a:t>
            </a:r>
          </a:p>
          <a:p>
            <a:pPr algn="ctr">
              <a:spcBef>
                <a:spcPct val="0"/>
              </a:spcBef>
              <a:buClrTx/>
              <a:buSzTx/>
              <a:buFontTx/>
              <a:buNone/>
            </a:pPr>
            <a:r>
              <a:rPr lang="en-US" altLang="zh-CN" sz="1800" dirty="0">
                <a:solidFill>
                  <a:srgbClr val="FF0000"/>
                </a:solidFill>
                <a:latin typeface="Tahoma" panose="020B0604030504040204" pitchFamily="34" charset="0"/>
              </a:rPr>
              <a:t>Processing-in-Memory, Blockchain Storage</a:t>
            </a:r>
          </a:p>
          <a:p>
            <a:pPr algn="ctr">
              <a:spcBef>
                <a:spcPct val="0"/>
              </a:spcBef>
              <a:buClrTx/>
              <a:buSzTx/>
              <a:buFontTx/>
              <a:buNone/>
            </a:pPr>
            <a:endParaRPr lang="en-US" altLang="zh-CN" sz="1800" dirty="0">
              <a:solidFill>
                <a:srgbClr val="FF0000"/>
              </a:solidFill>
              <a:latin typeface="Tahoma" panose="020B0604030504040204" pitchFamily="34" charset="0"/>
            </a:endParaRPr>
          </a:p>
          <a:p>
            <a:pPr algn="ctr">
              <a:spcBef>
                <a:spcPct val="0"/>
              </a:spcBef>
              <a:buClrTx/>
              <a:buSzTx/>
              <a:buFontTx/>
              <a:buNone/>
            </a:pPr>
            <a:r>
              <a:rPr lang="en-US" altLang="zh-CN" sz="1600" dirty="0">
                <a:solidFill>
                  <a:srgbClr val="FF0000"/>
                </a:solidFill>
                <a:latin typeface="Tahoma" panose="020B0604030504040204" pitchFamily="34" charset="0"/>
              </a:rPr>
              <a:t>https://zyshen00.github.io/</a:t>
            </a:r>
            <a:endParaRPr lang="zh-CN" altLang="en-US" sz="1600" dirty="0">
              <a:solidFill>
                <a:srgbClr val="FF0000"/>
              </a:solidFill>
              <a:latin typeface="Tahoma" panose="020B0604030504040204" pitchFamily="34" charset="0"/>
            </a:endParaRPr>
          </a:p>
        </p:txBody>
      </p:sp>
    </p:spTree>
    <p:extLst>
      <p:ext uri="{BB962C8B-B14F-4D97-AF65-F5344CB8AC3E}">
        <p14:creationId xmlns:p14="http://schemas.microsoft.com/office/powerpoint/2010/main" val="4210177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计算机系统的类别</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20</a:t>
            </a:fld>
            <a:endParaRPr lang="zh-CN" altLang="en-US"/>
          </a:p>
        </p:txBody>
      </p:sp>
      <p:sp>
        <p:nvSpPr>
          <p:cNvPr id="7" name="内容占位符 3">
            <a:extLst>
              <a:ext uri="{FF2B5EF4-FFF2-40B4-BE49-F238E27FC236}">
                <a16:creationId xmlns:a16="http://schemas.microsoft.com/office/drawing/2014/main" id="{3FA92DE1-FE8B-B74A-95CD-617E3DC63610}"/>
              </a:ext>
            </a:extLst>
          </p:cNvPr>
          <p:cNvSpPr txBox="1">
            <a:spLocks/>
          </p:cNvSpPr>
          <p:nvPr/>
        </p:nvSpPr>
        <p:spPr>
          <a:xfrm>
            <a:off x="6096000" y="1003097"/>
            <a:ext cx="3241965" cy="467908"/>
          </a:xfrm>
          <a:prstGeom prst="rect">
            <a:avLst/>
          </a:prstGeom>
        </p:spPr>
        <p:txBody>
          <a:bodyPr/>
          <a:lstStyle>
            <a:lvl1pPr marL="457200" indent="-457200" algn="l" defTabSz="914400" rtl="0" eaLnBrk="1" latinLnBrk="0" hangingPunct="1">
              <a:lnSpc>
                <a:spcPct val="94000"/>
              </a:lnSpc>
              <a:spcBef>
                <a:spcPts val="1000"/>
              </a:spcBef>
              <a:spcAft>
                <a:spcPts val="200"/>
              </a:spcAft>
              <a:buFont typeface="Wingdings" panose="05000000000000000000" pitchFamily="2" charset="2"/>
              <a:buChar char="Ø"/>
              <a:defRPr sz="2400" b="1"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lgn="l" defTabSz="914400" rtl="0" eaLnBrk="1" latinLnBrk="0" hangingPunct="1">
              <a:lnSpc>
                <a:spcPct val="94000"/>
              </a:lnSpc>
              <a:spcBef>
                <a:spcPts val="500"/>
              </a:spcBef>
              <a:spcAft>
                <a:spcPts val="200"/>
              </a:spcAft>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lgn="l" defTabSz="914400" rtl="0" eaLnBrk="1" latinLnBrk="0" hangingPunct="1">
              <a:lnSpc>
                <a:spcPct val="94000"/>
              </a:lnSpc>
              <a:spcBef>
                <a:spcPts val="500"/>
              </a:spcBef>
              <a:spcAft>
                <a:spcPts val="200"/>
              </a:spcAft>
              <a:buSzPct val="100000"/>
              <a:buFont typeface="Arial" panose="020B0604020202020204" pitchFamily="34" charset="0"/>
              <a:buChar char="•"/>
              <a:defRPr sz="1600" i="0"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zh-CN" altLang="en-US" dirty="0"/>
              <a:t>服务器</a:t>
            </a:r>
            <a:r>
              <a:rPr lang="zh-CN" altLang="zh-CN" dirty="0"/>
              <a:t> </a:t>
            </a:r>
            <a:endParaRPr lang="zh-CN" altLang="en-US" dirty="0"/>
          </a:p>
          <a:p>
            <a:endParaRPr lang="zh-CN" altLang="en-US" dirty="0"/>
          </a:p>
        </p:txBody>
      </p:sp>
      <p:pic>
        <p:nvPicPr>
          <p:cNvPr id="8" name="图片 7">
            <a:extLst>
              <a:ext uri="{FF2B5EF4-FFF2-40B4-BE49-F238E27FC236}">
                <a16:creationId xmlns:a16="http://schemas.microsoft.com/office/drawing/2014/main" id="{F8D35CD6-FA06-7E49-9A6A-B8477E83CB96}"/>
              </a:ext>
            </a:extLst>
          </p:cNvPr>
          <p:cNvPicPr>
            <a:picLocks noChangeAspect="1"/>
          </p:cNvPicPr>
          <p:nvPr/>
        </p:nvPicPr>
        <p:blipFill>
          <a:blip r:embed="rId3"/>
          <a:stretch>
            <a:fillRect/>
          </a:stretch>
        </p:blipFill>
        <p:spPr>
          <a:xfrm>
            <a:off x="863601" y="1471005"/>
            <a:ext cx="2980266" cy="2980266"/>
          </a:xfrm>
          <a:prstGeom prst="rect">
            <a:avLst/>
          </a:prstGeom>
        </p:spPr>
      </p:pic>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3241965" cy="467908"/>
          </a:xfrm>
        </p:spPr>
        <p:txBody>
          <a:bodyPr/>
          <a:lstStyle/>
          <a:p>
            <a:r>
              <a:rPr lang="zh-CN" altLang="en-US" dirty="0"/>
              <a:t>桌面计算机</a:t>
            </a:r>
            <a:r>
              <a:rPr lang="zh-CN" altLang="zh-CN" dirty="0"/>
              <a:t> </a:t>
            </a:r>
            <a:endParaRPr lang="zh-CN" altLang="en-US" dirty="0"/>
          </a:p>
          <a:p>
            <a:endParaRPr lang="zh-CN" altLang="en-US" dirty="0"/>
          </a:p>
        </p:txBody>
      </p:sp>
      <p:sp>
        <p:nvSpPr>
          <p:cNvPr id="10" name="文本框 9">
            <a:extLst>
              <a:ext uri="{FF2B5EF4-FFF2-40B4-BE49-F238E27FC236}">
                <a16:creationId xmlns:a16="http://schemas.microsoft.com/office/drawing/2014/main" id="{32592080-28AA-2042-A815-E6535CB5A212}"/>
              </a:ext>
            </a:extLst>
          </p:cNvPr>
          <p:cNvSpPr txBox="1"/>
          <p:nvPr/>
        </p:nvSpPr>
        <p:spPr>
          <a:xfrm>
            <a:off x="555171" y="4272848"/>
            <a:ext cx="4408715" cy="1477328"/>
          </a:xfrm>
          <a:prstGeom prst="rect">
            <a:avLst/>
          </a:prstGeom>
          <a:noFill/>
        </p:spPr>
        <p:txBody>
          <a:bodyPr wrap="square">
            <a:spAutoFit/>
          </a:bodyPr>
          <a:lstStyle/>
          <a:p>
            <a:r>
              <a:rPr lang="en-US" altLang="zh-CN" sz="1800" b="1" dirty="0">
                <a:solidFill>
                  <a:srgbClr val="2E3033"/>
                </a:solidFill>
                <a:effectLst/>
                <a:latin typeface="+mn-ea"/>
                <a:cs typeface="Arial" panose="020B0604020202020204" pitchFamily="34" charset="0"/>
              </a:rPr>
              <a:t>	</a:t>
            </a:r>
            <a:r>
              <a:rPr lang="zh-CN" altLang="zh-CN" sz="1800" b="1" dirty="0">
                <a:solidFill>
                  <a:srgbClr val="2E3033"/>
                </a:solidFill>
                <a:effectLst/>
                <a:latin typeface="+mn-ea"/>
                <a:cs typeface="Arial" panose="020B0604020202020204" pitchFamily="34" charset="0"/>
              </a:rPr>
              <a:t>桌面计算机</a:t>
            </a:r>
            <a:r>
              <a:rPr lang="zh-CN" altLang="zh-CN" sz="1800" dirty="0">
                <a:effectLst/>
                <a:latin typeface="+mn-ea"/>
                <a:cs typeface="Times New Roman" panose="02020603050405020304" pitchFamily="18" charset="0"/>
              </a:rPr>
              <a:t>即我们经常接触到的用以学习、工作或娱乐的设备，</a:t>
            </a:r>
            <a:r>
              <a:rPr lang="zh-CN" altLang="zh-CN" sz="1800" dirty="0">
                <a:solidFill>
                  <a:srgbClr val="2E3033"/>
                </a:solidFill>
                <a:effectLst/>
                <a:latin typeface="+mn-ea"/>
                <a:cs typeface="Arial" panose="020B0604020202020204" pitchFamily="34" charset="0"/>
              </a:rPr>
              <a:t>桌面计算机</a:t>
            </a:r>
            <a:r>
              <a:rPr lang="zh-CN" altLang="zh-CN" sz="1800" dirty="0">
                <a:effectLst/>
                <a:latin typeface="+mn-ea"/>
                <a:cs typeface="Times New Roman" panose="02020603050405020304" pitchFamily="18" charset="0"/>
              </a:rPr>
              <a:t>覆盖了从低端到高端的整个产品范围</a:t>
            </a:r>
            <a:r>
              <a:rPr lang="zh-CN" altLang="en-US" dirty="0">
                <a:effectLst/>
                <a:latin typeface="+mn-ea"/>
              </a:rPr>
              <a:t>。</a:t>
            </a:r>
            <a:endParaRPr lang="en-US" altLang="zh-CN" dirty="0">
              <a:effectLst/>
              <a:latin typeface="+mn-ea"/>
            </a:endParaRPr>
          </a:p>
          <a:p>
            <a:r>
              <a:rPr lang="en-US" altLang="zh-CN" dirty="0">
                <a:latin typeface="+mn-ea"/>
              </a:rPr>
              <a:t>	</a:t>
            </a:r>
            <a:r>
              <a:rPr lang="zh-CN" altLang="zh-CN" dirty="0"/>
              <a:t>在整个价格和功能范围内，桌面计算机市场倾向于优化性价比。 </a:t>
            </a:r>
            <a:endParaRPr lang="zh-CN" altLang="en-US" dirty="0">
              <a:latin typeface="+mn-ea"/>
            </a:endParaRPr>
          </a:p>
        </p:txBody>
      </p:sp>
      <p:pic>
        <p:nvPicPr>
          <p:cNvPr id="5" name="图片 4">
            <a:extLst>
              <a:ext uri="{FF2B5EF4-FFF2-40B4-BE49-F238E27FC236}">
                <a16:creationId xmlns:a16="http://schemas.microsoft.com/office/drawing/2014/main" id="{72290F71-D42B-CE45-9368-AEEE1721EDBE}"/>
              </a:ext>
            </a:extLst>
          </p:cNvPr>
          <p:cNvPicPr>
            <a:picLocks noChangeAspect="1"/>
          </p:cNvPicPr>
          <p:nvPr/>
        </p:nvPicPr>
        <p:blipFill>
          <a:blip r:embed="rId4"/>
          <a:stretch>
            <a:fillRect/>
          </a:stretch>
        </p:blipFill>
        <p:spPr>
          <a:xfrm>
            <a:off x="6614885" y="1907722"/>
            <a:ext cx="4097805" cy="1965274"/>
          </a:xfrm>
          <a:prstGeom prst="rect">
            <a:avLst/>
          </a:prstGeom>
        </p:spPr>
      </p:pic>
      <p:sp>
        <p:nvSpPr>
          <p:cNvPr id="13" name="文本框 12">
            <a:extLst>
              <a:ext uri="{FF2B5EF4-FFF2-40B4-BE49-F238E27FC236}">
                <a16:creationId xmlns:a16="http://schemas.microsoft.com/office/drawing/2014/main" id="{8B085326-FC10-1341-8E0B-54C5C7951683}"/>
              </a:ext>
            </a:extLst>
          </p:cNvPr>
          <p:cNvSpPr txBox="1"/>
          <p:nvPr/>
        </p:nvSpPr>
        <p:spPr>
          <a:xfrm>
            <a:off x="6046520" y="4272848"/>
            <a:ext cx="5281879" cy="1754326"/>
          </a:xfrm>
          <a:prstGeom prst="rect">
            <a:avLst/>
          </a:prstGeom>
          <a:noFill/>
        </p:spPr>
        <p:txBody>
          <a:bodyPr wrap="square">
            <a:spAutoFit/>
          </a:bodyPr>
          <a:lstStyle/>
          <a:p>
            <a:r>
              <a:rPr lang="en-US" altLang="zh-CN" sz="1800" b="1" dirty="0">
                <a:effectLst/>
                <a:latin typeface="+mn-ea"/>
                <a:cs typeface="Times New Roman" panose="02020603050405020304" pitchFamily="18" charset="0"/>
              </a:rPr>
              <a:t>	</a:t>
            </a:r>
            <a:r>
              <a:rPr lang="zh-CN" altLang="zh-CN" sz="1800" b="1" dirty="0">
                <a:effectLst/>
                <a:latin typeface="+mn-ea"/>
                <a:cs typeface="Times New Roman" panose="02020603050405020304" pitchFamily="18" charset="0"/>
              </a:rPr>
              <a:t>服务器</a:t>
            </a:r>
            <a:r>
              <a:rPr lang="zh-CN" altLang="zh-CN" sz="1800" dirty="0">
                <a:effectLst/>
                <a:latin typeface="+mn-ea"/>
                <a:cs typeface="Times New Roman" panose="02020603050405020304" pitchFamily="18" charset="0"/>
              </a:rPr>
              <a:t>相比常见的桌面计算机运行更快、负载更重，但价格也更贵。服务器的作用</a:t>
            </a:r>
            <a:r>
              <a:rPr lang="zh-CN" altLang="en-US" dirty="0">
                <a:latin typeface="+mn-ea"/>
                <a:cs typeface="Times New Roman" panose="02020603050405020304" pitchFamily="18" charset="0"/>
              </a:rPr>
              <a:t>在现代社会</a:t>
            </a:r>
            <a:r>
              <a:rPr lang="zh-CN" altLang="zh-CN" sz="1800" dirty="0">
                <a:effectLst/>
                <a:latin typeface="+mn-ea"/>
                <a:cs typeface="Times New Roman" panose="02020603050405020304" pitchFamily="18" charset="0"/>
              </a:rPr>
              <a:t>逐渐扩大，提供更大规模、更可靠的文件和计算服务。</a:t>
            </a:r>
            <a:endParaRPr lang="en-US" altLang="zh-CN" sz="1800" dirty="0">
              <a:effectLst/>
              <a:latin typeface="+mn-ea"/>
              <a:cs typeface="Times New Roman" panose="02020603050405020304" pitchFamily="18" charset="0"/>
            </a:endParaRPr>
          </a:p>
          <a:p>
            <a:r>
              <a:rPr lang="en-US" altLang="zh-CN" dirty="0">
                <a:latin typeface="+mn-ea"/>
                <a:cs typeface="Times New Roman" panose="02020603050405020304" pitchFamily="18" charset="0"/>
              </a:rPr>
              <a:t>	</a:t>
            </a:r>
            <a:r>
              <a:rPr lang="zh-CN" altLang="zh-CN" dirty="0"/>
              <a:t>服务器拥有若干典型的特性需求。可用性是首要保障。第二个关键特性是可扩展性。最后，服务器旨在实现尽可能高的吞吐量。 </a:t>
            </a:r>
            <a:endParaRPr lang="zh-CN" altLang="en-US" dirty="0">
              <a:latin typeface="+mn-ea"/>
            </a:endParaRPr>
          </a:p>
        </p:txBody>
      </p:sp>
    </p:spTree>
    <p:extLst>
      <p:ext uri="{BB962C8B-B14F-4D97-AF65-F5344CB8AC3E}">
        <p14:creationId xmlns:p14="http://schemas.microsoft.com/office/powerpoint/2010/main" val="42149082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计算机系统的类别</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21</a:t>
            </a:fld>
            <a:endParaRPr lang="zh-CN" altLang="en-US"/>
          </a:p>
        </p:txBody>
      </p:sp>
      <p:sp>
        <p:nvSpPr>
          <p:cNvPr id="7" name="内容占位符 3">
            <a:extLst>
              <a:ext uri="{FF2B5EF4-FFF2-40B4-BE49-F238E27FC236}">
                <a16:creationId xmlns:a16="http://schemas.microsoft.com/office/drawing/2014/main" id="{3FA92DE1-FE8B-B74A-95CD-617E3DC63610}"/>
              </a:ext>
            </a:extLst>
          </p:cNvPr>
          <p:cNvSpPr txBox="1">
            <a:spLocks/>
          </p:cNvSpPr>
          <p:nvPr/>
        </p:nvSpPr>
        <p:spPr>
          <a:xfrm>
            <a:off x="6096000" y="1003097"/>
            <a:ext cx="3241965" cy="467908"/>
          </a:xfrm>
          <a:prstGeom prst="rect">
            <a:avLst/>
          </a:prstGeom>
        </p:spPr>
        <p:txBody>
          <a:bodyPr/>
          <a:lstStyle>
            <a:lvl1pPr marL="457200" indent="-457200" algn="l" defTabSz="914400" rtl="0" eaLnBrk="1" latinLnBrk="0" hangingPunct="1">
              <a:lnSpc>
                <a:spcPct val="94000"/>
              </a:lnSpc>
              <a:spcBef>
                <a:spcPts val="1000"/>
              </a:spcBef>
              <a:spcAft>
                <a:spcPts val="200"/>
              </a:spcAft>
              <a:buFont typeface="Wingdings" panose="05000000000000000000" pitchFamily="2" charset="2"/>
              <a:buChar char="Ø"/>
              <a:defRPr sz="2400" b="1"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lgn="l" defTabSz="914400" rtl="0" eaLnBrk="1" latinLnBrk="0" hangingPunct="1">
              <a:lnSpc>
                <a:spcPct val="94000"/>
              </a:lnSpc>
              <a:spcBef>
                <a:spcPts val="500"/>
              </a:spcBef>
              <a:spcAft>
                <a:spcPts val="200"/>
              </a:spcAft>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lgn="l" defTabSz="914400" rtl="0" eaLnBrk="1" latinLnBrk="0" hangingPunct="1">
              <a:lnSpc>
                <a:spcPct val="94000"/>
              </a:lnSpc>
              <a:spcBef>
                <a:spcPts val="500"/>
              </a:spcBef>
              <a:spcAft>
                <a:spcPts val="200"/>
              </a:spcAft>
              <a:buSzPct val="100000"/>
              <a:buFont typeface="Arial" panose="020B0604020202020204" pitchFamily="34" charset="0"/>
              <a:buChar char="•"/>
              <a:defRPr sz="1600" i="0"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zh-CN" altLang="en-US" dirty="0"/>
              <a:t>嵌入式系统</a:t>
            </a:r>
            <a:r>
              <a:rPr lang="zh-CN" altLang="zh-CN" dirty="0"/>
              <a:t> </a:t>
            </a:r>
            <a:endParaRPr lang="zh-CN" altLang="en-US" dirty="0"/>
          </a:p>
          <a:p>
            <a:endParaRPr lang="zh-CN" altLang="en-US" dirty="0"/>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3241965" cy="467908"/>
          </a:xfrm>
        </p:spPr>
        <p:txBody>
          <a:bodyPr/>
          <a:lstStyle/>
          <a:p>
            <a:r>
              <a:rPr lang="zh-CN" altLang="en-US" dirty="0"/>
              <a:t>集群</a:t>
            </a:r>
            <a:r>
              <a:rPr lang="en-US" altLang="zh-CN" dirty="0"/>
              <a:t>/</a:t>
            </a:r>
            <a:r>
              <a:rPr lang="zh-CN" altLang="en-US" dirty="0"/>
              <a:t>仓库级计算机</a:t>
            </a:r>
            <a:r>
              <a:rPr lang="zh-CN" altLang="zh-CN" dirty="0"/>
              <a:t> </a:t>
            </a:r>
            <a:endParaRPr lang="zh-CN" altLang="en-US" dirty="0"/>
          </a:p>
          <a:p>
            <a:endParaRPr lang="zh-CN" altLang="en-US" dirty="0"/>
          </a:p>
        </p:txBody>
      </p:sp>
      <p:sp>
        <p:nvSpPr>
          <p:cNvPr id="10" name="文本框 9">
            <a:extLst>
              <a:ext uri="{FF2B5EF4-FFF2-40B4-BE49-F238E27FC236}">
                <a16:creationId xmlns:a16="http://schemas.microsoft.com/office/drawing/2014/main" id="{32592080-28AA-2042-A815-E6535CB5A212}"/>
              </a:ext>
            </a:extLst>
          </p:cNvPr>
          <p:cNvSpPr txBox="1"/>
          <p:nvPr/>
        </p:nvSpPr>
        <p:spPr>
          <a:xfrm>
            <a:off x="555171" y="4272848"/>
            <a:ext cx="4408715" cy="2308324"/>
          </a:xfrm>
          <a:prstGeom prst="rect">
            <a:avLst/>
          </a:prstGeom>
          <a:noFill/>
        </p:spPr>
        <p:txBody>
          <a:bodyPr wrap="square">
            <a:spAutoFit/>
          </a:bodyPr>
          <a:lstStyle/>
          <a:p>
            <a:r>
              <a:rPr lang="en-US" altLang="zh-CN" sz="1800" b="1" dirty="0">
                <a:solidFill>
                  <a:srgbClr val="2E3033"/>
                </a:solidFill>
                <a:effectLst/>
                <a:latin typeface="+mn-ea"/>
                <a:cs typeface="Arial" panose="020B0604020202020204" pitchFamily="34" charset="0"/>
              </a:rPr>
              <a:t>	</a:t>
            </a:r>
            <a:r>
              <a:rPr lang="zh-CN" altLang="zh-CN" b="1" dirty="0"/>
              <a:t>集群</a:t>
            </a:r>
            <a:r>
              <a:rPr lang="zh-CN" altLang="zh-CN" dirty="0"/>
              <a:t>是由局域网连接的台式计算机或服务器的集合，可被看作单个较大的计算机，每个节点运行自己的操作系统，节点间使用特定的协议进行数据通信。最大的集群称为</a:t>
            </a:r>
            <a:r>
              <a:rPr lang="zh-CN" altLang="zh-CN" b="1" dirty="0"/>
              <a:t>仓库级计算机</a:t>
            </a:r>
            <a:r>
              <a:rPr lang="zh-CN" altLang="zh-CN" dirty="0"/>
              <a:t>。</a:t>
            </a:r>
          </a:p>
          <a:p>
            <a:r>
              <a:rPr lang="en-US" altLang="zh-CN" dirty="0">
                <a:effectLst/>
                <a:latin typeface="+mn-ea"/>
              </a:rPr>
              <a:t>	</a:t>
            </a:r>
            <a:r>
              <a:rPr lang="zh-CN" altLang="zh-CN" dirty="0"/>
              <a:t>性价比和功耗对仓库级计算机十分重要</a:t>
            </a:r>
            <a:r>
              <a:rPr lang="zh-CN" altLang="en-US" dirty="0"/>
              <a:t>。其</a:t>
            </a:r>
            <a:r>
              <a:rPr lang="zh-CN" altLang="zh-CN" dirty="0"/>
              <a:t>可扩展性由连接计算机的局域网决定，而不是由集成的计算机硬件决定。 </a:t>
            </a:r>
            <a:endParaRPr lang="en-US" altLang="zh-CN" dirty="0">
              <a:effectLst/>
              <a:latin typeface="+mn-ea"/>
            </a:endParaRPr>
          </a:p>
        </p:txBody>
      </p:sp>
      <p:sp>
        <p:nvSpPr>
          <p:cNvPr id="13" name="文本框 12">
            <a:extLst>
              <a:ext uri="{FF2B5EF4-FFF2-40B4-BE49-F238E27FC236}">
                <a16:creationId xmlns:a16="http://schemas.microsoft.com/office/drawing/2014/main" id="{8B085326-FC10-1341-8E0B-54C5C7951683}"/>
              </a:ext>
            </a:extLst>
          </p:cNvPr>
          <p:cNvSpPr txBox="1"/>
          <p:nvPr/>
        </p:nvSpPr>
        <p:spPr>
          <a:xfrm>
            <a:off x="6046520" y="4272848"/>
            <a:ext cx="5281879" cy="1200329"/>
          </a:xfrm>
          <a:prstGeom prst="rect">
            <a:avLst/>
          </a:prstGeom>
          <a:noFill/>
        </p:spPr>
        <p:txBody>
          <a:bodyPr wrap="square">
            <a:spAutoFit/>
          </a:bodyPr>
          <a:lstStyle/>
          <a:p>
            <a:r>
              <a:rPr lang="en-US" altLang="zh-CN" sz="1800" b="1" dirty="0">
                <a:effectLst/>
                <a:latin typeface="+mn-ea"/>
                <a:cs typeface="Times New Roman" panose="02020603050405020304" pitchFamily="18" charset="0"/>
              </a:rPr>
              <a:t>	</a:t>
            </a:r>
            <a:r>
              <a:rPr lang="zh-CN" altLang="zh-CN" b="1" dirty="0"/>
              <a:t>嵌入式系统</a:t>
            </a:r>
            <a:r>
              <a:rPr lang="zh-CN" altLang="zh-CN" dirty="0"/>
              <a:t>通常用在一些特定专用设备上，一般情况下，这些设备的硬件资源（如处理器、存储器等）非常有限，并且对成本较为敏感，对实时响应要求也很高。 </a:t>
            </a:r>
            <a:endParaRPr lang="en-US" altLang="zh-CN" sz="1800" dirty="0">
              <a:effectLst/>
              <a:latin typeface="+mn-ea"/>
              <a:cs typeface="Times New Roman" panose="02020603050405020304" pitchFamily="18" charset="0"/>
            </a:endParaRPr>
          </a:p>
        </p:txBody>
      </p:sp>
      <p:pic>
        <p:nvPicPr>
          <p:cNvPr id="4" name="图片 3">
            <a:extLst>
              <a:ext uri="{FF2B5EF4-FFF2-40B4-BE49-F238E27FC236}">
                <a16:creationId xmlns:a16="http://schemas.microsoft.com/office/drawing/2014/main" id="{DDEE84D6-3C81-4C47-8305-001D9888F9DD}"/>
              </a:ext>
            </a:extLst>
          </p:cNvPr>
          <p:cNvPicPr>
            <a:picLocks noChangeAspect="1"/>
          </p:cNvPicPr>
          <p:nvPr/>
        </p:nvPicPr>
        <p:blipFill>
          <a:blip r:embed="rId3"/>
          <a:stretch>
            <a:fillRect/>
          </a:stretch>
        </p:blipFill>
        <p:spPr>
          <a:xfrm>
            <a:off x="798216" y="1756780"/>
            <a:ext cx="3922624" cy="2230292"/>
          </a:xfrm>
          <a:prstGeom prst="rect">
            <a:avLst/>
          </a:prstGeom>
        </p:spPr>
      </p:pic>
      <p:pic>
        <p:nvPicPr>
          <p:cNvPr id="12" name="图片 11">
            <a:extLst>
              <a:ext uri="{FF2B5EF4-FFF2-40B4-BE49-F238E27FC236}">
                <a16:creationId xmlns:a16="http://schemas.microsoft.com/office/drawing/2014/main" id="{C67CA507-0491-1347-82A3-D86DE1EFC62F}"/>
              </a:ext>
            </a:extLst>
          </p:cNvPr>
          <p:cNvPicPr>
            <a:picLocks noChangeAspect="1"/>
          </p:cNvPicPr>
          <p:nvPr/>
        </p:nvPicPr>
        <p:blipFill>
          <a:blip r:embed="rId4"/>
          <a:stretch>
            <a:fillRect/>
          </a:stretch>
        </p:blipFill>
        <p:spPr>
          <a:xfrm>
            <a:off x="6616962" y="1756780"/>
            <a:ext cx="1465689" cy="1997002"/>
          </a:xfrm>
          <a:prstGeom prst="rect">
            <a:avLst/>
          </a:prstGeom>
        </p:spPr>
      </p:pic>
      <p:pic>
        <p:nvPicPr>
          <p:cNvPr id="11" name="图片 10">
            <a:extLst>
              <a:ext uri="{FF2B5EF4-FFF2-40B4-BE49-F238E27FC236}">
                <a16:creationId xmlns:a16="http://schemas.microsoft.com/office/drawing/2014/main" id="{8C00BAE5-2BE3-B841-9772-EC1A09DA230B}"/>
              </a:ext>
            </a:extLst>
          </p:cNvPr>
          <p:cNvPicPr>
            <a:picLocks noChangeAspect="1"/>
          </p:cNvPicPr>
          <p:nvPr/>
        </p:nvPicPr>
        <p:blipFill>
          <a:blip r:embed="rId5"/>
          <a:stretch>
            <a:fillRect/>
          </a:stretch>
        </p:blipFill>
        <p:spPr>
          <a:xfrm>
            <a:off x="7833591" y="1756780"/>
            <a:ext cx="2698652" cy="1997002"/>
          </a:xfrm>
          <a:prstGeom prst="rect">
            <a:avLst/>
          </a:prstGeom>
        </p:spPr>
      </p:pic>
    </p:spTree>
    <p:extLst>
      <p:ext uri="{BB962C8B-B14F-4D97-AF65-F5344CB8AC3E}">
        <p14:creationId xmlns:p14="http://schemas.microsoft.com/office/powerpoint/2010/main" val="15861137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E8766EF-228F-4F87-8A6B-98F6F33F08C2}"/>
              </a:ext>
            </a:extLst>
          </p:cNvPr>
          <p:cNvSpPr>
            <a:spLocks noGrp="1"/>
          </p:cNvSpPr>
          <p:nvPr>
            <p:ph idx="1"/>
          </p:nvPr>
        </p:nvSpPr>
        <p:spPr>
          <a:xfrm>
            <a:off x="1" y="1082938"/>
            <a:ext cx="12192000" cy="5140062"/>
          </a:xfrm>
        </p:spPr>
        <p:txBody>
          <a:bodyPr/>
          <a:lstStyle/>
          <a:p>
            <a:r>
              <a:rPr lang="zh-CN" altLang="en-US" dirty="0"/>
              <a:t>第一节：计算机系统的定义和类别</a:t>
            </a:r>
            <a:endParaRPr lang="en-US" altLang="zh-CN" dirty="0"/>
          </a:p>
          <a:p>
            <a:pPr lvl="1"/>
            <a:r>
              <a:rPr lang="zh-CN" altLang="en-US" dirty="0"/>
              <a:t>计算机系统的定义</a:t>
            </a:r>
            <a:endParaRPr lang="en-US" altLang="zh-CN" dirty="0"/>
          </a:p>
          <a:p>
            <a:pPr lvl="1"/>
            <a:r>
              <a:rPr lang="zh-CN" altLang="en-US" dirty="0"/>
              <a:t>计算机系统的类别</a:t>
            </a:r>
            <a:endParaRPr lang="en-US" altLang="zh-CN" dirty="0"/>
          </a:p>
          <a:p>
            <a:r>
              <a:rPr lang="zh-CN" altLang="en-US" dirty="0">
                <a:solidFill>
                  <a:srgbClr val="FF0000"/>
                </a:solidFill>
              </a:rPr>
              <a:t>第二节：计算机系统中的抽象层次</a:t>
            </a:r>
            <a:endParaRPr lang="en-US" altLang="zh-CN" dirty="0">
              <a:solidFill>
                <a:srgbClr val="FF0000"/>
              </a:solidFill>
            </a:endParaRPr>
          </a:p>
          <a:p>
            <a:pPr lvl="1"/>
            <a:r>
              <a:rPr lang="zh-CN" altLang="en-US" dirty="0"/>
              <a:t>计算机系统层次结构</a:t>
            </a:r>
            <a:endParaRPr lang="en-US" altLang="zh-CN" dirty="0"/>
          </a:p>
          <a:p>
            <a:pPr lvl="1"/>
            <a:r>
              <a:rPr lang="zh-CN" altLang="en-US" dirty="0"/>
              <a:t>计算机系统的不同用户</a:t>
            </a:r>
            <a:endParaRPr lang="en-US" altLang="zh-CN" dirty="0"/>
          </a:p>
          <a:p>
            <a:pPr lvl="1"/>
            <a:r>
              <a:rPr lang="zh-CN" altLang="en-US" dirty="0"/>
              <a:t>冯</a:t>
            </a:r>
            <a:r>
              <a:rPr lang="en-US" altLang="zh-CN" dirty="0"/>
              <a:t>·</a:t>
            </a:r>
            <a:r>
              <a:rPr lang="zh-CN" altLang="en-US" dirty="0"/>
              <a:t>诺依曼架构</a:t>
            </a:r>
            <a:endParaRPr lang="en-US" altLang="zh-CN" dirty="0"/>
          </a:p>
          <a:p>
            <a:pPr lvl="1"/>
            <a:r>
              <a:rPr lang="zh-CN" altLang="en-US" dirty="0"/>
              <a:t>程序的编译及执行过程</a:t>
            </a:r>
            <a:endParaRPr lang="en-US" altLang="zh-CN" dirty="0"/>
          </a:p>
          <a:p>
            <a:pPr marL="384175" lvl="1" indent="-384175">
              <a:spcBef>
                <a:spcPts val="1000"/>
              </a:spcBef>
              <a:buFont typeface="Wingdings" panose="05000000000000000000" pitchFamily="2" charset="2"/>
              <a:buChar char="Ø"/>
            </a:pPr>
            <a:r>
              <a:rPr lang="zh-CN" altLang="en-US" sz="2400" b="1" dirty="0"/>
              <a:t>第三节：计算机性能</a:t>
            </a:r>
            <a:endParaRPr lang="en-US" altLang="zh-CN" sz="2400" b="1" dirty="0"/>
          </a:p>
          <a:p>
            <a:pPr lvl="1"/>
            <a:r>
              <a:rPr lang="zh-CN" altLang="en-US" dirty="0"/>
              <a:t>性能的指标和度量</a:t>
            </a:r>
            <a:endParaRPr lang="en-US" altLang="zh-CN" dirty="0"/>
          </a:p>
          <a:p>
            <a:pPr lvl="1"/>
            <a:r>
              <a:rPr lang="en-US" altLang="zh-CN" dirty="0"/>
              <a:t>CPU</a:t>
            </a:r>
            <a:r>
              <a:rPr lang="zh-CN" altLang="en-US" dirty="0"/>
              <a:t>性能</a:t>
            </a:r>
            <a:endParaRPr lang="en-US" altLang="zh-CN" dirty="0"/>
          </a:p>
          <a:p>
            <a:pPr lvl="1"/>
            <a:r>
              <a:rPr lang="zh-CN" altLang="en-US" dirty="0"/>
              <a:t>指令性能</a:t>
            </a:r>
            <a:endParaRPr lang="en-US" altLang="zh-CN" dirty="0"/>
          </a:p>
          <a:p>
            <a:pPr lvl="1"/>
            <a:r>
              <a:rPr lang="zh-CN" altLang="en-US" dirty="0"/>
              <a:t>实例：处理器性能评测</a:t>
            </a:r>
          </a:p>
          <a:p>
            <a:pPr marL="0" lvl="1" indent="0">
              <a:spcBef>
                <a:spcPts val="1000"/>
              </a:spcBef>
              <a:buNone/>
            </a:pPr>
            <a:endParaRPr lang="en-US" altLang="zh-CN" sz="2400" b="1" dirty="0"/>
          </a:p>
        </p:txBody>
      </p:sp>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p:txBody>
          <a:bodyPr/>
          <a:lstStyle/>
          <a:p>
            <a:r>
              <a:rPr lang="zh-CN" altLang="en-US" dirty="0">
                <a:solidFill>
                  <a:schemeClr val="tx1"/>
                </a:solidFill>
              </a:rPr>
              <a:t>内容提要</a:t>
            </a: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22</a:t>
            </a:fld>
            <a:endParaRPr lang="zh-CN" altLang="en-US" dirty="0"/>
          </a:p>
        </p:txBody>
      </p:sp>
    </p:spTree>
    <p:extLst>
      <p:ext uri="{BB962C8B-B14F-4D97-AF65-F5344CB8AC3E}">
        <p14:creationId xmlns:p14="http://schemas.microsoft.com/office/powerpoint/2010/main" val="31438968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计算机系统层次结构</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23</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3519831" cy="467908"/>
          </a:xfrm>
        </p:spPr>
        <p:txBody>
          <a:bodyPr/>
          <a:lstStyle/>
          <a:p>
            <a:r>
              <a:rPr lang="zh-CN" altLang="en-US" dirty="0"/>
              <a:t>计算机系统层次结构</a:t>
            </a:r>
            <a:r>
              <a:rPr lang="zh-CN" altLang="zh-CN" dirty="0"/>
              <a:t> </a:t>
            </a:r>
            <a:endParaRPr lang="zh-CN" altLang="en-US" dirty="0"/>
          </a:p>
          <a:p>
            <a:endParaRPr lang="zh-CN" altLang="en-US" dirty="0"/>
          </a:p>
        </p:txBody>
      </p:sp>
      <p:sp>
        <p:nvSpPr>
          <p:cNvPr id="52" name="文本框 51">
            <a:extLst>
              <a:ext uri="{FF2B5EF4-FFF2-40B4-BE49-F238E27FC236}">
                <a16:creationId xmlns:a16="http://schemas.microsoft.com/office/drawing/2014/main" id="{47D928E3-8A31-7E42-A39B-555535F4436B}"/>
              </a:ext>
            </a:extLst>
          </p:cNvPr>
          <p:cNvSpPr txBox="1"/>
          <p:nvPr/>
        </p:nvSpPr>
        <p:spPr>
          <a:xfrm>
            <a:off x="400297" y="1548355"/>
            <a:ext cx="11391405" cy="1015663"/>
          </a:xfrm>
          <a:prstGeom prst="rect">
            <a:avLst/>
          </a:prstGeom>
          <a:noFill/>
        </p:spPr>
        <p:txBody>
          <a:bodyPr wrap="square">
            <a:spAutoFit/>
          </a:bodyPr>
          <a:lstStyle/>
          <a:p>
            <a:r>
              <a:rPr lang="en-US" altLang="zh-CN" sz="2000" dirty="0">
                <a:effectLst/>
                <a:latin typeface="+mn-ea"/>
                <a:cs typeface="Times New Roman" panose="02020603050405020304" pitchFamily="18" charset="0"/>
              </a:rPr>
              <a:t>	</a:t>
            </a:r>
            <a:r>
              <a:rPr lang="zh-CN" altLang="zh-CN" sz="2000" dirty="0">
                <a:effectLst/>
                <a:latin typeface="+mn-ea"/>
                <a:cs typeface="Times New Roman" panose="02020603050405020304" pitchFamily="18" charset="0"/>
              </a:rPr>
              <a:t>通常来说，想要用计算机来解决某些问题时，需要先明确解决问题的具体步骤，一般来说将这些步骤称之为</a:t>
            </a:r>
            <a:r>
              <a:rPr lang="zh-CN" altLang="zh-CN" sz="2000" b="1" dirty="0">
                <a:solidFill>
                  <a:srgbClr val="FF0000"/>
                </a:solidFill>
                <a:effectLst/>
                <a:latin typeface="+mn-ea"/>
                <a:cs typeface="Times New Roman" panose="02020603050405020304" pitchFamily="18" charset="0"/>
              </a:rPr>
              <a:t>算法</a:t>
            </a:r>
            <a:r>
              <a:rPr lang="zh-CN" altLang="zh-CN" sz="2000" dirty="0">
                <a:effectLst/>
                <a:latin typeface="+mn-ea"/>
                <a:cs typeface="Times New Roman" panose="02020603050405020304" pitchFamily="18" charset="0"/>
              </a:rPr>
              <a:t>。</a:t>
            </a:r>
            <a:r>
              <a:rPr lang="zh-CN" altLang="zh-CN" sz="2000" dirty="0">
                <a:latin typeface="+mn-ea"/>
              </a:rPr>
              <a:t>程序员的工作就是把抽象的算法转化为计算机可运行的程序。这个过程需要通过编程语言来完成，编程语言能唯一的确定计算机指令的执行顺序。</a:t>
            </a:r>
            <a:endParaRPr lang="en-US" altLang="zh-CN" sz="2000" dirty="0">
              <a:latin typeface="+mn-ea"/>
            </a:endParaRPr>
          </a:p>
        </p:txBody>
      </p:sp>
      <p:sp>
        <p:nvSpPr>
          <p:cNvPr id="54" name="矩形 53">
            <a:extLst>
              <a:ext uri="{FF2B5EF4-FFF2-40B4-BE49-F238E27FC236}">
                <a16:creationId xmlns:a16="http://schemas.microsoft.com/office/drawing/2014/main" id="{64DCE6DF-8D13-0C45-8B94-2159F9E93634}"/>
              </a:ext>
            </a:extLst>
          </p:cNvPr>
          <p:cNvSpPr/>
          <p:nvPr/>
        </p:nvSpPr>
        <p:spPr>
          <a:xfrm>
            <a:off x="2179231" y="2746844"/>
            <a:ext cx="2084012" cy="68215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机器语言</a:t>
            </a:r>
            <a:endPar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endParaRPr>
          </a:p>
        </p:txBody>
      </p:sp>
      <p:sp>
        <p:nvSpPr>
          <p:cNvPr id="55" name="矩形 54">
            <a:extLst>
              <a:ext uri="{FF2B5EF4-FFF2-40B4-BE49-F238E27FC236}">
                <a16:creationId xmlns:a16="http://schemas.microsoft.com/office/drawing/2014/main" id="{75E88973-C724-E24A-9ACD-124B35B5BBE8}"/>
              </a:ext>
            </a:extLst>
          </p:cNvPr>
          <p:cNvSpPr/>
          <p:nvPr/>
        </p:nvSpPr>
        <p:spPr>
          <a:xfrm>
            <a:off x="2179231" y="4070283"/>
            <a:ext cx="2084012" cy="68215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低级编程语言</a:t>
            </a:r>
            <a:endPar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endParaRPr>
          </a:p>
        </p:txBody>
      </p:sp>
      <p:sp>
        <p:nvSpPr>
          <p:cNvPr id="56" name="矩形 55">
            <a:extLst>
              <a:ext uri="{FF2B5EF4-FFF2-40B4-BE49-F238E27FC236}">
                <a16:creationId xmlns:a16="http://schemas.microsoft.com/office/drawing/2014/main" id="{7BBFD952-1EDA-F34C-85AD-BAA29E64945C}"/>
              </a:ext>
            </a:extLst>
          </p:cNvPr>
          <p:cNvSpPr/>
          <p:nvPr/>
        </p:nvSpPr>
        <p:spPr>
          <a:xfrm>
            <a:off x="2179231" y="5374035"/>
            <a:ext cx="2084012" cy="68215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高级编程语言</a:t>
            </a:r>
          </a:p>
        </p:txBody>
      </p:sp>
      <p:cxnSp>
        <p:nvCxnSpPr>
          <p:cNvPr id="57" name="直接箭头连接符 54">
            <a:extLst>
              <a:ext uri="{FF2B5EF4-FFF2-40B4-BE49-F238E27FC236}">
                <a16:creationId xmlns:a16="http://schemas.microsoft.com/office/drawing/2014/main" id="{837A9F07-AE68-3D46-89C2-4A5BA939C870}"/>
              </a:ext>
            </a:extLst>
          </p:cNvPr>
          <p:cNvCxnSpPr>
            <a:cxnSpLocks/>
            <a:stCxn id="54" idx="2"/>
            <a:endCxn id="55" idx="0"/>
          </p:cNvCxnSpPr>
          <p:nvPr/>
        </p:nvCxnSpPr>
        <p:spPr>
          <a:xfrm>
            <a:off x="3221237" y="3429000"/>
            <a:ext cx="0" cy="641283"/>
          </a:xfrm>
          <a:prstGeom prst="straightConnector1">
            <a:avLst/>
          </a:prstGeom>
          <a:ln w="15875">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8" name="直接箭头连接符 54">
            <a:extLst>
              <a:ext uri="{FF2B5EF4-FFF2-40B4-BE49-F238E27FC236}">
                <a16:creationId xmlns:a16="http://schemas.microsoft.com/office/drawing/2014/main" id="{A875C570-9C1F-5142-81AB-A8652C83F795}"/>
              </a:ext>
            </a:extLst>
          </p:cNvPr>
          <p:cNvCxnSpPr>
            <a:cxnSpLocks/>
          </p:cNvCxnSpPr>
          <p:nvPr/>
        </p:nvCxnSpPr>
        <p:spPr>
          <a:xfrm>
            <a:off x="3198529" y="4732752"/>
            <a:ext cx="0" cy="641283"/>
          </a:xfrm>
          <a:prstGeom prst="straightConnector1">
            <a:avLst/>
          </a:prstGeom>
          <a:ln w="15875">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60" name="文本框 59">
            <a:extLst>
              <a:ext uri="{FF2B5EF4-FFF2-40B4-BE49-F238E27FC236}">
                <a16:creationId xmlns:a16="http://schemas.microsoft.com/office/drawing/2014/main" id="{C6E4C53D-4053-E445-93E0-6AD154414BBD}"/>
              </a:ext>
            </a:extLst>
          </p:cNvPr>
          <p:cNvSpPr txBox="1"/>
          <p:nvPr/>
        </p:nvSpPr>
        <p:spPr>
          <a:xfrm>
            <a:off x="3353575" y="3564975"/>
            <a:ext cx="3106600" cy="369332"/>
          </a:xfrm>
          <a:prstGeom prst="rect">
            <a:avLst/>
          </a:prstGeom>
          <a:noFill/>
        </p:spPr>
        <p:txBody>
          <a:bodyPr wrap="square">
            <a:spAutoFit/>
          </a:bodyPr>
          <a:lstStyle/>
          <a:p>
            <a:r>
              <a:rPr lang="en-US" altLang="zh-CN" sz="1800" dirty="0">
                <a:latin typeface="+mn-ea"/>
              </a:rPr>
              <a:t>0/1</a:t>
            </a:r>
            <a:r>
              <a:rPr lang="zh-CN" altLang="zh-CN" sz="1800" dirty="0">
                <a:latin typeface="+mn-ea"/>
              </a:rPr>
              <a:t>序列人类无法直观地理解</a:t>
            </a:r>
            <a:endParaRPr lang="zh-CN" altLang="en-US" dirty="0"/>
          </a:p>
        </p:txBody>
      </p:sp>
      <p:sp>
        <p:nvSpPr>
          <p:cNvPr id="61" name="文本框 60">
            <a:extLst>
              <a:ext uri="{FF2B5EF4-FFF2-40B4-BE49-F238E27FC236}">
                <a16:creationId xmlns:a16="http://schemas.microsoft.com/office/drawing/2014/main" id="{41BB3A2D-D790-2D4E-A1CF-9723263FDECD}"/>
              </a:ext>
            </a:extLst>
          </p:cNvPr>
          <p:cNvSpPr txBox="1"/>
          <p:nvPr/>
        </p:nvSpPr>
        <p:spPr>
          <a:xfrm>
            <a:off x="3353574" y="4868727"/>
            <a:ext cx="4341627" cy="369332"/>
          </a:xfrm>
          <a:prstGeom prst="rect">
            <a:avLst/>
          </a:prstGeom>
          <a:noFill/>
        </p:spPr>
        <p:txBody>
          <a:bodyPr wrap="square">
            <a:spAutoFit/>
          </a:bodyPr>
          <a:lstStyle/>
          <a:p>
            <a:r>
              <a:rPr lang="zh-CN" altLang="zh-CN" dirty="0">
                <a:latin typeface="+mn-ea"/>
              </a:rPr>
              <a:t>助记符</a:t>
            </a:r>
            <a:r>
              <a:rPr lang="zh-CN" altLang="en-US" dirty="0">
                <a:latin typeface="+mn-ea"/>
              </a:rPr>
              <a:t>的</a:t>
            </a:r>
            <a:r>
              <a:rPr lang="zh-CN" altLang="zh-CN" dirty="0">
                <a:latin typeface="+mn-ea"/>
              </a:rPr>
              <a:t>学习和使用仍然存在较高的门槛</a:t>
            </a:r>
            <a:endParaRPr lang="zh-CN" altLang="en-US" dirty="0"/>
          </a:p>
        </p:txBody>
      </p:sp>
    </p:spTree>
    <p:extLst>
      <p:ext uri="{BB962C8B-B14F-4D97-AF65-F5344CB8AC3E}">
        <p14:creationId xmlns:p14="http://schemas.microsoft.com/office/powerpoint/2010/main" val="5072032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计算机系统层次结构</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24</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3519831" cy="467908"/>
          </a:xfrm>
        </p:spPr>
        <p:txBody>
          <a:bodyPr/>
          <a:lstStyle/>
          <a:p>
            <a:r>
              <a:rPr lang="zh-CN" altLang="en-US" dirty="0"/>
              <a:t>计算机系统层次结构</a:t>
            </a:r>
            <a:r>
              <a:rPr lang="zh-CN" altLang="zh-CN" dirty="0"/>
              <a:t> </a:t>
            </a:r>
            <a:endParaRPr lang="zh-CN" altLang="en-US" dirty="0"/>
          </a:p>
          <a:p>
            <a:endParaRPr lang="zh-CN" altLang="en-US" dirty="0"/>
          </a:p>
        </p:txBody>
      </p:sp>
      <p:grpSp>
        <p:nvGrpSpPr>
          <p:cNvPr id="14" name="组合 13">
            <a:extLst>
              <a:ext uri="{FF2B5EF4-FFF2-40B4-BE49-F238E27FC236}">
                <a16:creationId xmlns:a16="http://schemas.microsoft.com/office/drawing/2014/main" id="{E1FC80C5-A5FC-1F42-A77B-CECAFA80C2EF}"/>
              </a:ext>
            </a:extLst>
          </p:cNvPr>
          <p:cNvGrpSpPr/>
          <p:nvPr/>
        </p:nvGrpSpPr>
        <p:grpSpPr>
          <a:xfrm>
            <a:off x="555714" y="1680415"/>
            <a:ext cx="5549008" cy="4283370"/>
            <a:chOff x="2398516" y="275906"/>
            <a:chExt cx="7712588" cy="4904109"/>
          </a:xfrm>
        </p:grpSpPr>
        <p:sp>
          <p:nvSpPr>
            <p:cNvPr id="15" name="矩形 14">
              <a:extLst>
                <a:ext uri="{FF2B5EF4-FFF2-40B4-BE49-F238E27FC236}">
                  <a16:creationId xmlns:a16="http://schemas.microsoft.com/office/drawing/2014/main" id="{A5D688C0-9070-6943-B91C-5E7D27F60E7B}"/>
                </a:ext>
              </a:extLst>
            </p:cNvPr>
            <p:cNvSpPr/>
            <p:nvPr/>
          </p:nvSpPr>
          <p:spPr>
            <a:xfrm>
              <a:off x="4143374" y="275906"/>
              <a:ext cx="2447925" cy="46323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L</a:t>
              </a:r>
              <a:r>
                <a:rPr kumimoji="0" lang="en-US" altLang="zh-CN"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6 </a:t>
              </a: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应用语言级</a:t>
              </a:r>
            </a:p>
          </p:txBody>
        </p:sp>
        <p:sp>
          <p:nvSpPr>
            <p:cNvPr id="16" name="矩形 15">
              <a:extLst>
                <a:ext uri="{FF2B5EF4-FFF2-40B4-BE49-F238E27FC236}">
                  <a16:creationId xmlns:a16="http://schemas.microsoft.com/office/drawing/2014/main" id="{49FBD934-1A70-5345-9F91-AA5D89BDD657}"/>
                </a:ext>
              </a:extLst>
            </p:cNvPr>
            <p:cNvSpPr/>
            <p:nvPr/>
          </p:nvSpPr>
          <p:spPr>
            <a:xfrm>
              <a:off x="4143374" y="976946"/>
              <a:ext cx="2447925" cy="46323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L</a:t>
              </a:r>
              <a:r>
                <a:rPr kumimoji="0" lang="en-US" altLang="zh-CN"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5 </a:t>
              </a: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高级语言级</a:t>
              </a:r>
            </a:p>
          </p:txBody>
        </p:sp>
        <p:sp>
          <p:nvSpPr>
            <p:cNvPr id="17" name="矩形 16">
              <a:extLst>
                <a:ext uri="{FF2B5EF4-FFF2-40B4-BE49-F238E27FC236}">
                  <a16:creationId xmlns:a16="http://schemas.microsoft.com/office/drawing/2014/main" id="{D12EFB28-3DF1-9041-AFB5-2FC9D0230FE1}"/>
                </a:ext>
              </a:extLst>
            </p:cNvPr>
            <p:cNvSpPr/>
            <p:nvPr/>
          </p:nvSpPr>
          <p:spPr>
            <a:xfrm>
              <a:off x="4143374" y="1677985"/>
              <a:ext cx="2447925" cy="46323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srgbClr val="FF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L</a:t>
              </a:r>
              <a:r>
                <a:rPr kumimoji="0" lang="en-US" altLang="zh-CN" sz="1600" b="0" i="0" u="none" strike="noStrike" kern="1200" cap="none" spc="0" normalizeH="0" baseline="0" noProof="0" dirty="0">
                  <a:ln>
                    <a:noFill/>
                  </a:ln>
                  <a:solidFill>
                    <a:srgbClr val="FF0000"/>
                  </a:solidFill>
                  <a:effectLst/>
                  <a:uLnTx/>
                  <a:uFillTx/>
                  <a:latin typeface="黑体" panose="02010609060101010101" pitchFamily="49" charset="-122"/>
                  <a:ea typeface="黑体" panose="02010609060101010101" pitchFamily="49" charset="-122"/>
                </a:rPr>
                <a:t>4 </a:t>
              </a:r>
              <a:r>
                <a:rPr kumimoji="0" lang="zh-CN" altLang="en-US" sz="1600" b="0" i="0" u="none" strike="noStrike" kern="1200" cap="none" spc="0" normalizeH="0" baseline="0" noProof="0" dirty="0">
                  <a:ln>
                    <a:noFill/>
                  </a:ln>
                  <a:solidFill>
                    <a:srgbClr val="FF0000"/>
                  </a:solidFill>
                  <a:effectLst/>
                  <a:uLnTx/>
                  <a:uFillTx/>
                  <a:latin typeface="黑体" panose="02010609060101010101" pitchFamily="49" charset="-122"/>
                  <a:ea typeface="黑体" panose="02010609060101010101" pitchFamily="49" charset="-122"/>
                </a:rPr>
                <a:t>汇编语言级</a:t>
              </a:r>
            </a:p>
          </p:txBody>
        </p:sp>
        <p:sp>
          <p:nvSpPr>
            <p:cNvPr id="18" name="矩形 17">
              <a:extLst>
                <a:ext uri="{FF2B5EF4-FFF2-40B4-BE49-F238E27FC236}">
                  <a16:creationId xmlns:a16="http://schemas.microsoft.com/office/drawing/2014/main" id="{B41A771B-6EE6-BF42-9EF7-B982B33BBFDF}"/>
                </a:ext>
              </a:extLst>
            </p:cNvPr>
            <p:cNvSpPr/>
            <p:nvPr/>
          </p:nvSpPr>
          <p:spPr>
            <a:xfrm>
              <a:off x="4143373" y="2379024"/>
              <a:ext cx="2447925" cy="46323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srgbClr val="FF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L</a:t>
              </a:r>
              <a:r>
                <a:rPr kumimoji="0" lang="en-US" altLang="zh-CN" sz="1600" b="0" i="0" u="none" strike="noStrike" kern="1200" cap="none" spc="0" normalizeH="0" baseline="0" noProof="0" dirty="0">
                  <a:ln>
                    <a:noFill/>
                  </a:ln>
                  <a:solidFill>
                    <a:srgbClr val="FF0000"/>
                  </a:solidFill>
                  <a:effectLst/>
                  <a:uLnTx/>
                  <a:uFillTx/>
                  <a:latin typeface="黑体" panose="02010609060101010101" pitchFamily="49" charset="-122"/>
                  <a:ea typeface="黑体" panose="02010609060101010101" pitchFamily="49" charset="-122"/>
                </a:rPr>
                <a:t>3 </a:t>
              </a:r>
              <a:r>
                <a:rPr kumimoji="0" lang="zh-CN" altLang="en-US" sz="1600" b="0" i="0" u="none" strike="noStrike" kern="1200" cap="none" spc="0" normalizeH="0" baseline="0" noProof="0" dirty="0">
                  <a:ln>
                    <a:noFill/>
                  </a:ln>
                  <a:solidFill>
                    <a:srgbClr val="FF0000"/>
                  </a:solidFill>
                  <a:effectLst/>
                  <a:uLnTx/>
                  <a:uFillTx/>
                  <a:latin typeface="黑体" panose="02010609060101010101" pitchFamily="49" charset="-122"/>
                  <a:ea typeface="黑体" panose="02010609060101010101" pitchFamily="49" charset="-122"/>
                </a:rPr>
                <a:t>操作系统级</a:t>
              </a:r>
            </a:p>
          </p:txBody>
        </p:sp>
        <p:sp>
          <p:nvSpPr>
            <p:cNvPr id="19" name="矩形 18">
              <a:extLst>
                <a:ext uri="{FF2B5EF4-FFF2-40B4-BE49-F238E27FC236}">
                  <a16:creationId xmlns:a16="http://schemas.microsoft.com/office/drawing/2014/main" id="{C76C95FD-1322-8647-97E1-841D16928BA0}"/>
                </a:ext>
              </a:extLst>
            </p:cNvPr>
            <p:cNvSpPr/>
            <p:nvPr/>
          </p:nvSpPr>
          <p:spPr>
            <a:xfrm>
              <a:off x="4143372" y="3317869"/>
              <a:ext cx="2447925" cy="46323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srgbClr val="FF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L</a:t>
              </a:r>
              <a:r>
                <a:rPr kumimoji="0" lang="en-US" altLang="zh-CN" sz="1600" b="0" i="0" u="none" strike="noStrike" kern="1200" cap="none" spc="0" normalizeH="0" baseline="0" noProof="0" dirty="0">
                  <a:ln>
                    <a:noFill/>
                  </a:ln>
                  <a:solidFill>
                    <a:srgbClr val="FF0000"/>
                  </a:solidFill>
                  <a:effectLst/>
                  <a:uLnTx/>
                  <a:uFillTx/>
                  <a:latin typeface="黑体" panose="02010609060101010101" pitchFamily="49" charset="-122"/>
                  <a:ea typeface="黑体" panose="02010609060101010101" pitchFamily="49" charset="-122"/>
                </a:rPr>
                <a:t>2 </a:t>
              </a:r>
              <a:r>
                <a:rPr kumimoji="0" lang="zh-CN" altLang="en-US" sz="1600" b="0" i="0" u="none" strike="noStrike" kern="1200" cap="none" spc="0" normalizeH="0" baseline="0" noProof="0" dirty="0">
                  <a:ln>
                    <a:noFill/>
                  </a:ln>
                  <a:solidFill>
                    <a:srgbClr val="FF0000"/>
                  </a:solidFill>
                  <a:effectLst/>
                  <a:uLnTx/>
                  <a:uFillTx/>
                  <a:latin typeface="黑体" panose="02010609060101010101" pitchFamily="49" charset="-122"/>
                  <a:ea typeface="黑体" panose="02010609060101010101" pitchFamily="49" charset="-122"/>
                </a:rPr>
                <a:t>传统机器级</a:t>
              </a:r>
            </a:p>
          </p:txBody>
        </p:sp>
        <p:sp>
          <p:nvSpPr>
            <p:cNvPr id="20" name="矩形 19">
              <a:extLst>
                <a:ext uri="{FF2B5EF4-FFF2-40B4-BE49-F238E27FC236}">
                  <a16:creationId xmlns:a16="http://schemas.microsoft.com/office/drawing/2014/main" id="{3475F768-7C8F-3749-A2A3-9518B0CBFE24}"/>
                </a:ext>
              </a:extLst>
            </p:cNvPr>
            <p:cNvSpPr/>
            <p:nvPr/>
          </p:nvSpPr>
          <p:spPr>
            <a:xfrm>
              <a:off x="4143372" y="4018909"/>
              <a:ext cx="2447925" cy="46323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srgbClr val="FF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L</a:t>
              </a:r>
              <a:r>
                <a:rPr kumimoji="0" lang="en-US" altLang="zh-CN" sz="1600" b="0" i="0" u="none" strike="noStrike" kern="1200" cap="none" spc="0" normalizeH="0" baseline="0" noProof="0" dirty="0">
                  <a:ln>
                    <a:noFill/>
                  </a:ln>
                  <a:solidFill>
                    <a:srgbClr val="FF0000"/>
                  </a:solidFill>
                  <a:effectLst/>
                  <a:uLnTx/>
                  <a:uFillTx/>
                  <a:latin typeface="黑体" panose="02010609060101010101" pitchFamily="49" charset="-122"/>
                  <a:ea typeface="黑体" panose="02010609060101010101" pitchFamily="49" charset="-122"/>
                </a:rPr>
                <a:t>1 </a:t>
              </a:r>
              <a:r>
                <a:rPr kumimoji="0" lang="zh-CN" altLang="en-US" sz="1600" b="0" i="0" u="none" strike="noStrike" kern="1200" cap="none" spc="0" normalizeH="0" baseline="0" noProof="0" dirty="0">
                  <a:ln>
                    <a:noFill/>
                  </a:ln>
                  <a:solidFill>
                    <a:srgbClr val="FF0000"/>
                  </a:solidFill>
                  <a:effectLst/>
                  <a:uLnTx/>
                  <a:uFillTx/>
                  <a:latin typeface="黑体" panose="02010609060101010101" pitchFamily="49" charset="-122"/>
                  <a:ea typeface="黑体" panose="02010609060101010101" pitchFamily="49" charset="-122"/>
                </a:rPr>
                <a:t>微程序机器级</a:t>
              </a:r>
            </a:p>
          </p:txBody>
        </p:sp>
        <p:sp>
          <p:nvSpPr>
            <p:cNvPr id="21" name="矩形 20">
              <a:extLst>
                <a:ext uri="{FF2B5EF4-FFF2-40B4-BE49-F238E27FC236}">
                  <a16:creationId xmlns:a16="http://schemas.microsoft.com/office/drawing/2014/main" id="{64D59A9B-974D-3347-A6C5-3BBB79091B4C}"/>
                </a:ext>
              </a:extLst>
            </p:cNvPr>
            <p:cNvSpPr/>
            <p:nvPr/>
          </p:nvSpPr>
          <p:spPr>
            <a:xfrm>
              <a:off x="4143372" y="4716782"/>
              <a:ext cx="2447925" cy="46323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srgbClr val="FF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L</a:t>
              </a:r>
              <a:r>
                <a:rPr kumimoji="0" lang="en-US" altLang="zh-CN" sz="1600" b="0" i="0" u="none" strike="noStrike" kern="1200" cap="none" spc="0" normalizeH="0" baseline="0" noProof="0" dirty="0">
                  <a:ln>
                    <a:noFill/>
                  </a:ln>
                  <a:solidFill>
                    <a:srgbClr val="FF0000"/>
                  </a:solidFill>
                  <a:effectLst/>
                  <a:uLnTx/>
                  <a:uFillTx/>
                  <a:latin typeface="黑体" panose="02010609060101010101" pitchFamily="49" charset="-122"/>
                  <a:ea typeface="黑体" panose="02010609060101010101" pitchFamily="49" charset="-122"/>
                </a:rPr>
                <a:t>0 </a:t>
              </a:r>
              <a:r>
                <a:rPr kumimoji="0" lang="zh-CN" altLang="en-US" sz="1600" b="0" i="0" u="none" strike="noStrike" kern="1200" cap="none" spc="0" normalizeH="0" baseline="0" noProof="0" dirty="0">
                  <a:ln>
                    <a:noFill/>
                  </a:ln>
                  <a:solidFill>
                    <a:srgbClr val="FF0000"/>
                  </a:solidFill>
                  <a:effectLst/>
                  <a:uLnTx/>
                  <a:uFillTx/>
                  <a:latin typeface="黑体" panose="02010609060101010101" pitchFamily="49" charset="-122"/>
                  <a:ea typeface="黑体" panose="02010609060101010101" pitchFamily="49" charset="-122"/>
                </a:rPr>
                <a:t>硬联逻辑级</a:t>
              </a:r>
            </a:p>
          </p:txBody>
        </p:sp>
        <p:cxnSp>
          <p:nvCxnSpPr>
            <p:cNvPr id="22" name="直接连接符 12">
              <a:extLst>
                <a:ext uri="{FF2B5EF4-FFF2-40B4-BE49-F238E27FC236}">
                  <a16:creationId xmlns:a16="http://schemas.microsoft.com/office/drawing/2014/main" id="{8166CEE0-F14B-3B41-B47B-807A23793818}"/>
                </a:ext>
              </a:extLst>
            </p:cNvPr>
            <p:cNvCxnSpPr/>
            <p:nvPr/>
          </p:nvCxnSpPr>
          <p:spPr>
            <a:xfrm>
              <a:off x="3954780" y="3078480"/>
              <a:ext cx="5790564" cy="0"/>
            </a:xfrm>
            <a:prstGeom prst="line">
              <a:avLst/>
            </a:prstGeom>
            <a:ln w="44450" cap="rnd">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8C96F9EF-F3FE-C645-BAE7-AE3AEFCD1A18}"/>
                </a:ext>
              </a:extLst>
            </p:cNvPr>
            <p:cNvSpPr txBox="1"/>
            <p:nvPr/>
          </p:nvSpPr>
          <p:spPr>
            <a:xfrm>
              <a:off x="7931784" y="2700933"/>
              <a:ext cx="217932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软、硬件界面</a:t>
              </a:r>
            </a:p>
          </p:txBody>
        </p:sp>
        <p:sp>
          <p:nvSpPr>
            <p:cNvPr id="24" name="文本框 23">
              <a:extLst>
                <a:ext uri="{FF2B5EF4-FFF2-40B4-BE49-F238E27FC236}">
                  <a16:creationId xmlns:a16="http://schemas.microsoft.com/office/drawing/2014/main" id="{47528D0A-B653-E744-82B3-68AF9FE733EB}"/>
                </a:ext>
              </a:extLst>
            </p:cNvPr>
            <p:cNvSpPr txBox="1"/>
            <p:nvPr/>
          </p:nvSpPr>
          <p:spPr>
            <a:xfrm>
              <a:off x="7305188" y="1306490"/>
              <a:ext cx="217932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应用软件</a:t>
              </a:r>
            </a:p>
          </p:txBody>
        </p:sp>
        <p:sp>
          <p:nvSpPr>
            <p:cNvPr id="25" name="文本框 24">
              <a:extLst>
                <a:ext uri="{FF2B5EF4-FFF2-40B4-BE49-F238E27FC236}">
                  <a16:creationId xmlns:a16="http://schemas.microsoft.com/office/drawing/2014/main" id="{52C53F37-9C7E-7C47-ACAC-4420C991D1B5}"/>
                </a:ext>
              </a:extLst>
            </p:cNvPr>
            <p:cNvSpPr txBox="1"/>
            <p:nvPr/>
          </p:nvSpPr>
          <p:spPr>
            <a:xfrm>
              <a:off x="7260268" y="3358211"/>
              <a:ext cx="930584" cy="39249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硬件</a:t>
              </a:r>
            </a:p>
          </p:txBody>
        </p:sp>
        <p:sp>
          <p:nvSpPr>
            <p:cNvPr id="26" name="文本框 25">
              <a:extLst>
                <a:ext uri="{FF2B5EF4-FFF2-40B4-BE49-F238E27FC236}">
                  <a16:creationId xmlns:a16="http://schemas.microsoft.com/office/drawing/2014/main" id="{25DD974B-5ED2-AB40-A8E9-95D0B6D7BD1B}"/>
                </a:ext>
              </a:extLst>
            </p:cNvPr>
            <p:cNvSpPr txBox="1"/>
            <p:nvPr/>
          </p:nvSpPr>
          <p:spPr>
            <a:xfrm>
              <a:off x="7260271" y="4368078"/>
              <a:ext cx="930581" cy="39249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固件</a:t>
              </a:r>
            </a:p>
          </p:txBody>
        </p:sp>
        <p:sp>
          <p:nvSpPr>
            <p:cNvPr id="27" name="文本框 26">
              <a:extLst>
                <a:ext uri="{FF2B5EF4-FFF2-40B4-BE49-F238E27FC236}">
                  <a16:creationId xmlns:a16="http://schemas.microsoft.com/office/drawing/2014/main" id="{D41DD095-8E23-7242-83A1-B0A3F29F51F0}"/>
                </a:ext>
              </a:extLst>
            </p:cNvPr>
            <p:cNvSpPr txBox="1"/>
            <p:nvPr/>
          </p:nvSpPr>
          <p:spPr>
            <a:xfrm>
              <a:off x="2398516" y="1306490"/>
              <a:ext cx="118618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虚拟机</a:t>
              </a:r>
            </a:p>
          </p:txBody>
        </p:sp>
        <p:sp>
          <p:nvSpPr>
            <p:cNvPr id="28" name="文本框 27">
              <a:extLst>
                <a:ext uri="{FF2B5EF4-FFF2-40B4-BE49-F238E27FC236}">
                  <a16:creationId xmlns:a16="http://schemas.microsoft.com/office/drawing/2014/main" id="{993A8E8A-3B06-F04A-A49B-9F299033D750}"/>
                </a:ext>
              </a:extLst>
            </p:cNvPr>
            <p:cNvSpPr txBox="1"/>
            <p:nvPr/>
          </p:nvSpPr>
          <p:spPr>
            <a:xfrm>
              <a:off x="2401761" y="4029524"/>
              <a:ext cx="118618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物理机</a:t>
              </a:r>
            </a:p>
          </p:txBody>
        </p:sp>
        <p:grpSp>
          <p:nvGrpSpPr>
            <p:cNvPr id="29" name="组合 28">
              <a:extLst>
                <a:ext uri="{FF2B5EF4-FFF2-40B4-BE49-F238E27FC236}">
                  <a16:creationId xmlns:a16="http://schemas.microsoft.com/office/drawing/2014/main" id="{0F6DD66B-71E1-554F-B2E9-9C2A9F9B5797}"/>
                </a:ext>
              </a:extLst>
            </p:cNvPr>
            <p:cNvGrpSpPr/>
            <p:nvPr/>
          </p:nvGrpSpPr>
          <p:grpSpPr>
            <a:xfrm>
              <a:off x="3454574" y="288432"/>
              <a:ext cx="419100" cy="2566351"/>
              <a:chOff x="3467100" y="275906"/>
              <a:chExt cx="419100" cy="2566351"/>
            </a:xfrm>
          </p:grpSpPr>
          <p:cxnSp>
            <p:nvCxnSpPr>
              <p:cNvPr id="47" name="直接连接符 22">
                <a:extLst>
                  <a:ext uri="{FF2B5EF4-FFF2-40B4-BE49-F238E27FC236}">
                    <a16:creationId xmlns:a16="http://schemas.microsoft.com/office/drawing/2014/main" id="{39A9C165-4B89-8C43-A871-4DEFFFC6495F}"/>
                  </a:ext>
                </a:extLst>
              </p:cNvPr>
              <p:cNvCxnSpPr>
                <a:cxnSpLocks/>
              </p:cNvCxnSpPr>
              <p:nvPr/>
            </p:nvCxnSpPr>
            <p:spPr>
              <a:xfrm flipH="1">
                <a:off x="3707128" y="275906"/>
                <a:ext cx="179072"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接连接符 25">
                <a:extLst>
                  <a:ext uri="{FF2B5EF4-FFF2-40B4-BE49-F238E27FC236}">
                    <a16:creationId xmlns:a16="http://schemas.microsoft.com/office/drawing/2014/main" id="{DD81B13F-F76F-5F4C-8157-57AB8FDF68A8}"/>
                  </a:ext>
                </a:extLst>
              </p:cNvPr>
              <p:cNvCxnSpPr/>
              <p:nvPr/>
            </p:nvCxnSpPr>
            <p:spPr>
              <a:xfrm>
                <a:off x="3707128" y="275906"/>
                <a:ext cx="0" cy="2566351"/>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直接连接符 27">
                <a:extLst>
                  <a:ext uri="{FF2B5EF4-FFF2-40B4-BE49-F238E27FC236}">
                    <a16:creationId xmlns:a16="http://schemas.microsoft.com/office/drawing/2014/main" id="{FF727430-4D15-7042-8D17-3A563C5B7A59}"/>
                  </a:ext>
                </a:extLst>
              </p:cNvPr>
              <p:cNvCxnSpPr/>
              <p:nvPr/>
            </p:nvCxnSpPr>
            <p:spPr>
              <a:xfrm>
                <a:off x="3707128" y="2842257"/>
                <a:ext cx="179072"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直接连接符 29">
                <a:extLst>
                  <a:ext uri="{FF2B5EF4-FFF2-40B4-BE49-F238E27FC236}">
                    <a16:creationId xmlns:a16="http://schemas.microsoft.com/office/drawing/2014/main" id="{A027E3C0-094C-4140-9F93-0E377291C152}"/>
                  </a:ext>
                </a:extLst>
              </p:cNvPr>
              <p:cNvCxnSpPr/>
              <p:nvPr/>
            </p:nvCxnSpPr>
            <p:spPr>
              <a:xfrm flipH="1">
                <a:off x="3467100" y="1514239"/>
                <a:ext cx="240028"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1" name="组合 30">
              <a:extLst>
                <a:ext uri="{FF2B5EF4-FFF2-40B4-BE49-F238E27FC236}">
                  <a16:creationId xmlns:a16="http://schemas.microsoft.com/office/drawing/2014/main" id="{6FBA86EB-7A8B-8A4D-B51C-5B6416330614}"/>
                </a:ext>
              </a:extLst>
            </p:cNvPr>
            <p:cNvGrpSpPr/>
            <p:nvPr/>
          </p:nvGrpSpPr>
          <p:grpSpPr>
            <a:xfrm flipH="1">
              <a:off x="6815454" y="275906"/>
              <a:ext cx="419100" cy="2566351"/>
              <a:chOff x="3467100" y="275906"/>
              <a:chExt cx="419100" cy="2566351"/>
            </a:xfrm>
          </p:grpSpPr>
          <p:cxnSp>
            <p:nvCxnSpPr>
              <p:cNvPr id="43" name="直接连接符 32">
                <a:extLst>
                  <a:ext uri="{FF2B5EF4-FFF2-40B4-BE49-F238E27FC236}">
                    <a16:creationId xmlns:a16="http://schemas.microsoft.com/office/drawing/2014/main" id="{4A8EF6AA-0803-CA4E-A3EB-C68E94D98546}"/>
                  </a:ext>
                </a:extLst>
              </p:cNvPr>
              <p:cNvCxnSpPr>
                <a:cxnSpLocks/>
              </p:cNvCxnSpPr>
              <p:nvPr/>
            </p:nvCxnSpPr>
            <p:spPr>
              <a:xfrm flipH="1">
                <a:off x="3707128" y="275906"/>
                <a:ext cx="179072"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接连接符 33">
                <a:extLst>
                  <a:ext uri="{FF2B5EF4-FFF2-40B4-BE49-F238E27FC236}">
                    <a16:creationId xmlns:a16="http://schemas.microsoft.com/office/drawing/2014/main" id="{45C69BC5-67E3-8046-B1F3-8099A308CB5F}"/>
                  </a:ext>
                </a:extLst>
              </p:cNvPr>
              <p:cNvCxnSpPr/>
              <p:nvPr/>
            </p:nvCxnSpPr>
            <p:spPr>
              <a:xfrm>
                <a:off x="3707128" y="275906"/>
                <a:ext cx="0" cy="2566351"/>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直接连接符 34">
                <a:extLst>
                  <a:ext uri="{FF2B5EF4-FFF2-40B4-BE49-F238E27FC236}">
                    <a16:creationId xmlns:a16="http://schemas.microsoft.com/office/drawing/2014/main" id="{F6DCD379-110C-7741-BEF6-50AD98A8686C}"/>
                  </a:ext>
                </a:extLst>
              </p:cNvPr>
              <p:cNvCxnSpPr/>
              <p:nvPr/>
            </p:nvCxnSpPr>
            <p:spPr>
              <a:xfrm>
                <a:off x="3707128" y="2842257"/>
                <a:ext cx="179072"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直接连接符 35">
                <a:extLst>
                  <a:ext uri="{FF2B5EF4-FFF2-40B4-BE49-F238E27FC236}">
                    <a16:creationId xmlns:a16="http://schemas.microsoft.com/office/drawing/2014/main" id="{D77A285A-DE82-D541-BE28-1243B9E69C22}"/>
                  </a:ext>
                </a:extLst>
              </p:cNvPr>
              <p:cNvCxnSpPr/>
              <p:nvPr/>
            </p:nvCxnSpPr>
            <p:spPr>
              <a:xfrm flipH="1">
                <a:off x="3467100" y="1514239"/>
                <a:ext cx="240028"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2" name="组合 31">
              <a:extLst>
                <a:ext uri="{FF2B5EF4-FFF2-40B4-BE49-F238E27FC236}">
                  <a16:creationId xmlns:a16="http://schemas.microsoft.com/office/drawing/2014/main" id="{06811A0D-0DBB-AC4C-86F7-1580507DAB7E}"/>
                </a:ext>
              </a:extLst>
            </p:cNvPr>
            <p:cNvGrpSpPr/>
            <p:nvPr/>
          </p:nvGrpSpPr>
          <p:grpSpPr>
            <a:xfrm>
              <a:off x="3443921" y="3549485"/>
              <a:ext cx="419100" cy="1423340"/>
              <a:chOff x="3467100" y="275906"/>
              <a:chExt cx="419100" cy="2566351"/>
            </a:xfrm>
          </p:grpSpPr>
          <p:cxnSp>
            <p:nvCxnSpPr>
              <p:cNvPr id="39" name="直接连接符 37">
                <a:extLst>
                  <a:ext uri="{FF2B5EF4-FFF2-40B4-BE49-F238E27FC236}">
                    <a16:creationId xmlns:a16="http://schemas.microsoft.com/office/drawing/2014/main" id="{1DEB8997-13A3-D84F-AC24-218C9A6570EE}"/>
                  </a:ext>
                </a:extLst>
              </p:cNvPr>
              <p:cNvCxnSpPr>
                <a:cxnSpLocks/>
              </p:cNvCxnSpPr>
              <p:nvPr/>
            </p:nvCxnSpPr>
            <p:spPr>
              <a:xfrm flipH="1">
                <a:off x="3707128" y="275906"/>
                <a:ext cx="179072"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8">
                <a:extLst>
                  <a:ext uri="{FF2B5EF4-FFF2-40B4-BE49-F238E27FC236}">
                    <a16:creationId xmlns:a16="http://schemas.microsoft.com/office/drawing/2014/main" id="{288FA4FE-751C-2842-881A-AF1EE3253E07}"/>
                  </a:ext>
                </a:extLst>
              </p:cNvPr>
              <p:cNvCxnSpPr/>
              <p:nvPr/>
            </p:nvCxnSpPr>
            <p:spPr>
              <a:xfrm>
                <a:off x="3707128" y="275906"/>
                <a:ext cx="0" cy="2566351"/>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直接连接符 39">
                <a:extLst>
                  <a:ext uri="{FF2B5EF4-FFF2-40B4-BE49-F238E27FC236}">
                    <a16:creationId xmlns:a16="http://schemas.microsoft.com/office/drawing/2014/main" id="{D3FD257C-93CC-FA4A-93DE-AEA80CED245A}"/>
                  </a:ext>
                </a:extLst>
              </p:cNvPr>
              <p:cNvCxnSpPr/>
              <p:nvPr/>
            </p:nvCxnSpPr>
            <p:spPr>
              <a:xfrm>
                <a:off x="3707128" y="2842257"/>
                <a:ext cx="179072"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接连接符 40">
                <a:extLst>
                  <a:ext uri="{FF2B5EF4-FFF2-40B4-BE49-F238E27FC236}">
                    <a16:creationId xmlns:a16="http://schemas.microsoft.com/office/drawing/2014/main" id="{027CC40A-2C5D-0F43-BCDA-67AE2A1131D3}"/>
                  </a:ext>
                </a:extLst>
              </p:cNvPr>
              <p:cNvCxnSpPr/>
              <p:nvPr/>
            </p:nvCxnSpPr>
            <p:spPr>
              <a:xfrm flipH="1">
                <a:off x="3467100" y="1514239"/>
                <a:ext cx="240028"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3" name="组合 32">
              <a:extLst>
                <a:ext uri="{FF2B5EF4-FFF2-40B4-BE49-F238E27FC236}">
                  <a16:creationId xmlns:a16="http://schemas.microsoft.com/office/drawing/2014/main" id="{410D0808-C982-BF48-86CE-41555D8EDD88}"/>
                </a:ext>
              </a:extLst>
            </p:cNvPr>
            <p:cNvGrpSpPr/>
            <p:nvPr/>
          </p:nvGrpSpPr>
          <p:grpSpPr>
            <a:xfrm flipH="1">
              <a:off x="6841169" y="4236728"/>
              <a:ext cx="419100" cy="736088"/>
              <a:chOff x="3467100" y="275906"/>
              <a:chExt cx="419100" cy="2566351"/>
            </a:xfrm>
          </p:grpSpPr>
          <p:cxnSp>
            <p:nvCxnSpPr>
              <p:cNvPr id="35" name="直接连接符 47">
                <a:extLst>
                  <a:ext uri="{FF2B5EF4-FFF2-40B4-BE49-F238E27FC236}">
                    <a16:creationId xmlns:a16="http://schemas.microsoft.com/office/drawing/2014/main" id="{97569A70-17E6-CE43-97D0-AD2B2080B725}"/>
                  </a:ext>
                </a:extLst>
              </p:cNvPr>
              <p:cNvCxnSpPr>
                <a:cxnSpLocks/>
              </p:cNvCxnSpPr>
              <p:nvPr/>
            </p:nvCxnSpPr>
            <p:spPr>
              <a:xfrm flipH="1">
                <a:off x="3707128" y="275906"/>
                <a:ext cx="179072"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接连接符 48">
                <a:extLst>
                  <a:ext uri="{FF2B5EF4-FFF2-40B4-BE49-F238E27FC236}">
                    <a16:creationId xmlns:a16="http://schemas.microsoft.com/office/drawing/2014/main" id="{A4D425E6-C83D-BB47-AD95-4E0400262D0B}"/>
                  </a:ext>
                </a:extLst>
              </p:cNvPr>
              <p:cNvCxnSpPr/>
              <p:nvPr/>
            </p:nvCxnSpPr>
            <p:spPr>
              <a:xfrm>
                <a:off x="3707128" y="275906"/>
                <a:ext cx="0" cy="2566351"/>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接连接符 49">
                <a:extLst>
                  <a:ext uri="{FF2B5EF4-FFF2-40B4-BE49-F238E27FC236}">
                    <a16:creationId xmlns:a16="http://schemas.microsoft.com/office/drawing/2014/main" id="{AC041EF3-BE26-494F-906E-4F934F270E7D}"/>
                  </a:ext>
                </a:extLst>
              </p:cNvPr>
              <p:cNvCxnSpPr/>
              <p:nvPr/>
            </p:nvCxnSpPr>
            <p:spPr>
              <a:xfrm>
                <a:off x="3707128" y="2842257"/>
                <a:ext cx="179072"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接连接符 50">
                <a:extLst>
                  <a:ext uri="{FF2B5EF4-FFF2-40B4-BE49-F238E27FC236}">
                    <a16:creationId xmlns:a16="http://schemas.microsoft.com/office/drawing/2014/main" id="{D809269C-7AC0-014F-8094-6DFF8A5A7DC4}"/>
                  </a:ext>
                </a:extLst>
              </p:cNvPr>
              <p:cNvCxnSpPr/>
              <p:nvPr/>
            </p:nvCxnSpPr>
            <p:spPr>
              <a:xfrm flipH="1">
                <a:off x="3467100" y="1514239"/>
                <a:ext cx="240028"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34" name="直接连接符 54">
              <a:extLst>
                <a:ext uri="{FF2B5EF4-FFF2-40B4-BE49-F238E27FC236}">
                  <a16:creationId xmlns:a16="http://schemas.microsoft.com/office/drawing/2014/main" id="{4B7FD374-D011-694F-8260-5B9B93FB529E}"/>
                </a:ext>
              </a:extLst>
            </p:cNvPr>
            <p:cNvCxnSpPr/>
            <p:nvPr/>
          </p:nvCxnSpPr>
          <p:spPr>
            <a:xfrm flipH="1">
              <a:off x="7020241" y="3549485"/>
              <a:ext cx="240028"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1" name="文本框 50">
            <a:extLst>
              <a:ext uri="{FF2B5EF4-FFF2-40B4-BE49-F238E27FC236}">
                <a16:creationId xmlns:a16="http://schemas.microsoft.com/office/drawing/2014/main" id="{23EF039F-8BC6-F74C-8DAE-9F8978FBF01A}"/>
              </a:ext>
            </a:extLst>
          </p:cNvPr>
          <p:cNvSpPr txBox="1"/>
          <p:nvPr/>
        </p:nvSpPr>
        <p:spPr>
          <a:xfrm>
            <a:off x="7819" y="6137057"/>
            <a:ext cx="5324197"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计算机系统层次结构</a:t>
            </a:r>
          </a:p>
        </p:txBody>
      </p:sp>
      <p:sp>
        <p:nvSpPr>
          <p:cNvPr id="52" name="文本框 51">
            <a:extLst>
              <a:ext uri="{FF2B5EF4-FFF2-40B4-BE49-F238E27FC236}">
                <a16:creationId xmlns:a16="http://schemas.microsoft.com/office/drawing/2014/main" id="{3F862D53-AB6E-0449-A122-0C495C2D8195}"/>
              </a:ext>
            </a:extLst>
          </p:cNvPr>
          <p:cNvSpPr txBox="1"/>
          <p:nvPr/>
        </p:nvSpPr>
        <p:spPr>
          <a:xfrm>
            <a:off x="6852632" y="1691356"/>
            <a:ext cx="4559539" cy="369332"/>
          </a:xfrm>
          <a:prstGeom prst="rect">
            <a:avLst/>
          </a:prstGeom>
          <a:noFill/>
        </p:spPr>
        <p:txBody>
          <a:bodyPr wrap="square">
            <a:spAutoFit/>
          </a:bodyPr>
          <a:lstStyle/>
          <a:p>
            <a:r>
              <a:rPr lang="zh-CN" altLang="zh-CN" dirty="0"/>
              <a:t>面向一般用户使用计算机完成某些特定任务  </a:t>
            </a:r>
            <a:endParaRPr lang="zh-CN" altLang="en-US" dirty="0"/>
          </a:p>
        </p:txBody>
      </p:sp>
      <p:cxnSp>
        <p:nvCxnSpPr>
          <p:cNvPr id="54" name="直接箭头连接符 92">
            <a:extLst>
              <a:ext uri="{FF2B5EF4-FFF2-40B4-BE49-F238E27FC236}">
                <a16:creationId xmlns:a16="http://schemas.microsoft.com/office/drawing/2014/main" id="{AA0A5BF6-DB54-2745-9ECF-58CB5BE4B6E9}"/>
              </a:ext>
            </a:extLst>
          </p:cNvPr>
          <p:cNvCxnSpPr>
            <a:cxnSpLocks/>
            <a:stCxn id="52" idx="1"/>
          </p:cNvCxnSpPr>
          <p:nvPr/>
        </p:nvCxnSpPr>
        <p:spPr>
          <a:xfrm flipH="1">
            <a:off x="4085938" y="1876022"/>
            <a:ext cx="2766694" cy="6692"/>
          </a:xfrm>
          <a:prstGeom prst="straightConnector1">
            <a:avLst/>
          </a:prstGeom>
          <a:ln w="22225">
            <a:solidFill>
              <a:srgbClr val="0070C0"/>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7" name="文本框 56">
            <a:extLst>
              <a:ext uri="{FF2B5EF4-FFF2-40B4-BE49-F238E27FC236}">
                <a16:creationId xmlns:a16="http://schemas.microsoft.com/office/drawing/2014/main" id="{A20D1EBE-4BCD-C44A-BE09-2A4EFDE1C001}"/>
              </a:ext>
            </a:extLst>
          </p:cNvPr>
          <p:cNvSpPr txBox="1"/>
          <p:nvPr/>
        </p:nvSpPr>
        <p:spPr>
          <a:xfrm>
            <a:off x="6860552" y="3551830"/>
            <a:ext cx="4870286" cy="369332"/>
          </a:xfrm>
          <a:prstGeom prst="rect">
            <a:avLst/>
          </a:prstGeom>
          <a:noFill/>
        </p:spPr>
        <p:txBody>
          <a:bodyPr wrap="square">
            <a:spAutoFit/>
          </a:bodyPr>
          <a:lstStyle/>
          <a:p>
            <a:r>
              <a:rPr lang="zh-CN" altLang="zh-CN" dirty="0"/>
              <a:t>管理和分配传统机器的各种硬件资源  </a:t>
            </a:r>
            <a:endParaRPr lang="zh-CN" altLang="en-US" dirty="0"/>
          </a:p>
        </p:txBody>
      </p:sp>
      <p:cxnSp>
        <p:nvCxnSpPr>
          <p:cNvPr id="58" name="直接箭头连接符 92">
            <a:extLst>
              <a:ext uri="{FF2B5EF4-FFF2-40B4-BE49-F238E27FC236}">
                <a16:creationId xmlns:a16="http://schemas.microsoft.com/office/drawing/2014/main" id="{AF26226C-D952-6142-81CB-AE1D54727B45}"/>
              </a:ext>
            </a:extLst>
          </p:cNvPr>
          <p:cNvCxnSpPr>
            <a:cxnSpLocks/>
            <a:stCxn id="57" idx="1"/>
          </p:cNvCxnSpPr>
          <p:nvPr/>
        </p:nvCxnSpPr>
        <p:spPr>
          <a:xfrm flipH="1">
            <a:off x="4093858" y="3736496"/>
            <a:ext cx="2766694" cy="6692"/>
          </a:xfrm>
          <a:prstGeom prst="straightConnector1">
            <a:avLst/>
          </a:prstGeom>
          <a:ln w="22225">
            <a:solidFill>
              <a:srgbClr val="0070C0"/>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1" name="文本框 60">
            <a:extLst>
              <a:ext uri="{FF2B5EF4-FFF2-40B4-BE49-F238E27FC236}">
                <a16:creationId xmlns:a16="http://schemas.microsoft.com/office/drawing/2014/main" id="{C47A1686-9BA7-3946-9E8D-E692F1B7B7FB}"/>
              </a:ext>
            </a:extLst>
          </p:cNvPr>
          <p:cNvSpPr txBox="1"/>
          <p:nvPr/>
        </p:nvSpPr>
        <p:spPr>
          <a:xfrm>
            <a:off x="6858576" y="4381130"/>
            <a:ext cx="1932997" cy="369332"/>
          </a:xfrm>
          <a:prstGeom prst="rect">
            <a:avLst/>
          </a:prstGeom>
          <a:noFill/>
        </p:spPr>
        <p:txBody>
          <a:bodyPr wrap="square">
            <a:spAutoFit/>
          </a:bodyPr>
          <a:lstStyle/>
          <a:p>
            <a:r>
              <a:rPr lang="zh-CN" altLang="en-US" dirty="0"/>
              <a:t>语言为指令集</a:t>
            </a:r>
            <a:r>
              <a:rPr lang="zh-CN" altLang="zh-CN" dirty="0"/>
              <a:t>  </a:t>
            </a:r>
            <a:endParaRPr lang="zh-CN" altLang="en-US" dirty="0"/>
          </a:p>
        </p:txBody>
      </p:sp>
      <p:cxnSp>
        <p:nvCxnSpPr>
          <p:cNvPr id="62" name="直接箭头连接符 92">
            <a:extLst>
              <a:ext uri="{FF2B5EF4-FFF2-40B4-BE49-F238E27FC236}">
                <a16:creationId xmlns:a16="http://schemas.microsoft.com/office/drawing/2014/main" id="{2F4923A7-1913-E141-8742-8E97E1D2110B}"/>
              </a:ext>
            </a:extLst>
          </p:cNvPr>
          <p:cNvCxnSpPr>
            <a:cxnSpLocks/>
            <a:stCxn id="61" idx="1"/>
          </p:cNvCxnSpPr>
          <p:nvPr/>
        </p:nvCxnSpPr>
        <p:spPr>
          <a:xfrm flipH="1">
            <a:off x="4721274" y="4565796"/>
            <a:ext cx="2137302" cy="6692"/>
          </a:xfrm>
          <a:prstGeom prst="straightConnector1">
            <a:avLst/>
          </a:prstGeom>
          <a:ln w="22225">
            <a:solidFill>
              <a:srgbClr val="0070C0"/>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3" name="直接箭头连接符 92">
            <a:extLst>
              <a:ext uri="{FF2B5EF4-FFF2-40B4-BE49-F238E27FC236}">
                <a16:creationId xmlns:a16="http://schemas.microsoft.com/office/drawing/2014/main" id="{8A5F106F-3E93-462B-9ECA-13616F82C4B0}"/>
              </a:ext>
            </a:extLst>
          </p:cNvPr>
          <p:cNvCxnSpPr>
            <a:cxnSpLocks/>
          </p:cNvCxnSpPr>
          <p:nvPr/>
        </p:nvCxnSpPr>
        <p:spPr>
          <a:xfrm flipH="1">
            <a:off x="6038047" y="4128252"/>
            <a:ext cx="1629578" cy="17078"/>
          </a:xfrm>
          <a:prstGeom prst="straightConnector1">
            <a:avLst/>
          </a:prstGeom>
          <a:ln w="22225">
            <a:solidFill>
              <a:srgbClr val="0070C0"/>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5" name="文本框 54">
            <a:extLst>
              <a:ext uri="{FF2B5EF4-FFF2-40B4-BE49-F238E27FC236}">
                <a16:creationId xmlns:a16="http://schemas.microsoft.com/office/drawing/2014/main" id="{F39643FC-23E1-4292-AEC1-024E55D59D9C}"/>
              </a:ext>
            </a:extLst>
          </p:cNvPr>
          <p:cNvSpPr txBox="1"/>
          <p:nvPr/>
        </p:nvSpPr>
        <p:spPr>
          <a:xfrm>
            <a:off x="7749368" y="3921162"/>
            <a:ext cx="3880653" cy="369332"/>
          </a:xfrm>
          <a:prstGeom prst="rect">
            <a:avLst/>
          </a:prstGeom>
          <a:noFill/>
        </p:spPr>
        <p:txBody>
          <a:bodyPr wrap="square">
            <a:spAutoFit/>
          </a:bodyPr>
          <a:lstStyle/>
          <a:p>
            <a:r>
              <a:rPr lang="zh-CN" altLang="zh-CN" dirty="0">
                <a:solidFill>
                  <a:srgbClr val="FF0000"/>
                </a:solidFill>
              </a:rPr>
              <a:t>指令集体系结构</a:t>
            </a:r>
            <a:r>
              <a:rPr lang="en-US" altLang="zh-CN" dirty="0">
                <a:solidFill>
                  <a:srgbClr val="FF0000"/>
                </a:solidFill>
              </a:rPr>
              <a:t>(ISA)</a:t>
            </a:r>
            <a:r>
              <a:rPr lang="zh-CN" altLang="zh-CN" dirty="0">
                <a:solidFill>
                  <a:srgbClr val="FF0000"/>
                </a:solidFill>
              </a:rPr>
              <a:t>  </a:t>
            </a:r>
            <a:endParaRPr lang="zh-CN" altLang="en-US" dirty="0">
              <a:solidFill>
                <a:srgbClr val="FF0000"/>
              </a:solidFill>
            </a:endParaRPr>
          </a:p>
        </p:txBody>
      </p:sp>
    </p:spTree>
    <p:extLst>
      <p:ext uri="{BB962C8B-B14F-4D97-AF65-F5344CB8AC3E}">
        <p14:creationId xmlns:p14="http://schemas.microsoft.com/office/powerpoint/2010/main" val="3453226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right)">
                                      <p:cBhvr>
                                        <p:cTn id="7" dur="500"/>
                                        <p:tgtEl>
                                          <p:spTgt spid="5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5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2" fill="hold" nodeType="clickEffect">
                                  <p:stCondLst>
                                    <p:cond delay="0"/>
                                  </p:stCondLst>
                                  <p:childTnLst>
                                    <p:set>
                                      <p:cBhvr>
                                        <p:cTn id="15" dur="1" fill="hold">
                                          <p:stCondLst>
                                            <p:cond delay="0"/>
                                          </p:stCondLst>
                                        </p:cTn>
                                        <p:tgtEl>
                                          <p:spTgt spid="58"/>
                                        </p:tgtEl>
                                        <p:attrNameLst>
                                          <p:attrName>style.visibility</p:attrName>
                                        </p:attrNameLst>
                                      </p:cBhvr>
                                      <p:to>
                                        <p:strVal val="visible"/>
                                      </p:to>
                                    </p:set>
                                    <p:animEffect transition="in" filter="wipe(right)">
                                      <p:cBhvr>
                                        <p:cTn id="16" dur="500"/>
                                        <p:tgtEl>
                                          <p:spTgt spid="58"/>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22" presetClass="entr" presetSubtype="2" fill="hold" nodeType="clickEffect">
                                  <p:stCondLst>
                                    <p:cond delay="0"/>
                                  </p:stCondLst>
                                  <p:childTnLst>
                                    <p:set>
                                      <p:cBhvr>
                                        <p:cTn id="24" dur="1" fill="hold">
                                          <p:stCondLst>
                                            <p:cond delay="0"/>
                                          </p:stCondLst>
                                        </p:cTn>
                                        <p:tgtEl>
                                          <p:spTgt spid="62"/>
                                        </p:tgtEl>
                                        <p:attrNameLst>
                                          <p:attrName>style.visibility</p:attrName>
                                        </p:attrNameLst>
                                      </p:cBhvr>
                                      <p:to>
                                        <p:strVal val="visible"/>
                                      </p:to>
                                    </p:set>
                                    <p:animEffect transition="in" filter="wipe(right)">
                                      <p:cBhvr>
                                        <p:cTn id="25" dur="500"/>
                                        <p:tgtEl>
                                          <p:spTgt spid="62"/>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61"/>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22" presetClass="entr" presetSubtype="2" fill="hold" nodeType="clickEffect">
                                  <p:stCondLst>
                                    <p:cond delay="0"/>
                                  </p:stCondLst>
                                  <p:childTnLst>
                                    <p:set>
                                      <p:cBhvr>
                                        <p:cTn id="33" dur="1" fill="hold">
                                          <p:stCondLst>
                                            <p:cond delay="0"/>
                                          </p:stCondLst>
                                        </p:cTn>
                                        <p:tgtEl>
                                          <p:spTgt spid="53"/>
                                        </p:tgtEl>
                                        <p:attrNameLst>
                                          <p:attrName>style.visibility</p:attrName>
                                        </p:attrNameLst>
                                      </p:cBhvr>
                                      <p:to>
                                        <p:strVal val="visible"/>
                                      </p:to>
                                    </p:set>
                                    <p:animEffect transition="in" filter="wipe(right)">
                                      <p:cBhvr>
                                        <p:cTn id="34" dur="500"/>
                                        <p:tgtEl>
                                          <p:spTgt spid="53"/>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7" grpId="0"/>
      <p:bldP spid="61" grpId="0"/>
      <p:bldP spid="5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计算机系统层次结构</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25</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3519831" cy="467908"/>
          </a:xfrm>
        </p:spPr>
        <p:txBody>
          <a:bodyPr/>
          <a:lstStyle/>
          <a:p>
            <a:r>
              <a:rPr lang="zh-CN" altLang="en-US" dirty="0"/>
              <a:t>计算机系统层次结构</a:t>
            </a:r>
            <a:r>
              <a:rPr lang="zh-CN" altLang="zh-CN" dirty="0"/>
              <a:t> </a:t>
            </a:r>
            <a:endParaRPr lang="zh-CN" altLang="en-US" dirty="0"/>
          </a:p>
          <a:p>
            <a:endParaRPr lang="zh-CN" altLang="en-US" dirty="0"/>
          </a:p>
        </p:txBody>
      </p:sp>
      <p:grpSp>
        <p:nvGrpSpPr>
          <p:cNvPr id="14" name="组合 13">
            <a:extLst>
              <a:ext uri="{FF2B5EF4-FFF2-40B4-BE49-F238E27FC236}">
                <a16:creationId xmlns:a16="http://schemas.microsoft.com/office/drawing/2014/main" id="{E1FC80C5-A5FC-1F42-A77B-CECAFA80C2EF}"/>
              </a:ext>
            </a:extLst>
          </p:cNvPr>
          <p:cNvGrpSpPr/>
          <p:nvPr/>
        </p:nvGrpSpPr>
        <p:grpSpPr>
          <a:xfrm>
            <a:off x="555714" y="1680415"/>
            <a:ext cx="5549008" cy="4283370"/>
            <a:chOff x="2398516" y="275906"/>
            <a:chExt cx="7712588" cy="4904109"/>
          </a:xfrm>
        </p:grpSpPr>
        <p:sp>
          <p:nvSpPr>
            <p:cNvPr id="15" name="矩形 14">
              <a:extLst>
                <a:ext uri="{FF2B5EF4-FFF2-40B4-BE49-F238E27FC236}">
                  <a16:creationId xmlns:a16="http://schemas.microsoft.com/office/drawing/2014/main" id="{A5D688C0-9070-6943-B91C-5E7D27F60E7B}"/>
                </a:ext>
              </a:extLst>
            </p:cNvPr>
            <p:cNvSpPr/>
            <p:nvPr/>
          </p:nvSpPr>
          <p:spPr>
            <a:xfrm>
              <a:off x="4143374" y="275906"/>
              <a:ext cx="2447925" cy="46323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L</a:t>
              </a:r>
              <a:r>
                <a:rPr kumimoji="0" lang="en-US" altLang="zh-CN"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6 </a:t>
              </a: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应用语言级</a:t>
              </a:r>
            </a:p>
          </p:txBody>
        </p:sp>
        <p:sp>
          <p:nvSpPr>
            <p:cNvPr id="16" name="矩形 15">
              <a:extLst>
                <a:ext uri="{FF2B5EF4-FFF2-40B4-BE49-F238E27FC236}">
                  <a16:creationId xmlns:a16="http://schemas.microsoft.com/office/drawing/2014/main" id="{49FBD934-1A70-5345-9F91-AA5D89BDD657}"/>
                </a:ext>
              </a:extLst>
            </p:cNvPr>
            <p:cNvSpPr/>
            <p:nvPr/>
          </p:nvSpPr>
          <p:spPr>
            <a:xfrm>
              <a:off x="4143374" y="976946"/>
              <a:ext cx="2447925" cy="46323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L</a:t>
              </a:r>
              <a:r>
                <a:rPr kumimoji="0" lang="en-US" altLang="zh-CN"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5 </a:t>
              </a: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高级语言级</a:t>
              </a:r>
            </a:p>
          </p:txBody>
        </p:sp>
        <p:sp>
          <p:nvSpPr>
            <p:cNvPr id="17" name="矩形 16">
              <a:extLst>
                <a:ext uri="{FF2B5EF4-FFF2-40B4-BE49-F238E27FC236}">
                  <a16:creationId xmlns:a16="http://schemas.microsoft.com/office/drawing/2014/main" id="{D12EFB28-3DF1-9041-AFB5-2FC9D0230FE1}"/>
                </a:ext>
              </a:extLst>
            </p:cNvPr>
            <p:cNvSpPr/>
            <p:nvPr/>
          </p:nvSpPr>
          <p:spPr>
            <a:xfrm>
              <a:off x="4143374" y="1677985"/>
              <a:ext cx="2447925" cy="46323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L</a:t>
              </a:r>
              <a:r>
                <a:rPr kumimoji="0" lang="en-US" altLang="zh-CN"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4 </a:t>
              </a: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汇编语言级</a:t>
              </a:r>
            </a:p>
          </p:txBody>
        </p:sp>
        <p:sp>
          <p:nvSpPr>
            <p:cNvPr id="18" name="矩形 17">
              <a:extLst>
                <a:ext uri="{FF2B5EF4-FFF2-40B4-BE49-F238E27FC236}">
                  <a16:creationId xmlns:a16="http://schemas.microsoft.com/office/drawing/2014/main" id="{B41A771B-6EE6-BF42-9EF7-B982B33BBFDF}"/>
                </a:ext>
              </a:extLst>
            </p:cNvPr>
            <p:cNvSpPr/>
            <p:nvPr/>
          </p:nvSpPr>
          <p:spPr>
            <a:xfrm>
              <a:off x="4143373" y="2379024"/>
              <a:ext cx="2447925" cy="46323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L</a:t>
              </a:r>
              <a:r>
                <a:rPr kumimoji="0" lang="en-US" altLang="zh-CN"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3 </a:t>
              </a: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操作系统级</a:t>
              </a:r>
            </a:p>
          </p:txBody>
        </p:sp>
        <p:sp>
          <p:nvSpPr>
            <p:cNvPr id="19" name="矩形 18">
              <a:extLst>
                <a:ext uri="{FF2B5EF4-FFF2-40B4-BE49-F238E27FC236}">
                  <a16:creationId xmlns:a16="http://schemas.microsoft.com/office/drawing/2014/main" id="{C76C95FD-1322-8647-97E1-841D16928BA0}"/>
                </a:ext>
              </a:extLst>
            </p:cNvPr>
            <p:cNvSpPr/>
            <p:nvPr/>
          </p:nvSpPr>
          <p:spPr>
            <a:xfrm>
              <a:off x="4143372" y="3317869"/>
              <a:ext cx="2447925" cy="46323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L</a:t>
              </a:r>
              <a:r>
                <a:rPr kumimoji="0" lang="en-US" altLang="zh-CN"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2 </a:t>
              </a: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传统机器级</a:t>
              </a:r>
            </a:p>
          </p:txBody>
        </p:sp>
        <p:sp>
          <p:nvSpPr>
            <p:cNvPr id="20" name="矩形 19">
              <a:extLst>
                <a:ext uri="{FF2B5EF4-FFF2-40B4-BE49-F238E27FC236}">
                  <a16:creationId xmlns:a16="http://schemas.microsoft.com/office/drawing/2014/main" id="{3475F768-7C8F-3749-A2A3-9518B0CBFE24}"/>
                </a:ext>
              </a:extLst>
            </p:cNvPr>
            <p:cNvSpPr/>
            <p:nvPr/>
          </p:nvSpPr>
          <p:spPr>
            <a:xfrm>
              <a:off x="4143372" y="4018909"/>
              <a:ext cx="2447925" cy="46323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L</a:t>
              </a:r>
              <a:r>
                <a:rPr kumimoji="0" lang="en-US" altLang="zh-CN"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1 </a:t>
              </a: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微程序机器级</a:t>
              </a:r>
            </a:p>
          </p:txBody>
        </p:sp>
        <p:sp>
          <p:nvSpPr>
            <p:cNvPr id="21" name="矩形 20">
              <a:extLst>
                <a:ext uri="{FF2B5EF4-FFF2-40B4-BE49-F238E27FC236}">
                  <a16:creationId xmlns:a16="http://schemas.microsoft.com/office/drawing/2014/main" id="{64D59A9B-974D-3347-A6C5-3BBB79091B4C}"/>
                </a:ext>
              </a:extLst>
            </p:cNvPr>
            <p:cNvSpPr/>
            <p:nvPr/>
          </p:nvSpPr>
          <p:spPr>
            <a:xfrm>
              <a:off x="4143372" y="4716782"/>
              <a:ext cx="2447925" cy="46323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L</a:t>
              </a:r>
              <a:r>
                <a:rPr kumimoji="0" lang="en-US" altLang="zh-CN"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0 </a:t>
              </a: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硬联逻辑级</a:t>
              </a:r>
            </a:p>
          </p:txBody>
        </p:sp>
        <p:cxnSp>
          <p:nvCxnSpPr>
            <p:cNvPr id="22" name="直接连接符 12">
              <a:extLst>
                <a:ext uri="{FF2B5EF4-FFF2-40B4-BE49-F238E27FC236}">
                  <a16:creationId xmlns:a16="http://schemas.microsoft.com/office/drawing/2014/main" id="{8166CEE0-F14B-3B41-B47B-807A23793818}"/>
                </a:ext>
              </a:extLst>
            </p:cNvPr>
            <p:cNvCxnSpPr/>
            <p:nvPr/>
          </p:nvCxnSpPr>
          <p:spPr>
            <a:xfrm>
              <a:off x="3954780" y="3078480"/>
              <a:ext cx="5790564" cy="0"/>
            </a:xfrm>
            <a:prstGeom prst="line">
              <a:avLst/>
            </a:prstGeom>
            <a:ln w="44450" cap="rnd">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8C96F9EF-F3FE-C645-BAE7-AE3AEFCD1A18}"/>
                </a:ext>
              </a:extLst>
            </p:cNvPr>
            <p:cNvSpPr txBox="1"/>
            <p:nvPr/>
          </p:nvSpPr>
          <p:spPr>
            <a:xfrm>
              <a:off x="7931784" y="2700933"/>
              <a:ext cx="217932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软、硬件界面</a:t>
              </a:r>
            </a:p>
          </p:txBody>
        </p:sp>
        <p:sp>
          <p:nvSpPr>
            <p:cNvPr id="24" name="文本框 23">
              <a:extLst>
                <a:ext uri="{FF2B5EF4-FFF2-40B4-BE49-F238E27FC236}">
                  <a16:creationId xmlns:a16="http://schemas.microsoft.com/office/drawing/2014/main" id="{47528D0A-B653-E744-82B3-68AF9FE733EB}"/>
                </a:ext>
              </a:extLst>
            </p:cNvPr>
            <p:cNvSpPr txBox="1"/>
            <p:nvPr/>
          </p:nvSpPr>
          <p:spPr>
            <a:xfrm>
              <a:off x="7305188" y="1306490"/>
              <a:ext cx="217932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应用软件</a:t>
              </a:r>
            </a:p>
          </p:txBody>
        </p:sp>
        <p:sp>
          <p:nvSpPr>
            <p:cNvPr id="25" name="文本框 24">
              <a:extLst>
                <a:ext uri="{FF2B5EF4-FFF2-40B4-BE49-F238E27FC236}">
                  <a16:creationId xmlns:a16="http://schemas.microsoft.com/office/drawing/2014/main" id="{52C53F37-9C7E-7C47-ACAC-4420C991D1B5}"/>
                </a:ext>
              </a:extLst>
            </p:cNvPr>
            <p:cNvSpPr txBox="1"/>
            <p:nvPr/>
          </p:nvSpPr>
          <p:spPr>
            <a:xfrm>
              <a:off x="7260268" y="3358211"/>
              <a:ext cx="930584" cy="39249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硬件</a:t>
              </a:r>
            </a:p>
          </p:txBody>
        </p:sp>
        <p:sp>
          <p:nvSpPr>
            <p:cNvPr id="26" name="文本框 25">
              <a:extLst>
                <a:ext uri="{FF2B5EF4-FFF2-40B4-BE49-F238E27FC236}">
                  <a16:creationId xmlns:a16="http://schemas.microsoft.com/office/drawing/2014/main" id="{25DD974B-5ED2-AB40-A8E9-95D0B6D7BD1B}"/>
                </a:ext>
              </a:extLst>
            </p:cNvPr>
            <p:cNvSpPr txBox="1"/>
            <p:nvPr/>
          </p:nvSpPr>
          <p:spPr>
            <a:xfrm>
              <a:off x="7260271" y="4368078"/>
              <a:ext cx="930581" cy="39249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固件</a:t>
              </a:r>
            </a:p>
          </p:txBody>
        </p:sp>
        <p:sp>
          <p:nvSpPr>
            <p:cNvPr id="27" name="文本框 26">
              <a:extLst>
                <a:ext uri="{FF2B5EF4-FFF2-40B4-BE49-F238E27FC236}">
                  <a16:creationId xmlns:a16="http://schemas.microsoft.com/office/drawing/2014/main" id="{D41DD095-8E23-7242-83A1-B0A3F29F51F0}"/>
                </a:ext>
              </a:extLst>
            </p:cNvPr>
            <p:cNvSpPr txBox="1"/>
            <p:nvPr/>
          </p:nvSpPr>
          <p:spPr>
            <a:xfrm>
              <a:off x="2398516" y="1306490"/>
              <a:ext cx="118618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虚拟机</a:t>
              </a:r>
            </a:p>
          </p:txBody>
        </p:sp>
        <p:sp>
          <p:nvSpPr>
            <p:cNvPr id="28" name="文本框 27">
              <a:extLst>
                <a:ext uri="{FF2B5EF4-FFF2-40B4-BE49-F238E27FC236}">
                  <a16:creationId xmlns:a16="http://schemas.microsoft.com/office/drawing/2014/main" id="{993A8E8A-3B06-F04A-A49B-9F299033D750}"/>
                </a:ext>
              </a:extLst>
            </p:cNvPr>
            <p:cNvSpPr txBox="1"/>
            <p:nvPr/>
          </p:nvSpPr>
          <p:spPr>
            <a:xfrm>
              <a:off x="2401761" y="4029524"/>
              <a:ext cx="118618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物理机</a:t>
              </a:r>
            </a:p>
          </p:txBody>
        </p:sp>
        <p:grpSp>
          <p:nvGrpSpPr>
            <p:cNvPr id="29" name="组合 28">
              <a:extLst>
                <a:ext uri="{FF2B5EF4-FFF2-40B4-BE49-F238E27FC236}">
                  <a16:creationId xmlns:a16="http://schemas.microsoft.com/office/drawing/2014/main" id="{0F6DD66B-71E1-554F-B2E9-9C2A9F9B5797}"/>
                </a:ext>
              </a:extLst>
            </p:cNvPr>
            <p:cNvGrpSpPr/>
            <p:nvPr/>
          </p:nvGrpSpPr>
          <p:grpSpPr>
            <a:xfrm>
              <a:off x="3454574" y="288432"/>
              <a:ext cx="419100" cy="2566351"/>
              <a:chOff x="3467100" y="275906"/>
              <a:chExt cx="419100" cy="2566351"/>
            </a:xfrm>
          </p:grpSpPr>
          <p:cxnSp>
            <p:nvCxnSpPr>
              <p:cNvPr id="47" name="直接连接符 22">
                <a:extLst>
                  <a:ext uri="{FF2B5EF4-FFF2-40B4-BE49-F238E27FC236}">
                    <a16:creationId xmlns:a16="http://schemas.microsoft.com/office/drawing/2014/main" id="{39A9C165-4B89-8C43-A871-4DEFFFC6495F}"/>
                  </a:ext>
                </a:extLst>
              </p:cNvPr>
              <p:cNvCxnSpPr>
                <a:cxnSpLocks/>
              </p:cNvCxnSpPr>
              <p:nvPr/>
            </p:nvCxnSpPr>
            <p:spPr>
              <a:xfrm flipH="1">
                <a:off x="3707128" y="275906"/>
                <a:ext cx="179072"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接连接符 25">
                <a:extLst>
                  <a:ext uri="{FF2B5EF4-FFF2-40B4-BE49-F238E27FC236}">
                    <a16:creationId xmlns:a16="http://schemas.microsoft.com/office/drawing/2014/main" id="{DD81B13F-F76F-5F4C-8157-57AB8FDF68A8}"/>
                  </a:ext>
                </a:extLst>
              </p:cNvPr>
              <p:cNvCxnSpPr/>
              <p:nvPr/>
            </p:nvCxnSpPr>
            <p:spPr>
              <a:xfrm>
                <a:off x="3707128" y="275906"/>
                <a:ext cx="0" cy="2566351"/>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直接连接符 27">
                <a:extLst>
                  <a:ext uri="{FF2B5EF4-FFF2-40B4-BE49-F238E27FC236}">
                    <a16:creationId xmlns:a16="http://schemas.microsoft.com/office/drawing/2014/main" id="{FF727430-4D15-7042-8D17-3A563C5B7A59}"/>
                  </a:ext>
                </a:extLst>
              </p:cNvPr>
              <p:cNvCxnSpPr/>
              <p:nvPr/>
            </p:nvCxnSpPr>
            <p:spPr>
              <a:xfrm>
                <a:off x="3707128" y="2842257"/>
                <a:ext cx="179072"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直接连接符 29">
                <a:extLst>
                  <a:ext uri="{FF2B5EF4-FFF2-40B4-BE49-F238E27FC236}">
                    <a16:creationId xmlns:a16="http://schemas.microsoft.com/office/drawing/2014/main" id="{A027E3C0-094C-4140-9F93-0E377291C152}"/>
                  </a:ext>
                </a:extLst>
              </p:cNvPr>
              <p:cNvCxnSpPr/>
              <p:nvPr/>
            </p:nvCxnSpPr>
            <p:spPr>
              <a:xfrm flipH="1">
                <a:off x="3467100" y="1514239"/>
                <a:ext cx="240028"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1" name="组合 30">
              <a:extLst>
                <a:ext uri="{FF2B5EF4-FFF2-40B4-BE49-F238E27FC236}">
                  <a16:creationId xmlns:a16="http://schemas.microsoft.com/office/drawing/2014/main" id="{6FBA86EB-7A8B-8A4D-B51C-5B6416330614}"/>
                </a:ext>
              </a:extLst>
            </p:cNvPr>
            <p:cNvGrpSpPr/>
            <p:nvPr/>
          </p:nvGrpSpPr>
          <p:grpSpPr>
            <a:xfrm flipH="1">
              <a:off x="6815454" y="275906"/>
              <a:ext cx="419100" cy="2566351"/>
              <a:chOff x="3467100" y="275906"/>
              <a:chExt cx="419100" cy="2566351"/>
            </a:xfrm>
          </p:grpSpPr>
          <p:cxnSp>
            <p:nvCxnSpPr>
              <p:cNvPr id="43" name="直接连接符 32">
                <a:extLst>
                  <a:ext uri="{FF2B5EF4-FFF2-40B4-BE49-F238E27FC236}">
                    <a16:creationId xmlns:a16="http://schemas.microsoft.com/office/drawing/2014/main" id="{4A8EF6AA-0803-CA4E-A3EB-C68E94D98546}"/>
                  </a:ext>
                </a:extLst>
              </p:cNvPr>
              <p:cNvCxnSpPr>
                <a:cxnSpLocks/>
              </p:cNvCxnSpPr>
              <p:nvPr/>
            </p:nvCxnSpPr>
            <p:spPr>
              <a:xfrm flipH="1">
                <a:off x="3707128" y="275906"/>
                <a:ext cx="179072"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接连接符 33">
                <a:extLst>
                  <a:ext uri="{FF2B5EF4-FFF2-40B4-BE49-F238E27FC236}">
                    <a16:creationId xmlns:a16="http://schemas.microsoft.com/office/drawing/2014/main" id="{45C69BC5-67E3-8046-B1F3-8099A308CB5F}"/>
                  </a:ext>
                </a:extLst>
              </p:cNvPr>
              <p:cNvCxnSpPr/>
              <p:nvPr/>
            </p:nvCxnSpPr>
            <p:spPr>
              <a:xfrm>
                <a:off x="3707128" y="275906"/>
                <a:ext cx="0" cy="2566351"/>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直接连接符 34">
                <a:extLst>
                  <a:ext uri="{FF2B5EF4-FFF2-40B4-BE49-F238E27FC236}">
                    <a16:creationId xmlns:a16="http://schemas.microsoft.com/office/drawing/2014/main" id="{F6DCD379-110C-7741-BEF6-50AD98A8686C}"/>
                  </a:ext>
                </a:extLst>
              </p:cNvPr>
              <p:cNvCxnSpPr/>
              <p:nvPr/>
            </p:nvCxnSpPr>
            <p:spPr>
              <a:xfrm>
                <a:off x="3707128" y="2842257"/>
                <a:ext cx="179072"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直接连接符 35">
                <a:extLst>
                  <a:ext uri="{FF2B5EF4-FFF2-40B4-BE49-F238E27FC236}">
                    <a16:creationId xmlns:a16="http://schemas.microsoft.com/office/drawing/2014/main" id="{D77A285A-DE82-D541-BE28-1243B9E69C22}"/>
                  </a:ext>
                </a:extLst>
              </p:cNvPr>
              <p:cNvCxnSpPr/>
              <p:nvPr/>
            </p:nvCxnSpPr>
            <p:spPr>
              <a:xfrm flipH="1">
                <a:off x="3467100" y="1514239"/>
                <a:ext cx="240028"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2" name="组合 31">
              <a:extLst>
                <a:ext uri="{FF2B5EF4-FFF2-40B4-BE49-F238E27FC236}">
                  <a16:creationId xmlns:a16="http://schemas.microsoft.com/office/drawing/2014/main" id="{06811A0D-0DBB-AC4C-86F7-1580507DAB7E}"/>
                </a:ext>
              </a:extLst>
            </p:cNvPr>
            <p:cNvGrpSpPr/>
            <p:nvPr/>
          </p:nvGrpSpPr>
          <p:grpSpPr>
            <a:xfrm>
              <a:off x="3443921" y="3549485"/>
              <a:ext cx="419100" cy="1423340"/>
              <a:chOff x="3467100" y="275906"/>
              <a:chExt cx="419100" cy="2566351"/>
            </a:xfrm>
          </p:grpSpPr>
          <p:cxnSp>
            <p:nvCxnSpPr>
              <p:cNvPr id="39" name="直接连接符 37">
                <a:extLst>
                  <a:ext uri="{FF2B5EF4-FFF2-40B4-BE49-F238E27FC236}">
                    <a16:creationId xmlns:a16="http://schemas.microsoft.com/office/drawing/2014/main" id="{1DEB8997-13A3-D84F-AC24-218C9A6570EE}"/>
                  </a:ext>
                </a:extLst>
              </p:cNvPr>
              <p:cNvCxnSpPr>
                <a:cxnSpLocks/>
              </p:cNvCxnSpPr>
              <p:nvPr/>
            </p:nvCxnSpPr>
            <p:spPr>
              <a:xfrm flipH="1">
                <a:off x="3707128" y="275906"/>
                <a:ext cx="179072"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8">
                <a:extLst>
                  <a:ext uri="{FF2B5EF4-FFF2-40B4-BE49-F238E27FC236}">
                    <a16:creationId xmlns:a16="http://schemas.microsoft.com/office/drawing/2014/main" id="{288FA4FE-751C-2842-881A-AF1EE3253E07}"/>
                  </a:ext>
                </a:extLst>
              </p:cNvPr>
              <p:cNvCxnSpPr/>
              <p:nvPr/>
            </p:nvCxnSpPr>
            <p:spPr>
              <a:xfrm>
                <a:off x="3707128" y="275906"/>
                <a:ext cx="0" cy="2566351"/>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直接连接符 39">
                <a:extLst>
                  <a:ext uri="{FF2B5EF4-FFF2-40B4-BE49-F238E27FC236}">
                    <a16:creationId xmlns:a16="http://schemas.microsoft.com/office/drawing/2014/main" id="{D3FD257C-93CC-FA4A-93DE-AEA80CED245A}"/>
                  </a:ext>
                </a:extLst>
              </p:cNvPr>
              <p:cNvCxnSpPr/>
              <p:nvPr/>
            </p:nvCxnSpPr>
            <p:spPr>
              <a:xfrm>
                <a:off x="3707128" y="2842257"/>
                <a:ext cx="179072"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接连接符 40">
                <a:extLst>
                  <a:ext uri="{FF2B5EF4-FFF2-40B4-BE49-F238E27FC236}">
                    <a16:creationId xmlns:a16="http://schemas.microsoft.com/office/drawing/2014/main" id="{027CC40A-2C5D-0F43-BCDA-67AE2A1131D3}"/>
                  </a:ext>
                </a:extLst>
              </p:cNvPr>
              <p:cNvCxnSpPr/>
              <p:nvPr/>
            </p:nvCxnSpPr>
            <p:spPr>
              <a:xfrm flipH="1">
                <a:off x="3467100" y="1514239"/>
                <a:ext cx="240028"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3" name="组合 32">
              <a:extLst>
                <a:ext uri="{FF2B5EF4-FFF2-40B4-BE49-F238E27FC236}">
                  <a16:creationId xmlns:a16="http://schemas.microsoft.com/office/drawing/2014/main" id="{410D0808-C982-BF48-86CE-41555D8EDD88}"/>
                </a:ext>
              </a:extLst>
            </p:cNvPr>
            <p:cNvGrpSpPr/>
            <p:nvPr/>
          </p:nvGrpSpPr>
          <p:grpSpPr>
            <a:xfrm flipH="1">
              <a:off x="6841169" y="4236728"/>
              <a:ext cx="419100" cy="736088"/>
              <a:chOff x="3467100" y="275906"/>
              <a:chExt cx="419100" cy="2566351"/>
            </a:xfrm>
          </p:grpSpPr>
          <p:cxnSp>
            <p:nvCxnSpPr>
              <p:cNvPr id="35" name="直接连接符 47">
                <a:extLst>
                  <a:ext uri="{FF2B5EF4-FFF2-40B4-BE49-F238E27FC236}">
                    <a16:creationId xmlns:a16="http://schemas.microsoft.com/office/drawing/2014/main" id="{97569A70-17E6-CE43-97D0-AD2B2080B725}"/>
                  </a:ext>
                </a:extLst>
              </p:cNvPr>
              <p:cNvCxnSpPr>
                <a:cxnSpLocks/>
              </p:cNvCxnSpPr>
              <p:nvPr/>
            </p:nvCxnSpPr>
            <p:spPr>
              <a:xfrm flipH="1">
                <a:off x="3707128" y="275906"/>
                <a:ext cx="179072"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接连接符 48">
                <a:extLst>
                  <a:ext uri="{FF2B5EF4-FFF2-40B4-BE49-F238E27FC236}">
                    <a16:creationId xmlns:a16="http://schemas.microsoft.com/office/drawing/2014/main" id="{A4D425E6-C83D-BB47-AD95-4E0400262D0B}"/>
                  </a:ext>
                </a:extLst>
              </p:cNvPr>
              <p:cNvCxnSpPr/>
              <p:nvPr/>
            </p:nvCxnSpPr>
            <p:spPr>
              <a:xfrm>
                <a:off x="3707128" y="275906"/>
                <a:ext cx="0" cy="2566351"/>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接连接符 49">
                <a:extLst>
                  <a:ext uri="{FF2B5EF4-FFF2-40B4-BE49-F238E27FC236}">
                    <a16:creationId xmlns:a16="http://schemas.microsoft.com/office/drawing/2014/main" id="{AC041EF3-BE26-494F-906E-4F934F270E7D}"/>
                  </a:ext>
                </a:extLst>
              </p:cNvPr>
              <p:cNvCxnSpPr/>
              <p:nvPr/>
            </p:nvCxnSpPr>
            <p:spPr>
              <a:xfrm>
                <a:off x="3707128" y="2842257"/>
                <a:ext cx="179072"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接连接符 50">
                <a:extLst>
                  <a:ext uri="{FF2B5EF4-FFF2-40B4-BE49-F238E27FC236}">
                    <a16:creationId xmlns:a16="http://schemas.microsoft.com/office/drawing/2014/main" id="{D809269C-7AC0-014F-8094-6DFF8A5A7DC4}"/>
                  </a:ext>
                </a:extLst>
              </p:cNvPr>
              <p:cNvCxnSpPr/>
              <p:nvPr/>
            </p:nvCxnSpPr>
            <p:spPr>
              <a:xfrm flipH="1">
                <a:off x="3467100" y="1514239"/>
                <a:ext cx="240028"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34" name="直接连接符 54">
              <a:extLst>
                <a:ext uri="{FF2B5EF4-FFF2-40B4-BE49-F238E27FC236}">
                  <a16:creationId xmlns:a16="http://schemas.microsoft.com/office/drawing/2014/main" id="{4B7FD374-D011-694F-8260-5B9B93FB529E}"/>
                </a:ext>
              </a:extLst>
            </p:cNvPr>
            <p:cNvCxnSpPr/>
            <p:nvPr/>
          </p:nvCxnSpPr>
          <p:spPr>
            <a:xfrm flipH="1">
              <a:off x="7020241" y="3549485"/>
              <a:ext cx="240028"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1" name="文本框 50">
            <a:extLst>
              <a:ext uri="{FF2B5EF4-FFF2-40B4-BE49-F238E27FC236}">
                <a16:creationId xmlns:a16="http://schemas.microsoft.com/office/drawing/2014/main" id="{23EF039F-8BC6-F74C-8DAE-9F8978FBF01A}"/>
              </a:ext>
            </a:extLst>
          </p:cNvPr>
          <p:cNvSpPr txBox="1"/>
          <p:nvPr/>
        </p:nvSpPr>
        <p:spPr>
          <a:xfrm>
            <a:off x="7819" y="6137057"/>
            <a:ext cx="5324197"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计算机系统层次结构</a:t>
            </a:r>
          </a:p>
        </p:txBody>
      </p:sp>
      <p:sp>
        <p:nvSpPr>
          <p:cNvPr id="53" name="文本框 52">
            <a:extLst>
              <a:ext uri="{FF2B5EF4-FFF2-40B4-BE49-F238E27FC236}">
                <a16:creationId xmlns:a16="http://schemas.microsoft.com/office/drawing/2014/main" id="{6A06E29B-7EB4-3F41-B7EE-D3F0B545E9C1}"/>
              </a:ext>
            </a:extLst>
          </p:cNvPr>
          <p:cNvSpPr txBox="1"/>
          <p:nvPr/>
        </p:nvSpPr>
        <p:spPr>
          <a:xfrm>
            <a:off x="6172109" y="2156617"/>
            <a:ext cx="5630097" cy="2862322"/>
          </a:xfrm>
          <a:prstGeom prst="rect">
            <a:avLst/>
          </a:prstGeom>
          <a:noFill/>
        </p:spPr>
        <p:txBody>
          <a:bodyPr wrap="square">
            <a:spAutoFit/>
          </a:bodyPr>
          <a:lstStyle/>
          <a:p>
            <a:pPr indent="266700" algn="just"/>
            <a:r>
              <a:rPr lang="en-US" altLang="zh-CN" sz="1800" kern="100" dirty="0">
                <a:effectLst/>
                <a:latin typeface="Times New Roman" panose="02020603050405020304" pitchFamily="18" charset="0"/>
                <a:ea typeface="黑体" panose="02010609060101010101" pitchFamily="49" charset="-122"/>
                <a:cs typeface="Times New Roman" panose="02020603050405020304" pitchFamily="18" charset="0"/>
              </a:rPr>
              <a:t>	</a:t>
            </a:r>
            <a:r>
              <a:rPr lang="zh-CN" altLang="zh-CN" sz="1800" kern="100" dirty="0">
                <a:effectLst/>
                <a:latin typeface="Times New Roman" panose="02020603050405020304" pitchFamily="18" charset="0"/>
                <a:ea typeface="黑体" panose="02010609060101010101" pitchFamily="49" charset="-122"/>
                <a:cs typeface="Times New Roman" panose="02020603050405020304" pitchFamily="18" charset="0"/>
              </a:rPr>
              <a:t>计算机系统实现不同机器层次程序的转换主要靠翻译、解释、或两者结合的方式。</a:t>
            </a:r>
            <a:endParaRPr lang="en-US" altLang="zh-CN" sz="1800" kern="100" dirty="0">
              <a:effectLst/>
              <a:latin typeface="Times New Roman" panose="02020603050405020304" pitchFamily="18" charset="0"/>
              <a:ea typeface="黑体" panose="02010609060101010101" pitchFamily="49" charset="-122"/>
              <a:cs typeface="Times New Roman" panose="02020603050405020304" pitchFamily="18" charset="0"/>
            </a:endParaRPr>
          </a:p>
          <a:p>
            <a:pPr indent="266700" algn="just"/>
            <a:r>
              <a:rPr lang="zh-CN" altLang="zh-CN" sz="1800" b="1" kern="100" dirty="0">
                <a:solidFill>
                  <a:srgbClr val="FF0000"/>
                </a:solidFill>
                <a:effectLst/>
                <a:latin typeface="Times New Roman" panose="02020603050405020304" pitchFamily="18" charset="0"/>
                <a:ea typeface="黑体" panose="02010609060101010101" pitchFamily="49" charset="-122"/>
                <a:cs typeface="Times New Roman" panose="02020603050405020304" pitchFamily="18" charset="0"/>
              </a:rPr>
              <a:t>翻译</a:t>
            </a:r>
            <a:r>
              <a:rPr lang="en-US" altLang="zh-CN" sz="1800" kern="100" dirty="0">
                <a:effectLst/>
                <a:latin typeface="Times New Roman" panose="02020603050405020304" pitchFamily="18" charset="0"/>
                <a:ea typeface="黑体" panose="02010609060101010101" pitchFamily="49" charset="-122"/>
                <a:cs typeface="Times New Roman" panose="02020603050405020304" pitchFamily="18" charset="0"/>
              </a:rPr>
              <a:t>(Translation)</a:t>
            </a:r>
            <a:r>
              <a:rPr lang="zh-CN" altLang="zh-CN" sz="1800" kern="100" dirty="0">
                <a:effectLst/>
                <a:latin typeface="Times New Roman" panose="02020603050405020304" pitchFamily="18" charset="0"/>
                <a:ea typeface="黑体" panose="02010609060101010101" pitchFamily="49" charset="-122"/>
                <a:cs typeface="Times New Roman" panose="02020603050405020304" pitchFamily="18" charset="0"/>
              </a:rPr>
              <a:t>是先用转换程序，将相邻两个机器层次中较高层次的程序整个地变换成较低层次上可运行的等效程序，然后再在下一级机器层次上去实现的技术。</a:t>
            </a:r>
            <a:endParaRPr lang="en-US" altLang="zh-CN" sz="1800" kern="100" dirty="0">
              <a:effectLst/>
              <a:latin typeface="Times New Roman" panose="02020603050405020304" pitchFamily="18" charset="0"/>
              <a:ea typeface="黑体" panose="02010609060101010101" pitchFamily="49" charset="-122"/>
              <a:cs typeface="Times New Roman" panose="02020603050405020304" pitchFamily="18" charset="0"/>
            </a:endParaRPr>
          </a:p>
          <a:p>
            <a:pPr indent="266700" algn="just"/>
            <a:r>
              <a:rPr lang="zh-CN" altLang="zh-CN" sz="1800" b="1" kern="100" dirty="0">
                <a:solidFill>
                  <a:srgbClr val="FF0000"/>
                </a:solidFill>
                <a:effectLst/>
                <a:latin typeface="Times New Roman" panose="02020603050405020304" pitchFamily="18" charset="0"/>
                <a:ea typeface="黑体" panose="02010609060101010101" pitchFamily="49" charset="-122"/>
                <a:cs typeface="Times New Roman" panose="02020603050405020304" pitchFamily="18" charset="0"/>
              </a:rPr>
              <a:t>解释</a:t>
            </a:r>
            <a:r>
              <a:rPr lang="en-US" altLang="zh-CN" sz="1800" kern="100" dirty="0">
                <a:effectLst/>
                <a:latin typeface="Times New Roman" panose="02020603050405020304" pitchFamily="18" charset="0"/>
                <a:ea typeface="黑体" panose="02010609060101010101" pitchFamily="49" charset="-122"/>
                <a:cs typeface="Times New Roman" panose="02020603050405020304" pitchFamily="18" charset="0"/>
              </a:rPr>
              <a:t>(Interpretation)</a:t>
            </a:r>
            <a:r>
              <a:rPr lang="zh-CN" altLang="zh-CN" sz="1800" kern="100" dirty="0">
                <a:effectLst/>
                <a:latin typeface="Times New Roman" panose="02020603050405020304" pitchFamily="18" charset="0"/>
                <a:ea typeface="黑体" panose="02010609060101010101" pitchFamily="49" charset="-122"/>
                <a:cs typeface="Times New Roman" panose="02020603050405020304" pitchFamily="18" charset="0"/>
              </a:rPr>
              <a:t>则是在下一级机器层次上用它的一串语句或指令来仿真上一级机器层次上的一条语句或指令的功能</a:t>
            </a:r>
            <a:r>
              <a:rPr lang="en-US" altLang="zh-CN" sz="1800" kern="100" dirty="0">
                <a:effectLst/>
                <a:latin typeface="Times New Roman" panose="02020603050405020304" pitchFamily="18" charset="0"/>
                <a:ea typeface="黑体" panose="02010609060101010101" pitchFamily="49" charset="-122"/>
                <a:cs typeface="Times New Roman" panose="02020603050405020304" pitchFamily="18" charset="0"/>
              </a:rPr>
              <a:t>,</a:t>
            </a:r>
            <a:r>
              <a:rPr lang="zh-CN" altLang="zh-CN" sz="1800" kern="100" dirty="0">
                <a:effectLst/>
                <a:latin typeface="Times New Roman" panose="02020603050405020304" pitchFamily="18" charset="0"/>
                <a:ea typeface="黑体" panose="02010609060101010101" pitchFamily="49" charset="-122"/>
                <a:cs typeface="Times New Roman" panose="02020603050405020304" pitchFamily="18" charset="0"/>
              </a:rPr>
              <a:t>通过对上一层次机器语言程序中的每条语句或指令逐条解释来实现的技术。</a:t>
            </a:r>
          </a:p>
        </p:txBody>
      </p:sp>
    </p:spTree>
    <p:extLst>
      <p:ext uri="{BB962C8B-B14F-4D97-AF65-F5344CB8AC3E}">
        <p14:creationId xmlns:p14="http://schemas.microsoft.com/office/powerpoint/2010/main" val="19823161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计算机系统的不同用户</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26</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201874" y="1086222"/>
            <a:ext cx="4939720" cy="467908"/>
          </a:xfrm>
        </p:spPr>
        <p:txBody>
          <a:bodyPr/>
          <a:lstStyle/>
          <a:p>
            <a:r>
              <a:rPr lang="zh-CN" altLang="en-US" dirty="0">
                <a:solidFill>
                  <a:prstClr val="black"/>
                </a:solidFill>
                <a:latin typeface="黑体" panose="02010609060101010101" pitchFamily="49" charset="-122"/>
              </a:rPr>
              <a:t>最终用户</a:t>
            </a:r>
          </a:p>
          <a:p>
            <a:endParaRPr lang="zh-CN" altLang="en-US" dirty="0"/>
          </a:p>
          <a:p>
            <a:endParaRPr lang="zh-CN" altLang="en-US" dirty="0"/>
          </a:p>
        </p:txBody>
      </p:sp>
      <p:pic>
        <p:nvPicPr>
          <p:cNvPr id="4" name="图形 3" descr="用户">
            <a:extLst>
              <a:ext uri="{FF2B5EF4-FFF2-40B4-BE49-F238E27FC236}">
                <a16:creationId xmlns:a16="http://schemas.microsoft.com/office/drawing/2014/main" id="{03C3F7D1-545F-024E-8930-75D151A0CE2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961402" y="931860"/>
            <a:ext cx="781792" cy="781792"/>
          </a:xfrm>
          <a:prstGeom prst="rect">
            <a:avLst/>
          </a:prstGeom>
        </p:spPr>
      </p:pic>
      <p:pic>
        <p:nvPicPr>
          <p:cNvPr id="7" name="图形 6" descr="教师">
            <a:extLst>
              <a:ext uri="{FF2B5EF4-FFF2-40B4-BE49-F238E27FC236}">
                <a16:creationId xmlns:a16="http://schemas.microsoft.com/office/drawing/2014/main" id="{5FD7B1F9-BD97-0949-82C1-14FAAAA8D6A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702634" y="862976"/>
            <a:ext cx="914400" cy="914400"/>
          </a:xfrm>
          <a:prstGeom prst="rect">
            <a:avLst/>
          </a:prstGeom>
        </p:spPr>
      </p:pic>
      <p:sp>
        <p:nvSpPr>
          <p:cNvPr id="79" name="内容占位符 3">
            <a:extLst>
              <a:ext uri="{FF2B5EF4-FFF2-40B4-BE49-F238E27FC236}">
                <a16:creationId xmlns:a16="http://schemas.microsoft.com/office/drawing/2014/main" id="{7B14BCB8-FB96-9541-97EF-5BF75BA241A2}"/>
              </a:ext>
            </a:extLst>
          </p:cNvPr>
          <p:cNvSpPr txBox="1">
            <a:spLocks/>
          </p:cNvSpPr>
          <p:nvPr/>
        </p:nvSpPr>
        <p:spPr>
          <a:xfrm>
            <a:off x="6567055" y="1086222"/>
            <a:ext cx="4939720" cy="467908"/>
          </a:xfrm>
          <a:prstGeom prst="rect">
            <a:avLst/>
          </a:prstGeom>
        </p:spPr>
        <p:txBody>
          <a:bodyPr/>
          <a:lstStyle>
            <a:lvl1pPr marL="457200" indent="-457200" algn="l" defTabSz="914400" rtl="0" eaLnBrk="1" latinLnBrk="0" hangingPunct="1">
              <a:lnSpc>
                <a:spcPct val="94000"/>
              </a:lnSpc>
              <a:spcBef>
                <a:spcPts val="1000"/>
              </a:spcBef>
              <a:spcAft>
                <a:spcPts val="200"/>
              </a:spcAft>
              <a:buFont typeface="Wingdings" panose="05000000000000000000" pitchFamily="2" charset="2"/>
              <a:buChar char="Ø"/>
              <a:defRPr sz="2400" b="1"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lgn="l" defTabSz="914400" rtl="0" eaLnBrk="1" latinLnBrk="0" hangingPunct="1">
              <a:lnSpc>
                <a:spcPct val="94000"/>
              </a:lnSpc>
              <a:spcBef>
                <a:spcPts val="500"/>
              </a:spcBef>
              <a:spcAft>
                <a:spcPts val="200"/>
              </a:spcAft>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lgn="l" defTabSz="914400" rtl="0" eaLnBrk="1" latinLnBrk="0" hangingPunct="1">
              <a:lnSpc>
                <a:spcPct val="94000"/>
              </a:lnSpc>
              <a:spcBef>
                <a:spcPts val="500"/>
              </a:spcBef>
              <a:spcAft>
                <a:spcPts val="200"/>
              </a:spcAft>
              <a:buSzPct val="100000"/>
              <a:buFont typeface="Arial" panose="020B0604020202020204" pitchFamily="34" charset="0"/>
              <a:buChar char="•"/>
              <a:defRPr sz="1600" i="0"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zh-CN" altLang="en-US" dirty="0">
                <a:solidFill>
                  <a:prstClr val="black"/>
                </a:solidFill>
                <a:latin typeface="黑体" panose="02010609060101010101" pitchFamily="49" charset="-122"/>
              </a:rPr>
              <a:t>系统管理员</a:t>
            </a:r>
          </a:p>
          <a:p>
            <a:endParaRPr lang="zh-CN" altLang="en-US" dirty="0"/>
          </a:p>
          <a:p>
            <a:endParaRPr lang="zh-CN" altLang="en-US" dirty="0"/>
          </a:p>
        </p:txBody>
      </p:sp>
      <p:sp>
        <p:nvSpPr>
          <p:cNvPr id="81" name="文本框 80">
            <a:extLst>
              <a:ext uri="{FF2B5EF4-FFF2-40B4-BE49-F238E27FC236}">
                <a16:creationId xmlns:a16="http://schemas.microsoft.com/office/drawing/2014/main" id="{1336335D-0C76-BB46-8161-D80529695515}"/>
              </a:ext>
            </a:extLst>
          </p:cNvPr>
          <p:cNvSpPr txBox="1"/>
          <p:nvPr/>
        </p:nvSpPr>
        <p:spPr>
          <a:xfrm>
            <a:off x="538836" y="1969270"/>
            <a:ext cx="4408715" cy="2031325"/>
          </a:xfrm>
          <a:prstGeom prst="rect">
            <a:avLst/>
          </a:prstGeom>
          <a:noFill/>
        </p:spPr>
        <p:txBody>
          <a:bodyPr wrap="square">
            <a:spAutoFit/>
          </a:bodyPr>
          <a:lstStyle/>
          <a:p>
            <a:r>
              <a:rPr lang="en-US" altLang="zh-CN" sz="1800" b="1" dirty="0">
                <a:solidFill>
                  <a:srgbClr val="2E3033"/>
                </a:solidFill>
                <a:effectLst/>
                <a:latin typeface="+mn-ea"/>
                <a:cs typeface="Arial" panose="020B0604020202020204" pitchFamily="34" charset="0"/>
              </a:rPr>
              <a:t>	</a:t>
            </a:r>
            <a:r>
              <a:rPr lang="zh-CN" altLang="zh-CN" b="1" dirty="0"/>
              <a:t>最终用户</a:t>
            </a:r>
            <a:r>
              <a:rPr lang="en-US" altLang="zh-CN" b="1" dirty="0"/>
              <a:t>(End User)</a:t>
            </a:r>
            <a:r>
              <a:rPr lang="zh-CN" altLang="zh-CN" dirty="0"/>
              <a:t>是指使用应用程序解决特定问题的计算机用户，即大多数使用计算机处理邮件、编辑文档、查询数据、观看视频、游玩游戏、使用专用软件完成特定任务的人都属于最终用户 </a:t>
            </a:r>
            <a:r>
              <a:rPr lang="zh-CN" altLang="en-US" dirty="0"/>
              <a:t>。</a:t>
            </a:r>
            <a:endParaRPr lang="en-US" altLang="zh-CN" dirty="0"/>
          </a:p>
          <a:p>
            <a:r>
              <a:rPr lang="en-US" altLang="zh-CN" dirty="0"/>
              <a:t>	</a:t>
            </a:r>
            <a:r>
              <a:rPr lang="zh-CN" altLang="zh-CN" dirty="0"/>
              <a:t>计算机的最终用户能够感知到的只有应用程序。 </a:t>
            </a:r>
            <a:r>
              <a:rPr lang="en-US" altLang="zh-CN" dirty="0"/>
              <a:t>	</a:t>
            </a:r>
            <a:r>
              <a:rPr lang="zh-CN" altLang="zh-CN" dirty="0"/>
              <a:t>  </a:t>
            </a:r>
            <a:endParaRPr lang="zh-CN" altLang="en-US" dirty="0">
              <a:latin typeface="+mn-ea"/>
            </a:endParaRPr>
          </a:p>
        </p:txBody>
      </p:sp>
      <p:sp>
        <p:nvSpPr>
          <p:cNvPr id="82" name="文本框 81">
            <a:extLst>
              <a:ext uri="{FF2B5EF4-FFF2-40B4-BE49-F238E27FC236}">
                <a16:creationId xmlns:a16="http://schemas.microsoft.com/office/drawing/2014/main" id="{8D27C1E8-759F-0F43-B653-47483CF3812E}"/>
              </a:ext>
            </a:extLst>
          </p:cNvPr>
          <p:cNvSpPr txBox="1"/>
          <p:nvPr/>
        </p:nvSpPr>
        <p:spPr>
          <a:xfrm>
            <a:off x="6498276" y="1969269"/>
            <a:ext cx="4408715" cy="3416320"/>
          </a:xfrm>
          <a:prstGeom prst="rect">
            <a:avLst/>
          </a:prstGeom>
          <a:noFill/>
        </p:spPr>
        <p:txBody>
          <a:bodyPr wrap="square">
            <a:spAutoFit/>
          </a:bodyPr>
          <a:lstStyle/>
          <a:p>
            <a:r>
              <a:rPr lang="en-US" altLang="zh-CN" sz="1800" b="1" dirty="0">
                <a:solidFill>
                  <a:srgbClr val="2E3033"/>
                </a:solidFill>
                <a:effectLst/>
                <a:latin typeface="+mn-ea"/>
                <a:cs typeface="Arial" panose="020B0604020202020204" pitchFamily="34" charset="0"/>
              </a:rPr>
              <a:t>	</a:t>
            </a:r>
            <a:r>
              <a:rPr lang="zh-CN" altLang="zh-CN" b="1" dirty="0"/>
              <a:t>系统管理员</a:t>
            </a:r>
            <a:r>
              <a:rPr lang="en-US" altLang="zh-CN" b="1" dirty="0"/>
              <a:t>(System Administrator)</a:t>
            </a:r>
            <a:r>
              <a:rPr lang="zh-CN" altLang="zh-CN" dirty="0"/>
              <a:t>则会通过使用操作系统以及其他软件提供的服务来对系统进行配置、管理并维护其可靠运行，从而为计算机用户搭建合理、高效、易于使用的系统环境。系统管理员能够获取、安装或升级计算机的组件和软件，维护安全策略，建立并管理用户账户和权限，对系统和数据进行备份和恢复等。</a:t>
            </a:r>
            <a:endParaRPr lang="en-US" altLang="zh-CN" dirty="0"/>
          </a:p>
          <a:p>
            <a:r>
              <a:rPr lang="en-US" altLang="zh-CN" dirty="0"/>
              <a:t>	</a:t>
            </a:r>
            <a:r>
              <a:rPr lang="zh-CN" altLang="zh-CN" dirty="0"/>
              <a:t>系统管理员能够感知到的是计算机系统中部分的硬件层面、系统管理层面以及相关的人机交互界面和实用程序。 </a:t>
            </a:r>
          </a:p>
          <a:p>
            <a:r>
              <a:rPr lang="en-US" altLang="zh-CN" dirty="0"/>
              <a:t>	</a:t>
            </a:r>
            <a:r>
              <a:rPr lang="zh-CN" altLang="zh-CN" dirty="0"/>
              <a:t>  </a:t>
            </a:r>
            <a:endParaRPr lang="zh-CN" altLang="en-US" dirty="0">
              <a:latin typeface="+mn-ea"/>
            </a:endParaRPr>
          </a:p>
        </p:txBody>
      </p:sp>
    </p:spTree>
    <p:extLst>
      <p:ext uri="{BB962C8B-B14F-4D97-AF65-F5344CB8AC3E}">
        <p14:creationId xmlns:p14="http://schemas.microsoft.com/office/powerpoint/2010/main" val="27723592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计算机系统的不同用户</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27</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201874" y="1086222"/>
            <a:ext cx="4939720" cy="467908"/>
          </a:xfrm>
        </p:spPr>
        <p:txBody>
          <a:bodyPr/>
          <a:lstStyle/>
          <a:p>
            <a:r>
              <a:rPr lang="zh-CN" altLang="en-US" dirty="0">
                <a:solidFill>
                  <a:prstClr val="black"/>
                </a:solidFill>
                <a:latin typeface="黑体" panose="02010609060101010101" pitchFamily="49" charset="-122"/>
              </a:rPr>
              <a:t>应用程序员</a:t>
            </a:r>
          </a:p>
          <a:p>
            <a:endParaRPr lang="zh-CN" altLang="en-US" dirty="0"/>
          </a:p>
          <a:p>
            <a:endParaRPr lang="zh-CN" altLang="en-US" dirty="0"/>
          </a:p>
        </p:txBody>
      </p:sp>
      <p:pic>
        <p:nvPicPr>
          <p:cNvPr id="9" name="图形 8" descr="程序员">
            <a:extLst>
              <a:ext uri="{FF2B5EF4-FFF2-40B4-BE49-F238E27FC236}">
                <a16:creationId xmlns:a16="http://schemas.microsoft.com/office/drawing/2014/main" id="{A043702C-2AEB-ED4E-9872-7682A0D5AC2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300258" y="903210"/>
            <a:ext cx="828676" cy="828676"/>
          </a:xfrm>
          <a:prstGeom prst="rect">
            <a:avLst/>
          </a:prstGeom>
        </p:spPr>
      </p:pic>
      <p:pic>
        <p:nvPicPr>
          <p:cNvPr id="77" name="图形 76" descr="程序员">
            <a:extLst>
              <a:ext uri="{FF2B5EF4-FFF2-40B4-BE49-F238E27FC236}">
                <a16:creationId xmlns:a16="http://schemas.microsoft.com/office/drawing/2014/main" id="{2DB2E1C0-2F3E-6E45-9730-007E31F666E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066809" y="864986"/>
            <a:ext cx="914400" cy="914400"/>
          </a:xfrm>
          <a:prstGeom prst="rect">
            <a:avLst/>
          </a:prstGeom>
        </p:spPr>
      </p:pic>
      <p:pic>
        <p:nvPicPr>
          <p:cNvPr id="78" name="图形 77" descr="程序员">
            <a:extLst>
              <a:ext uri="{FF2B5EF4-FFF2-40B4-BE49-F238E27FC236}">
                <a16:creationId xmlns:a16="http://schemas.microsoft.com/office/drawing/2014/main" id="{DC7165AB-A343-6643-BBF4-1C6C75D73DC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09609" y="864986"/>
            <a:ext cx="914400" cy="914400"/>
          </a:xfrm>
          <a:prstGeom prst="rect">
            <a:avLst/>
          </a:prstGeom>
        </p:spPr>
      </p:pic>
      <p:sp>
        <p:nvSpPr>
          <p:cNvPr id="79" name="内容占位符 3">
            <a:extLst>
              <a:ext uri="{FF2B5EF4-FFF2-40B4-BE49-F238E27FC236}">
                <a16:creationId xmlns:a16="http://schemas.microsoft.com/office/drawing/2014/main" id="{7B14BCB8-FB96-9541-97EF-5BF75BA241A2}"/>
              </a:ext>
            </a:extLst>
          </p:cNvPr>
          <p:cNvSpPr txBox="1">
            <a:spLocks/>
          </p:cNvSpPr>
          <p:nvPr/>
        </p:nvSpPr>
        <p:spPr>
          <a:xfrm>
            <a:off x="6567055" y="1086222"/>
            <a:ext cx="4939720" cy="467908"/>
          </a:xfrm>
          <a:prstGeom prst="rect">
            <a:avLst/>
          </a:prstGeom>
        </p:spPr>
        <p:txBody>
          <a:bodyPr/>
          <a:lstStyle>
            <a:lvl1pPr marL="457200" indent="-457200" algn="l" defTabSz="914400" rtl="0" eaLnBrk="1" latinLnBrk="0" hangingPunct="1">
              <a:lnSpc>
                <a:spcPct val="94000"/>
              </a:lnSpc>
              <a:spcBef>
                <a:spcPts val="1000"/>
              </a:spcBef>
              <a:spcAft>
                <a:spcPts val="200"/>
              </a:spcAft>
              <a:buFont typeface="Wingdings" panose="05000000000000000000" pitchFamily="2" charset="2"/>
              <a:buChar char="Ø"/>
              <a:defRPr sz="2400" b="1"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lgn="l" defTabSz="914400" rtl="0" eaLnBrk="1" latinLnBrk="0" hangingPunct="1">
              <a:lnSpc>
                <a:spcPct val="94000"/>
              </a:lnSpc>
              <a:spcBef>
                <a:spcPts val="500"/>
              </a:spcBef>
              <a:spcAft>
                <a:spcPts val="200"/>
              </a:spcAft>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lgn="l" defTabSz="914400" rtl="0" eaLnBrk="1" latinLnBrk="0" hangingPunct="1">
              <a:lnSpc>
                <a:spcPct val="94000"/>
              </a:lnSpc>
              <a:spcBef>
                <a:spcPts val="500"/>
              </a:spcBef>
              <a:spcAft>
                <a:spcPts val="200"/>
              </a:spcAft>
              <a:buSzPct val="100000"/>
              <a:buFont typeface="Arial" panose="020B0604020202020204" pitchFamily="34" charset="0"/>
              <a:buChar char="•"/>
              <a:defRPr sz="1600" i="0"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zh-CN" altLang="en-US" dirty="0">
                <a:solidFill>
                  <a:prstClr val="black"/>
                </a:solidFill>
                <a:latin typeface="黑体" panose="02010609060101010101" pitchFamily="49" charset="-122"/>
              </a:rPr>
              <a:t>系统程序员</a:t>
            </a:r>
          </a:p>
          <a:p>
            <a:endParaRPr lang="zh-CN" altLang="en-US" dirty="0"/>
          </a:p>
          <a:p>
            <a:endParaRPr lang="zh-CN" altLang="en-US" dirty="0"/>
          </a:p>
        </p:txBody>
      </p:sp>
      <p:sp>
        <p:nvSpPr>
          <p:cNvPr id="12" name="文本框 11">
            <a:extLst>
              <a:ext uri="{FF2B5EF4-FFF2-40B4-BE49-F238E27FC236}">
                <a16:creationId xmlns:a16="http://schemas.microsoft.com/office/drawing/2014/main" id="{DBF794BE-C174-514B-8497-CA73A9EDAEFE}"/>
              </a:ext>
            </a:extLst>
          </p:cNvPr>
          <p:cNvSpPr txBox="1"/>
          <p:nvPr/>
        </p:nvSpPr>
        <p:spPr>
          <a:xfrm>
            <a:off x="538836" y="1969270"/>
            <a:ext cx="4602758" cy="3139321"/>
          </a:xfrm>
          <a:prstGeom prst="rect">
            <a:avLst/>
          </a:prstGeom>
          <a:noFill/>
        </p:spPr>
        <p:txBody>
          <a:bodyPr wrap="square">
            <a:spAutoFit/>
          </a:bodyPr>
          <a:lstStyle/>
          <a:p>
            <a:r>
              <a:rPr lang="en-US" altLang="zh-CN" sz="1800" b="1" dirty="0">
                <a:solidFill>
                  <a:srgbClr val="2E3033"/>
                </a:solidFill>
                <a:effectLst/>
                <a:latin typeface="+mn-ea"/>
                <a:cs typeface="Arial" panose="020B0604020202020204" pitchFamily="34" charset="0"/>
              </a:rPr>
              <a:t>	</a:t>
            </a:r>
            <a:r>
              <a:rPr lang="zh-CN" altLang="zh-CN" b="1" dirty="0"/>
              <a:t>应用程序员</a:t>
            </a:r>
            <a:r>
              <a:rPr lang="en-US" altLang="zh-CN" b="1" dirty="0"/>
              <a:t>(Application Programmer)</a:t>
            </a:r>
            <a:r>
              <a:rPr lang="zh-CN" altLang="zh-CN" dirty="0"/>
              <a:t>使用高级编程语言编写应用程序，即将抽象的算法编写为程序代码的人员。</a:t>
            </a:r>
          </a:p>
          <a:p>
            <a:r>
              <a:rPr lang="en-US" altLang="zh-CN" dirty="0">
                <a:latin typeface="+mn-ea"/>
              </a:rPr>
              <a:t>	</a:t>
            </a:r>
            <a:r>
              <a:rPr lang="zh-CN" altLang="zh-CN" dirty="0"/>
              <a:t>对于应用程序员来说不仅能看到计算机系统的计算机硬件、操作系统提供的应用编程接口</a:t>
            </a:r>
            <a:r>
              <a:rPr lang="en-US" altLang="zh-CN" dirty="0"/>
              <a:t>(API)</a:t>
            </a:r>
            <a:r>
              <a:rPr lang="zh-CN" altLang="zh-CN" dirty="0"/>
              <a:t>以及实用程序和人机交互界面，还能看到相应的程序语言处理系统。语言处理系统包括了翻译程序、编辑程序、链接程序、装入程序以及可供应用程序点用的各类函数库。这些程序和工具集通常会被封装在一起构成</a:t>
            </a:r>
            <a:r>
              <a:rPr lang="zh-CN" altLang="zh-CN" b="1" dirty="0"/>
              <a:t>集成开发环境</a:t>
            </a:r>
            <a:r>
              <a:rPr lang="en-US" altLang="zh-CN" b="1" dirty="0"/>
              <a:t>(IDE)</a:t>
            </a:r>
            <a:r>
              <a:rPr lang="zh-CN" altLang="zh-CN" dirty="0"/>
              <a:t>。 </a:t>
            </a:r>
            <a:endParaRPr lang="zh-CN" altLang="en-US" dirty="0">
              <a:latin typeface="+mn-ea"/>
            </a:endParaRPr>
          </a:p>
        </p:txBody>
      </p:sp>
      <p:sp>
        <p:nvSpPr>
          <p:cNvPr id="13" name="文本框 12">
            <a:extLst>
              <a:ext uri="{FF2B5EF4-FFF2-40B4-BE49-F238E27FC236}">
                <a16:creationId xmlns:a16="http://schemas.microsoft.com/office/drawing/2014/main" id="{8BEE4E91-0EC1-B94A-8BF9-F02647CF4C9C}"/>
              </a:ext>
            </a:extLst>
          </p:cNvPr>
          <p:cNvSpPr txBox="1"/>
          <p:nvPr/>
        </p:nvSpPr>
        <p:spPr>
          <a:xfrm>
            <a:off x="6498276" y="1969269"/>
            <a:ext cx="4408715" cy="2031325"/>
          </a:xfrm>
          <a:prstGeom prst="rect">
            <a:avLst/>
          </a:prstGeom>
          <a:noFill/>
        </p:spPr>
        <p:txBody>
          <a:bodyPr wrap="square">
            <a:spAutoFit/>
          </a:bodyPr>
          <a:lstStyle/>
          <a:p>
            <a:r>
              <a:rPr lang="en-US" altLang="zh-CN" sz="1800" b="1" dirty="0">
                <a:solidFill>
                  <a:srgbClr val="2E3033"/>
                </a:solidFill>
                <a:effectLst/>
                <a:latin typeface="+mn-ea"/>
                <a:cs typeface="Arial" panose="020B0604020202020204" pitchFamily="34" charset="0"/>
              </a:rPr>
              <a:t>	</a:t>
            </a:r>
            <a:r>
              <a:rPr lang="zh-CN" altLang="zh-CN" b="1" dirty="0"/>
              <a:t>系统程序员</a:t>
            </a:r>
            <a:r>
              <a:rPr lang="en-US" altLang="zh-CN" b="1" dirty="0"/>
              <a:t>(System Programmer)</a:t>
            </a:r>
            <a:r>
              <a:rPr lang="zh-CN" altLang="zh-CN" dirty="0"/>
              <a:t>则是指设计和开发诸如操作系统、编译器、数据库管理系统等系统软件的程序员。  </a:t>
            </a:r>
          </a:p>
          <a:p>
            <a:r>
              <a:rPr lang="en-US" altLang="zh-CN" dirty="0"/>
              <a:t>	</a:t>
            </a:r>
            <a:r>
              <a:rPr lang="zh-CN" altLang="zh-CN" dirty="0"/>
              <a:t>系统程序员必须熟悉指令系统、机器结构和相关机器功能特性，在必要的时候还需要直接使用汇编语言和其他低级编程语言编写代码。 </a:t>
            </a:r>
            <a:endParaRPr lang="zh-CN" altLang="en-US" dirty="0">
              <a:latin typeface="+mn-ea"/>
            </a:endParaRPr>
          </a:p>
        </p:txBody>
      </p:sp>
      <p:sp>
        <p:nvSpPr>
          <p:cNvPr id="15" name="文本框 14">
            <a:extLst>
              <a:ext uri="{FF2B5EF4-FFF2-40B4-BE49-F238E27FC236}">
                <a16:creationId xmlns:a16="http://schemas.microsoft.com/office/drawing/2014/main" id="{D42E1E54-D15D-1842-AF7E-B015E322AEF1}"/>
              </a:ext>
            </a:extLst>
          </p:cNvPr>
          <p:cNvSpPr txBox="1"/>
          <p:nvPr/>
        </p:nvSpPr>
        <p:spPr>
          <a:xfrm>
            <a:off x="1727859" y="5493125"/>
            <a:ext cx="8461169" cy="646331"/>
          </a:xfrm>
          <a:prstGeom prst="rect">
            <a:avLst/>
          </a:prstGeom>
          <a:noFill/>
        </p:spPr>
        <p:txBody>
          <a:bodyPr wrap="square">
            <a:spAutoFit/>
          </a:bodyPr>
          <a:lstStyle/>
          <a:p>
            <a:r>
              <a:rPr lang="en-US" altLang="zh-CN" sz="1800" dirty="0">
                <a:solidFill>
                  <a:srgbClr val="C00000"/>
                </a:solidFill>
                <a:effectLst/>
                <a:latin typeface="+mn-ea"/>
                <a:cs typeface="Times New Roman" panose="02020603050405020304" pitchFamily="18" charset="0"/>
              </a:rPr>
              <a:t>	</a:t>
            </a:r>
            <a:r>
              <a:rPr lang="zh-CN" altLang="zh-CN" sz="1800" dirty="0">
                <a:solidFill>
                  <a:srgbClr val="FF0000"/>
                </a:solidFill>
                <a:effectLst/>
                <a:latin typeface="+mn-ea"/>
                <a:cs typeface="Times New Roman" panose="02020603050405020304" pitchFamily="18" charset="0"/>
              </a:rPr>
              <a:t>由于一个人会使用计算机从事各种各样的活动，所以许多时候一个人有可能既是最终用户又是应用或系统程序员，还有可能会是系统管理员</a:t>
            </a:r>
            <a:r>
              <a:rPr lang="zh-CN" altLang="en-US" sz="1800" dirty="0">
                <a:solidFill>
                  <a:srgbClr val="FF0000"/>
                </a:solidFill>
                <a:effectLst/>
                <a:latin typeface="+mn-ea"/>
                <a:cs typeface="Times New Roman" panose="02020603050405020304" pitchFamily="18" charset="0"/>
              </a:rPr>
              <a:t>！</a:t>
            </a:r>
            <a:r>
              <a:rPr lang="zh-CN" altLang="zh-CN" dirty="0">
                <a:solidFill>
                  <a:srgbClr val="FF0000"/>
                </a:solidFill>
                <a:effectLst/>
                <a:latin typeface="+mn-ea"/>
              </a:rPr>
              <a:t> </a:t>
            </a:r>
            <a:endParaRPr lang="zh-CN" altLang="en-US" dirty="0">
              <a:solidFill>
                <a:srgbClr val="FF0000"/>
              </a:solidFill>
              <a:latin typeface="+mn-ea"/>
            </a:endParaRPr>
          </a:p>
        </p:txBody>
      </p:sp>
    </p:spTree>
    <p:extLst>
      <p:ext uri="{BB962C8B-B14F-4D97-AF65-F5344CB8AC3E}">
        <p14:creationId xmlns:p14="http://schemas.microsoft.com/office/powerpoint/2010/main" val="3001642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计算机系统的不同用户</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28</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en-US" dirty="0">
                <a:solidFill>
                  <a:prstClr val="black"/>
                </a:solidFill>
                <a:latin typeface="黑体" panose="02010609060101010101" pitchFamily="49" charset="-122"/>
              </a:rPr>
              <a:t>用户角色在层次化架构中的位置</a:t>
            </a:r>
          </a:p>
          <a:p>
            <a:endParaRPr lang="zh-CN" altLang="en-US" dirty="0"/>
          </a:p>
          <a:p>
            <a:endParaRPr lang="zh-CN" altLang="en-US" dirty="0"/>
          </a:p>
        </p:txBody>
      </p:sp>
      <p:grpSp>
        <p:nvGrpSpPr>
          <p:cNvPr id="52" name="组合 51">
            <a:extLst>
              <a:ext uri="{FF2B5EF4-FFF2-40B4-BE49-F238E27FC236}">
                <a16:creationId xmlns:a16="http://schemas.microsoft.com/office/drawing/2014/main" id="{2231172C-FEB9-F347-B74D-834543847A25}"/>
              </a:ext>
            </a:extLst>
          </p:cNvPr>
          <p:cNvGrpSpPr/>
          <p:nvPr/>
        </p:nvGrpSpPr>
        <p:grpSpPr>
          <a:xfrm>
            <a:off x="201614" y="2214688"/>
            <a:ext cx="6481527" cy="3004144"/>
            <a:chOff x="1403688" y="1058316"/>
            <a:chExt cx="9539419" cy="4404020"/>
          </a:xfrm>
        </p:grpSpPr>
        <p:sp>
          <p:nvSpPr>
            <p:cNvPr id="54" name="矩形 53">
              <a:extLst>
                <a:ext uri="{FF2B5EF4-FFF2-40B4-BE49-F238E27FC236}">
                  <a16:creationId xmlns:a16="http://schemas.microsoft.com/office/drawing/2014/main" id="{C54882E4-3198-FC4B-9A3D-BC359F3961AD}"/>
                </a:ext>
              </a:extLst>
            </p:cNvPr>
            <p:cNvSpPr/>
            <p:nvPr/>
          </p:nvSpPr>
          <p:spPr>
            <a:xfrm>
              <a:off x="3068054" y="1130971"/>
              <a:ext cx="4255168" cy="235818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prstClr val="black"/>
                </a:solidFill>
                <a:effectLst/>
                <a:uLnTx/>
                <a:uFillTx/>
                <a:latin typeface="黑体" panose="02010609060101010101" pitchFamily="49" charset="-122"/>
                <a:ea typeface="黑体" panose="02010609060101010101" pitchFamily="49" charset="-122"/>
              </a:endParaRPr>
            </a:p>
          </p:txBody>
        </p:sp>
        <p:sp>
          <p:nvSpPr>
            <p:cNvPr id="55" name="矩形 54">
              <a:extLst>
                <a:ext uri="{FF2B5EF4-FFF2-40B4-BE49-F238E27FC236}">
                  <a16:creationId xmlns:a16="http://schemas.microsoft.com/office/drawing/2014/main" id="{D9422855-FA65-2648-990C-23CD148DB827}"/>
                </a:ext>
              </a:extLst>
            </p:cNvPr>
            <p:cNvSpPr/>
            <p:nvPr/>
          </p:nvSpPr>
          <p:spPr>
            <a:xfrm>
              <a:off x="5013160" y="1696454"/>
              <a:ext cx="3433009" cy="17927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endParaRPr>
            </a:p>
          </p:txBody>
        </p:sp>
        <p:sp>
          <p:nvSpPr>
            <p:cNvPr id="56" name="矩形 55">
              <a:extLst>
                <a:ext uri="{FF2B5EF4-FFF2-40B4-BE49-F238E27FC236}">
                  <a16:creationId xmlns:a16="http://schemas.microsoft.com/office/drawing/2014/main" id="{1A38EAFD-9ACB-FB44-A28D-7A060CB45BCA}"/>
                </a:ext>
              </a:extLst>
            </p:cNvPr>
            <p:cNvSpPr/>
            <p:nvPr/>
          </p:nvSpPr>
          <p:spPr>
            <a:xfrm>
              <a:off x="4215066" y="2911643"/>
              <a:ext cx="2306051" cy="57751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汇编程序</a:t>
              </a:r>
            </a:p>
          </p:txBody>
        </p:sp>
        <p:sp>
          <p:nvSpPr>
            <p:cNvPr id="57" name="矩形 56">
              <a:extLst>
                <a:ext uri="{FF2B5EF4-FFF2-40B4-BE49-F238E27FC236}">
                  <a16:creationId xmlns:a16="http://schemas.microsoft.com/office/drawing/2014/main" id="{16E0CF7A-892A-7D45-AFA3-11A78F72DB75}"/>
                </a:ext>
              </a:extLst>
            </p:cNvPr>
            <p:cNvSpPr/>
            <p:nvPr/>
          </p:nvSpPr>
          <p:spPr>
            <a:xfrm>
              <a:off x="4557967" y="2334126"/>
              <a:ext cx="1616241" cy="57751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编译程序</a:t>
              </a:r>
            </a:p>
          </p:txBody>
        </p:sp>
        <p:sp>
          <p:nvSpPr>
            <p:cNvPr id="58" name="矩形 57">
              <a:extLst>
                <a:ext uri="{FF2B5EF4-FFF2-40B4-BE49-F238E27FC236}">
                  <a16:creationId xmlns:a16="http://schemas.microsoft.com/office/drawing/2014/main" id="{2CFEDF7F-AA57-2945-BA23-4700B0B07493}"/>
                </a:ext>
              </a:extLst>
            </p:cNvPr>
            <p:cNvSpPr/>
            <p:nvPr/>
          </p:nvSpPr>
          <p:spPr>
            <a:xfrm>
              <a:off x="2334127" y="3489153"/>
              <a:ext cx="7050505" cy="24063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prstClr val="black"/>
                </a:solidFill>
                <a:effectLst/>
                <a:uLnTx/>
                <a:uFillTx/>
                <a:latin typeface="黑体" panose="02010609060101010101" pitchFamily="49" charset="-122"/>
                <a:ea typeface="黑体" panose="02010609060101010101" pitchFamily="49" charset="-122"/>
              </a:endParaRPr>
            </a:p>
          </p:txBody>
        </p:sp>
        <p:sp>
          <p:nvSpPr>
            <p:cNvPr id="59" name="矩形 58">
              <a:extLst>
                <a:ext uri="{FF2B5EF4-FFF2-40B4-BE49-F238E27FC236}">
                  <a16:creationId xmlns:a16="http://schemas.microsoft.com/office/drawing/2014/main" id="{35AD3174-E688-4940-A97B-7B442C81C85D}"/>
                </a:ext>
              </a:extLst>
            </p:cNvPr>
            <p:cNvSpPr/>
            <p:nvPr/>
          </p:nvSpPr>
          <p:spPr>
            <a:xfrm>
              <a:off x="3294648" y="3729789"/>
              <a:ext cx="1670384" cy="57751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CPU</a:t>
              </a:r>
              <a:endParaRPr kumimoji="0" lang="zh-CN"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0" name="矩形 59">
              <a:extLst>
                <a:ext uri="{FF2B5EF4-FFF2-40B4-BE49-F238E27FC236}">
                  <a16:creationId xmlns:a16="http://schemas.microsoft.com/office/drawing/2014/main" id="{503F75C6-102E-EB45-B46E-1EC4C261424F}"/>
                </a:ext>
              </a:extLst>
            </p:cNvPr>
            <p:cNvSpPr/>
            <p:nvPr/>
          </p:nvSpPr>
          <p:spPr>
            <a:xfrm>
              <a:off x="4965032" y="3729789"/>
              <a:ext cx="1670384" cy="57751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存储器</a:t>
              </a:r>
            </a:p>
          </p:txBody>
        </p:sp>
        <p:sp>
          <p:nvSpPr>
            <p:cNvPr id="61" name="矩形 60">
              <a:extLst>
                <a:ext uri="{FF2B5EF4-FFF2-40B4-BE49-F238E27FC236}">
                  <a16:creationId xmlns:a16="http://schemas.microsoft.com/office/drawing/2014/main" id="{653E8BF5-2065-3D40-B07C-2A152077608F}"/>
                </a:ext>
              </a:extLst>
            </p:cNvPr>
            <p:cNvSpPr/>
            <p:nvPr/>
          </p:nvSpPr>
          <p:spPr>
            <a:xfrm>
              <a:off x="6635416" y="3729789"/>
              <a:ext cx="1670384" cy="57751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I/O</a:t>
              </a: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设备</a:t>
              </a:r>
            </a:p>
          </p:txBody>
        </p:sp>
        <p:sp>
          <p:nvSpPr>
            <p:cNvPr id="62" name="矩形 61">
              <a:extLst>
                <a:ext uri="{FF2B5EF4-FFF2-40B4-BE49-F238E27FC236}">
                  <a16:creationId xmlns:a16="http://schemas.microsoft.com/office/drawing/2014/main" id="{D96E76C8-1479-A34E-9FA7-CD647061E341}"/>
                </a:ext>
              </a:extLst>
            </p:cNvPr>
            <p:cNvSpPr/>
            <p:nvPr/>
          </p:nvSpPr>
          <p:spPr>
            <a:xfrm>
              <a:off x="3729791" y="4307304"/>
              <a:ext cx="4066673" cy="57751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数字设计</a:t>
              </a:r>
            </a:p>
          </p:txBody>
        </p:sp>
        <p:sp>
          <p:nvSpPr>
            <p:cNvPr id="63" name="矩形 62">
              <a:extLst>
                <a:ext uri="{FF2B5EF4-FFF2-40B4-BE49-F238E27FC236}">
                  <a16:creationId xmlns:a16="http://schemas.microsoft.com/office/drawing/2014/main" id="{1690BBFF-8611-1346-8D8D-B2F0DF67850C}"/>
                </a:ext>
              </a:extLst>
            </p:cNvPr>
            <p:cNvSpPr/>
            <p:nvPr/>
          </p:nvSpPr>
          <p:spPr>
            <a:xfrm>
              <a:off x="4335385" y="4884820"/>
              <a:ext cx="2859503" cy="57751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电路设计</a:t>
              </a:r>
            </a:p>
          </p:txBody>
        </p:sp>
        <p:sp>
          <p:nvSpPr>
            <p:cNvPr id="64" name="文本框 63">
              <a:extLst>
                <a:ext uri="{FF2B5EF4-FFF2-40B4-BE49-F238E27FC236}">
                  <a16:creationId xmlns:a16="http://schemas.microsoft.com/office/drawing/2014/main" id="{677B8E25-B4CF-0847-BDA9-396C5E5E0A3D}"/>
                </a:ext>
              </a:extLst>
            </p:cNvPr>
            <p:cNvSpPr txBox="1"/>
            <p:nvPr/>
          </p:nvSpPr>
          <p:spPr>
            <a:xfrm>
              <a:off x="3380873" y="1530388"/>
              <a:ext cx="1609220" cy="49631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应用程序</a:t>
              </a:r>
            </a:p>
          </p:txBody>
        </p:sp>
        <p:sp>
          <p:nvSpPr>
            <p:cNvPr id="65" name="文本框 64">
              <a:extLst>
                <a:ext uri="{FF2B5EF4-FFF2-40B4-BE49-F238E27FC236}">
                  <a16:creationId xmlns:a16="http://schemas.microsoft.com/office/drawing/2014/main" id="{BFF38FE6-9749-CE46-B422-3A05269BF42C}"/>
                </a:ext>
              </a:extLst>
            </p:cNvPr>
            <p:cNvSpPr txBox="1"/>
            <p:nvPr/>
          </p:nvSpPr>
          <p:spPr>
            <a:xfrm>
              <a:off x="6517107" y="2334125"/>
              <a:ext cx="1540040" cy="49631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操作系统</a:t>
              </a:r>
            </a:p>
          </p:txBody>
        </p:sp>
        <p:sp>
          <p:nvSpPr>
            <p:cNvPr id="66" name="矩形 65">
              <a:extLst>
                <a:ext uri="{FF2B5EF4-FFF2-40B4-BE49-F238E27FC236}">
                  <a16:creationId xmlns:a16="http://schemas.microsoft.com/office/drawing/2014/main" id="{0C264036-AE3A-9E4B-A8F8-1677245F8B85}"/>
                </a:ext>
              </a:extLst>
            </p:cNvPr>
            <p:cNvSpPr/>
            <p:nvPr/>
          </p:nvSpPr>
          <p:spPr>
            <a:xfrm>
              <a:off x="1961149" y="2806417"/>
              <a:ext cx="8865270" cy="1631771"/>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prstClr val="white"/>
                </a:solidFill>
                <a:effectLst/>
                <a:uLnTx/>
                <a:uFillTx/>
                <a:latin typeface="黑体" panose="02010609060101010101" pitchFamily="49" charset="-122"/>
                <a:ea typeface="黑体" panose="02010609060101010101" pitchFamily="49" charset="-122"/>
              </a:endParaRPr>
            </a:p>
          </p:txBody>
        </p:sp>
        <p:sp>
          <p:nvSpPr>
            <p:cNvPr id="67" name="文本框 66">
              <a:extLst>
                <a:ext uri="{FF2B5EF4-FFF2-40B4-BE49-F238E27FC236}">
                  <a16:creationId xmlns:a16="http://schemas.microsoft.com/office/drawing/2014/main" id="{8214B666-B9E6-FB44-97C9-4A699795DAA3}"/>
                </a:ext>
              </a:extLst>
            </p:cNvPr>
            <p:cNvSpPr txBox="1"/>
            <p:nvPr/>
          </p:nvSpPr>
          <p:spPr>
            <a:xfrm>
              <a:off x="9156415" y="3020894"/>
              <a:ext cx="1786692" cy="113445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指令集</a:t>
              </a:r>
              <a:endParaRPr kumimoji="0" lang="en-US" altLang="zh-CN"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体系结构</a:t>
              </a:r>
              <a:endParaRPr kumimoji="0" lang="en-US" altLang="zh-CN"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a:t>
              </a: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ISA</a:t>
              </a:r>
              <a:r>
                <a:rPr kumimoji="0" lang="en-US" altLang="zh-CN"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a:t>
              </a:r>
              <a:endPar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endParaRPr>
            </a:p>
          </p:txBody>
        </p:sp>
        <p:sp>
          <p:nvSpPr>
            <p:cNvPr id="68" name="文本框 67">
              <a:extLst>
                <a:ext uri="{FF2B5EF4-FFF2-40B4-BE49-F238E27FC236}">
                  <a16:creationId xmlns:a16="http://schemas.microsoft.com/office/drawing/2014/main" id="{DA0F44F6-349C-514C-895E-CE57FFCB45DF}"/>
                </a:ext>
              </a:extLst>
            </p:cNvPr>
            <p:cNvSpPr txBox="1"/>
            <p:nvPr/>
          </p:nvSpPr>
          <p:spPr>
            <a:xfrm>
              <a:off x="1403688" y="1120015"/>
              <a:ext cx="1796716" cy="49631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rgbClr val="FF0000"/>
                  </a:solidFill>
                  <a:effectLst/>
                  <a:uLnTx/>
                  <a:uFillTx/>
                  <a:latin typeface="黑体" panose="02010609060101010101" pitchFamily="49" charset="-122"/>
                  <a:ea typeface="黑体" panose="02010609060101010101" pitchFamily="49" charset="-122"/>
                </a:rPr>
                <a:t>应用程序员</a:t>
              </a:r>
            </a:p>
          </p:txBody>
        </p:sp>
        <p:sp>
          <p:nvSpPr>
            <p:cNvPr id="69" name="文本框 68">
              <a:extLst>
                <a:ext uri="{FF2B5EF4-FFF2-40B4-BE49-F238E27FC236}">
                  <a16:creationId xmlns:a16="http://schemas.microsoft.com/office/drawing/2014/main" id="{BB5063FB-FC34-6F4E-BB23-6D3CD0780658}"/>
                </a:ext>
              </a:extLst>
            </p:cNvPr>
            <p:cNvSpPr txBox="1"/>
            <p:nvPr/>
          </p:nvSpPr>
          <p:spPr>
            <a:xfrm>
              <a:off x="1413720" y="1976122"/>
              <a:ext cx="1796716" cy="49631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rgbClr val="FF0000"/>
                  </a:solidFill>
                  <a:effectLst/>
                  <a:uLnTx/>
                  <a:uFillTx/>
                  <a:latin typeface="黑体" panose="02010609060101010101" pitchFamily="49" charset="-122"/>
                  <a:ea typeface="黑体" panose="02010609060101010101" pitchFamily="49" charset="-122"/>
                </a:rPr>
                <a:t>系统程序员</a:t>
              </a:r>
            </a:p>
          </p:txBody>
        </p:sp>
        <p:sp>
          <p:nvSpPr>
            <p:cNvPr id="70" name="文本框 69">
              <a:extLst>
                <a:ext uri="{FF2B5EF4-FFF2-40B4-BE49-F238E27FC236}">
                  <a16:creationId xmlns:a16="http://schemas.microsoft.com/office/drawing/2014/main" id="{51E452E3-87A0-DE41-85C0-3AAEA13D626D}"/>
                </a:ext>
              </a:extLst>
            </p:cNvPr>
            <p:cNvSpPr txBox="1"/>
            <p:nvPr/>
          </p:nvSpPr>
          <p:spPr>
            <a:xfrm>
              <a:off x="8764426" y="1955966"/>
              <a:ext cx="1796715" cy="49631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rgbClr val="FF0000"/>
                  </a:solidFill>
                  <a:effectLst/>
                  <a:uLnTx/>
                  <a:uFillTx/>
                  <a:latin typeface="黑体" panose="02010609060101010101" pitchFamily="49" charset="-122"/>
                  <a:ea typeface="黑体" panose="02010609060101010101" pitchFamily="49" charset="-122"/>
                </a:rPr>
                <a:t>系统管理员</a:t>
              </a:r>
            </a:p>
          </p:txBody>
        </p:sp>
        <p:sp>
          <p:nvSpPr>
            <p:cNvPr id="71" name="文本框 70">
              <a:extLst>
                <a:ext uri="{FF2B5EF4-FFF2-40B4-BE49-F238E27FC236}">
                  <a16:creationId xmlns:a16="http://schemas.microsoft.com/office/drawing/2014/main" id="{3C07A802-FB82-BF48-82A2-036DDAB6BC20}"/>
                </a:ext>
              </a:extLst>
            </p:cNvPr>
            <p:cNvSpPr txBox="1"/>
            <p:nvPr/>
          </p:nvSpPr>
          <p:spPr>
            <a:xfrm>
              <a:off x="7866070" y="1058316"/>
              <a:ext cx="1796715" cy="49631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rgbClr val="FF0000"/>
                  </a:solidFill>
                  <a:effectLst/>
                  <a:uLnTx/>
                  <a:uFillTx/>
                  <a:latin typeface="黑体" panose="02010609060101010101" pitchFamily="49" charset="-122"/>
                  <a:ea typeface="黑体" panose="02010609060101010101" pitchFamily="49" charset="-122"/>
                </a:rPr>
                <a:t>最终用户</a:t>
              </a:r>
            </a:p>
          </p:txBody>
        </p:sp>
        <p:cxnSp>
          <p:nvCxnSpPr>
            <p:cNvPr id="72" name="直接箭头连接符 25">
              <a:extLst>
                <a:ext uri="{FF2B5EF4-FFF2-40B4-BE49-F238E27FC236}">
                  <a16:creationId xmlns:a16="http://schemas.microsoft.com/office/drawing/2014/main" id="{E59543B8-DEE0-DB49-91BB-EE12119DEA73}"/>
                </a:ext>
              </a:extLst>
            </p:cNvPr>
            <p:cNvCxnSpPr>
              <a:cxnSpLocks/>
            </p:cNvCxnSpPr>
            <p:nvPr/>
          </p:nvCxnSpPr>
          <p:spPr>
            <a:xfrm>
              <a:off x="2948746" y="1539551"/>
              <a:ext cx="1609221" cy="867754"/>
            </a:xfrm>
            <a:prstGeom prst="straightConnector1">
              <a:avLst/>
            </a:prstGeom>
            <a:ln w="19050">
              <a:tailEnd type="triangle" w="lg" len="lg"/>
            </a:ln>
          </p:spPr>
          <p:style>
            <a:lnRef idx="1">
              <a:schemeClr val="dk1"/>
            </a:lnRef>
            <a:fillRef idx="0">
              <a:schemeClr val="dk1"/>
            </a:fillRef>
            <a:effectRef idx="0">
              <a:schemeClr val="dk1"/>
            </a:effectRef>
            <a:fontRef idx="minor">
              <a:schemeClr val="tx1"/>
            </a:fontRef>
          </p:style>
        </p:cxnSp>
        <p:cxnSp>
          <p:nvCxnSpPr>
            <p:cNvPr id="73" name="直接箭头连接符 28">
              <a:extLst>
                <a:ext uri="{FF2B5EF4-FFF2-40B4-BE49-F238E27FC236}">
                  <a16:creationId xmlns:a16="http://schemas.microsoft.com/office/drawing/2014/main" id="{40CA07D0-EDCB-A442-8428-16883B371A63}"/>
                </a:ext>
              </a:extLst>
            </p:cNvPr>
            <p:cNvCxnSpPr/>
            <p:nvPr/>
          </p:nvCxnSpPr>
          <p:spPr>
            <a:xfrm>
              <a:off x="2948746" y="2407305"/>
              <a:ext cx="1266320" cy="667752"/>
            </a:xfrm>
            <a:prstGeom prst="straightConnector1">
              <a:avLst/>
            </a:prstGeom>
            <a:ln w="19050">
              <a:tailEnd type="triangle" w="lg" len="lg"/>
            </a:ln>
          </p:spPr>
          <p:style>
            <a:lnRef idx="1">
              <a:schemeClr val="dk1"/>
            </a:lnRef>
            <a:fillRef idx="0">
              <a:schemeClr val="dk1"/>
            </a:fillRef>
            <a:effectRef idx="0">
              <a:schemeClr val="dk1"/>
            </a:effectRef>
            <a:fontRef idx="minor">
              <a:schemeClr val="tx1"/>
            </a:fontRef>
          </p:style>
        </p:cxnSp>
        <p:cxnSp>
          <p:nvCxnSpPr>
            <p:cNvPr id="74" name="直接箭头连接符 30">
              <a:extLst>
                <a:ext uri="{FF2B5EF4-FFF2-40B4-BE49-F238E27FC236}">
                  <a16:creationId xmlns:a16="http://schemas.microsoft.com/office/drawing/2014/main" id="{12063653-015A-594C-8F0D-3F0221004B38}"/>
                </a:ext>
              </a:extLst>
            </p:cNvPr>
            <p:cNvCxnSpPr/>
            <p:nvPr/>
          </p:nvCxnSpPr>
          <p:spPr>
            <a:xfrm flipH="1">
              <a:off x="7323222" y="1320070"/>
              <a:ext cx="762502" cy="0"/>
            </a:xfrm>
            <a:prstGeom prst="straightConnector1">
              <a:avLst/>
            </a:prstGeom>
            <a:ln w="19050">
              <a:tailEnd type="triangle" w="lg" len="lg"/>
            </a:ln>
          </p:spPr>
          <p:style>
            <a:lnRef idx="1">
              <a:schemeClr val="dk1"/>
            </a:lnRef>
            <a:fillRef idx="0">
              <a:schemeClr val="dk1"/>
            </a:fillRef>
            <a:effectRef idx="0">
              <a:schemeClr val="dk1"/>
            </a:effectRef>
            <a:fontRef idx="minor">
              <a:schemeClr val="tx1"/>
            </a:fontRef>
          </p:style>
        </p:cxnSp>
        <p:cxnSp>
          <p:nvCxnSpPr>
            <p:cNvPr id="75" name="直接箭头连接符 32">
              <a:extLst>
                <a:ext uri="{FF2B5EF4-FFF2-40B4-BE49-F238E27FC236}">
                  <a16:creationId xmlns:a16="http://schemas.microsoft.com/office/drawing/2014/main" id="{D40B8DF0-0152-F343-BE7B-6ECE94E3CC91}"/>
                </a:ext>
              </a:extLst>
            </p:cNvPr>
            <p:cNvCxnSpPr/>
            <p:nvPr/>
          </p:nvCxnSpPr>
          <p:spPr>
            <a:xfrm flipH="1">
              <a:off x="8446169" y="2207250"/>
              <a:ext cx="422258" cy="0"/>
            </a:xfrm>
            <a:prstGeom prst="straightConnector1">
              <a:avLst/>
            </a:prstGeom>
            <a:ln w="19050">
              <a:tailEnd type="triangle" w="lg" len="lg"/>
            </a:ln>
          </p:spPr>
          <p:style>
            <a:lnRef idx="1">
              <a:schemeClr val="dk1"/>
            </a:lnRef>
            <a:fillRef idx="0">
              <a:schemeClr val="dk1"/>
            </a:fillRef>
            <a:effectRef idx="0">
              <a:schemeClr val="dk1"/>
            </a:effectRef>
            <a:fontRef idx="minor">
              <a:schemeClr val="tx1"/>
            </a:fontRef>
          </p:style>
        </p:cxnSp>
      </p:grpSp>
      <p:sp>
        <p:nvSpPr>
          <p:cNvPr id="29" name="文本框 28">
            <a:extLst>
              <a:ext uri="{FF2B5EF4-FFF2-40B4-BE49-F238E27FC236}">
                <a16:creationId xmlns:a16="http://schemas.microsoft.com/office/drawing/2014/main" id="{7F1AB74E-75D3-8546-B912-2C945AF83866}"/>
              </a:ext>
            </a:extLst>
          </p:cNvPr>
          <p:cNvSpPr txBox="1"/>
          <p:nvPr/>
        </p:nvSpPr>
        <p:spPr>
          <a:xfrm>
            <a:off x="7099449" y="1397932"/>
            <a:ext cx="4449871" cy="1477328"/>
          </a:xfrm>
          <a:prstGeom prst="rect">
            <a:avLst/>
          </a:prstGeom>
          <a:noFill/>
        </p:spPr>
        <p:txBody>
          <a:bodyPr wrap="square">
            <a:spAutoFit/>
          </a:bodyPr>
          <a:lstStyle/>
          <a:p>
            <a:r>
              <a:rPr lang="zh-CN" altLang="zh-CN" b="1" dirty="0">
                <a:latin typeface="+mj-ea"/>
                <a:ea typeface="+mj-ea"/>
              </a:rPr>
              <a:t>指令集体系结构</a:t>
            </a:r>
            <a:r>
              <a:rPr lang="zh-CN" altLang="en-US" b="1" dirty="0">
                <a:latin typeface="+mj-ea"/>
                <a:ea typeface="+mj-ea"/>
              </a:rPr>
              <a:t>（</a:t>
            </a:r>
            <a:r>
              <a:rPr lang="en-US" altLang="zh-CN" b="1" dirty="0">
                <a:latin typeface="+mj-ea"/>
                <a:ea typeface="+mj-ea"/>
                <a:cs typeface="Times New Roman" panose="02020603050405020304" pitchFamily="18" charset="0"/>
              </a:rPr>
              <a:t>Introduction Set Architecture</a:t>
            </a:r>
            <a:r>
              <a:rPr lang="en-US" altLang="zh-CN" b="1" dirty="0">
                <a:latin typeface="+mj-ea"/>
                <a:ea typeface="+mj-ea"/>
              </a:rPr>
              <a:t>, </a:t>
            </a:r>
            <a:r>
              <a:rPr lang="en-US" altLang="zh-CN" sz="1800" b="1" dirty="0">
                <a:effectLst/>
                <a:latin typeface="+mj-ea"/>
                <a:ea typeface="+mj-ea"/>
              </a:rPr>
              <a:t>ISA</a:t>
            </a:r>
            <a:r>
              <a:rPr lang="zh-CN" altLang="en-US" sz="1800" b="1" dirty="0">
                <a:effectLst/>
                <a:latin typeface="+mj-ea"/>
                <a:ea typeface="+mj-ea"/>
              </a:rPr>
              <a:t>）</a:t>
            </a:r>
            <a:r>
              <a:rPr lang="zh-CN" altLang="zh-CN" sz="1800" dirty="0">
                <a:effectLst/>
                <a:latin typeface="+mj-ea"/>
                <a:ea typeface="+mj-ea"/>
                <a:cs typeface="Times New Roman" panose="02020603050405020304" pitchFamily="18" charset="0"/>
              </a:rPr>
              <a:t>是硬件与软件的接口，是其沟通的桥梁，软件通过</a:t>
            </a:r>
            <a:r>
              <a:rPr lang="en-US" altLang="zh-CN" sz="1800" dirty="0">
                <a:effectLst/>
                <a:latin typeface="+mj-ea"/>
                <a:ea typeface="+mj-ea"/>
              </a:rPr>
              <a:t>ISA</a:t>
            </a:r>
            <a:r>
              <a:rPr lang="zh-CN" altLang="zh-CN" sz="1800" dirty="0">
                <a:effectLst/>
                <a:latin typeface="+mj-ea"/>
                <a:ea typeface="+mj-ea"/>
                <a:cs typeface="Times New Roman" panose="02020603050405020304" pitchFamily="18" charset="0"/>
              </a:rPr>
              <a:t>在计算机上执行并对硬件进行控制，而</a:t>
            </a:r>
            <a:r>
              <a:rPr lang="en-US" altLang="zh-CN" sz="1800" dirty="0">
                <a:effectLst/>
                <a:latin typeface="+mj-ea"/>
                <a:ea typeface="+mj-ea"/>
              </a:rPr>
              <a:t>ISA</a:t>
            </a:r>
            <a:r>
              <a:rPr lang="zh-CN" altLang="zh-CN" sz="1800" dirty="0">
                <a:effectLst/>
                <a:latin typeface="+mj-ea"/>
                <a:ea typeface="+mj-ea"/>
                <a:cs typeface="Times New Roman" panose="02020603050405020304" pitchFamily="18" charset="0"/>
              </a:rPr>
              <a:t>同样也体现了计算机系统硬件的所有功能。</a:t>
            </a:r>
            <a:r>
              <a:rPr lang="zh-CN" altLang="zh-CN" dirty="0">
                <a:effectLst/>
                <a:latin typeface="+mj-ea"/>
                <a:ea typeface="+mj-ea"/>
              </a:rPr>
              <a:t> </a:t>
            </a:r>
            <a:endParaRPr lang="zh-CN" altLang="en-US" dirty="0">
              <a:latin typeface="+mj-ea"/>
              <a:ea typeface="+mj-ea"/>
            </a:endParaRPr>
          </a:p>
        </p:txBody>
      </p:sp>
      <p:sp>
        <p:nvSpPr>
          <p:cNvPr id="31" name="Rectangle 3">
            <a:extLst>
              <a:ext uri="{FF2B5EF4-FFF2-40B4-BE49-F238E27FC236}">
                <a16:creationId xmlns:a16="http://schemas.microsoft.com/office/drawing/2014/main" id="{FFF685F5-ADEB-47E8-9E47-3FC7416D0F0B}"/>
              </a:ext>
            </a:extLst>
          </p:cNvPr>
          <p:cNvSpPr txBox="1">
            <a:spLocks noChangeArrowheads="1"/>
          </p:cNvSpPr>
          <p:nvPr/>
        </p:nvSpPr>
        <p:spPr>
          <a:xfrm>
            <a:off x="7140013" y="3157958"/>
            <a:ext cx="4905938" cy="3025555"/>
          </a:xfrm>
          <a:prstGeom prst="rect">
            <a:avLst/>
          </a:prstGeom>
        </p:spPr>
        <p:txBody>
          <a:bodyPr/>
          <a:lstStyle>
            <a:lvl1pPr marL="457200" indent="-457200" algn="l" defTabSz="914400" rtl="0" eaLnBrk="1" latinLnBrk="0" hangingPunct="1">
              <a:lnSpc>
                <a:spcPct val="94000"/>
              </a:lnSpc>
              <a:spcBef>
                <a:spcPts val="1000"/>
              </a:spcBef>
              <a:spcAft>
                <a:spcPts val="200"/>
              </a:spcAft>
              <a:buFont typeface="Wingdings" panose="05000000000000000000" pitchFamily="2" charset="2"/>
              <a:buChar char="Ø"/>
              <a:defRPr sz="2400" b="1"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lgn="l" defTabSz="914400" rtl="0" eaLnBrk="1" latinLnBrk="0" hangingPunct="1">
              <a:lnSpc>
                <a:spcPct val="94000"/>
              </a:lnSpc>
              <a:spcBef>
                <a:spcPts val="500"/>
              </a:spcBef>
              <a:spcAft>
                <a:spcPts val="200"/>
              </a:spcAft>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lgn="l" defTabSz="914400" rtl="0" eaLnBrk="1" latinLnBrk="0" hangingPunct="1">
              <a:lnSpc>
                <a:spcPct val="94000"/>
              </a:lnSpc>
              <a:spcBef>
                <a:spcPts val="500"/>
              </a:spcBef>
              <a:spcAft>
                <a:spcPts val="200"/>
              </a:spcAft>
              <a:buSzPct val="100000"/>
              <a:buFont typeface="Arial" panose="020B0604020202020204" pitchFamily="34" charset="0"/>
              <a:buChar char="•"/>
              <a:defRPr sz="1600" i="0"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nSpc>
                <a:spcPct val="105000"/>
              </a:lnSpc>
              <a:buNone/>
            </a:pPr>
            <a:r>
              <a:rPr lang="en-US" altLang="zh-CN" sz="1800" dirty="0">
                <a:latin typeface="微软雅黑" panose="020B0503020204020204" pitchFamily="34" charset="-122"/>
                <a:ea typeface="微软雅黑" panose="020B0503020204020204" pitchFamily="34" charset="-122"/>
              </a:rPr>
              <a:t>ISA</a:t>
            </a:r>
            <a:r>
              <a:rPr lang="zh-CN" altLang="en-US" sz="1800" dirty="0">
                <a:latin typeface="微软雅黑" panose="020B0503020204020204" pitchFamily="34" charset="-122"/>
                <a:ea typeface="微软雅黑" panose="020B0503020204020204" pitchFamily="34" charset="-122"/>
              </a:rPr>
              <a:t>是一种规约（</a:t>
            </a:r>
            <a:r>
              <a:rPr lang="en-US" altLang="zh-CN" sz="1800" dirty="0">
                <a:latin typeface="微软雅黑" panose="020B0503020204020204" pitchFamily="34" charset="-122"/>
                <a:ea typeface="微软雅黑" panose="020B0503020204020204" pitchFamily="34" charset="-122"/>
              </a:rPr>
              <a:t>Specification</a:t>
            </a:r>
            <a:r>
              <a:rPr lang="zh-CN" altLang="en-US" sz="1800" dirty="0">
                <a:latin typeface="微软雅黑" panose="020B0503020204020204" pitchFamily="34" charset="-122"/>
                <a:ea typeface="微软雅黑" panose="020B0503020204020204" pitchFamily="34" charset="-122"/>
              </a:rPr>
              <a:t>），它规定了</a:t>
            </a:r>
            <a:r>
              <a:rPr lang="zh-CN" altLang="en-US" sz="1800" dirty="0">
                <a:solidFill>
                  <a:srgbClr val="FF0000"/>
                </a:solidFill>
                <a:latin typeface="微软雅黑" panose="020B0503020204020204" pitchFamily="34" charset="-122"/>
                <a:ea typeface="微软雅黑" panose="020B0503020204020204" pitchFamily="34" charset="-122"/>
              </a:rPr>
              <a:t>如何使用硬件</a:t>
            </a:r>
            <a:endParaRPr lang="en-US" altLang="zh-CN" sz="1800" dirty="0">
              <a:solidFill>
                <a:srgbClr val="FF0000"/>
              </a:solidFill>
              <a:latin typeface="微软雅黑" panose="020B0503020204020204" pitchFamily="34" charset="-122"/>
              <a:ea typeface="微软雅黑" panose="020B0503020204020204" pitchFamily="34" charset="-122"/>
            </a:endParaRPr>
          </a:p>
          <a:p>
            <a:pPr>
              <a:lnSpc>
                <a:spcPct val="105000"/>
              </a:lnSpc>
              <a:buFont typeface="Arial" panose="020B0604020202020204" pitchFamily="34" charset="0"/>
              <a:buChar char="•"/>
            </a:pPr>
            <a:r>
              <a:rPr lang="zh-CN" altLang="en-US" sz="1600" dirty="0">
                <a:ea typeface="微软雅黑" panose="020B0503020204020204" pitchFamily="34" charset="-122"/>
              </a:rPr>
              <a:t>可执行的指令的集合，包括</a:t>
            </a:r>
            <a:r>
              <a:rPr lang="zh-CN" altLang="en-US" sz="1600" dirty="0">
                <a:solidFill>
                  <a:srgbClr val="CC3300"/>
                </a:solidFill>
                <a:ea typeface="微软雅黑" panose="020B0503020204020204" pitchFamily="34" charset="-122"/>
              </a:rPr>
              <a:t>指令格式</a:t>
            </a:r>
            <a:r>
              <a:rPr lang="zh-CN" altLang="en-US" sz="1600" dirty="0">
                <a:ea typeface="微软雅黑" panose="020B0503020204020204" pitchFamily="34" charset="-122"/>
              </a:rPr>
              <a:t>、</a:t>
            </a:r>
            <a:r>
              <a:rPr lang="zh-CN" altLang="en-US" sz="1600" dirty="0">
                <a:solidFill>
                  <a:srgbClr val="CC3300"/>
                </a:solidFill>
                <a:ea typeface="微软雅黑" panose="020B0503020204020204" pitchFamily="34" charset="-122"/>
              </a:rPr>
              <a:t>操作种类</a:t>
            </a:r>
            <a:r>
              <a:rPr lang="zh-CN" altLang="en-US" sz="1600" dirty="0">
                <a:ea typeface="微软雅黑" panose="020B0503020204020204" pitchFamily="34" charset="-122"/>
              </a:rPr>
              <a:t>以及每种操作对应的操作数的相应规定；</a:t>
            </a:r>
            <a:endParaRPr lang="en-US" altLang="zh-CN" sz="1600" dirty="0">
              <a:ea typeface="微软雅黑" panose="020B0503020204020204" pitchFamily="34" charset="-122"/>
            </a:endParaRPr>
          </a:p>
          <a:p>
            <a:pPr marL="0" indent="0">
              <a:lnSpc>
                <a:spcPct val="105000"/>
              </a:lnSpc>
              <a:buNone/>
            </a:pPr>
            <a:r>
              <a:rPr lang="en-US" altLang="zh-CN" sz="1800" dirty="0">
                <a:latin typeface="微软雅黑" panose="020B0503020204020204" pitchFamily="34" charset="-122"/>
                <a:ea typeface="微软雅黑" panose="020B0503020204020204" pitchFamily="34" charset="-122"/>
              </a:rPr>
              <a:t>ISA</a:t>
            </a:r>
            <a:r>
              <a:rPr lang="zh-CN" altLang="en-US" sz="1800" dirty="0">
                <a:latin typeface="微软雅黑" panose="020B0503020204020204" pitchFamily="34" charset="-122"/>
                <a:ea typeface="微软雅黑" panose="020B0503020204020204" pitchFamily="34" charset="-122"/>
              </a:rPr>
              <a:t>在计算机系统中是必不可少的一个抽象层，</a:t>
            </a:r>
            <a:r>
              <a:rPr lang="en-US" altLang="zh-CN" sz="1800" dirty="0">
                <a:latin typeface="微软雅黑" panose="020B0503020204020204" pitchFamily="34" charset="-122"/>
                <a:ea typeface="微软雅黑" panose="020B0503020204020204" pitchFamily="34" charset="-122"/>
              </a:rPr>
              <a:t>Why</a:t>
            </a:r>
            <a:r>
              <a:rPr lang="zh-CN" altLang="en-US" sz="1800" dirty="0">
                <a:latin typeface="微软雅黑" panose="020B0503020204020204" pitchFamily="34" charset="-122"/>
                <a:ea typeface="微软雅黑" panose="020B0503020204020204" pitchFamily="34" charset="-122"/>
              </a:rPr>
              <a:t>？</a:t>
            </a:r>
            <a:endParaRPr lang="en-US" altLang="zh-CN" sz="1800" dirty="0">
              <a:latin typeface="微软雅黑" panose="020B0503020204020204" pitchFamily="34" charset="-122"/>
              <a:ea typeface="微软雅黑" panose="020B0503020204020204" pitchFamily="34" charset="-122"/>
            </a:endParaRPr>
          </a:p>
          <a:p>
            <a:pPr>
              <a:lnSpc>
                <a:spcPct val="105000"/>
              </a:lnSpc>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没有它，软件无法使用计算机硬件！</a:t>
            </a:r>
            <a:endParaRPr lang="en-US" altLang="zh-CN" sz="1600" dirty="0">
              <a:latin typeface="微软雅黑" panose="020B0503020204020204" pitchFamily="34" charset="-122"/>
              <a:ea typeface="微软雅黑" panose="020B0503020204020204" pitchFamily="34" charset="-122"/>
            </a:endParaRPr>
          </a:p>
          <a:p>
            <a:pPr>
              <a:lnSpc>
                <a:spcPct val="105000"/>
              </a:lnSpc>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没有它，一台计算机不能称为“通用计算机”</a:t>
            </a:r>
          </a:p>
        </p:txBody>
      </p:sp>
    </p:spTree>
    <p:extLst>
      <p:ext uri="{BB962C8B-B14F-4D97-AF65-F5344CB8AC3E}">
        <p14:creationId xmlns:p14="http://schemas.microsoft.com/office/powerpoint/2010/main" val="3892994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1">
                                            <p:txEl>
                                              <p:pRg st="0" end="0"/>
                                            </p:txEl>
                                          </p:spTgt>
                                        </p:tgtEl>
                                        <p:attrNameLst>
                                          <p:attrName>style.visibility</p:attrName>
                                        </p:attrNameLst>
                                      </p:cBhvr>
                                      <p:to>
                                        <p:strVal val="visible"/>
                                      </p:to>
                                    </p:set>
                                    <p:animEffect transition="in" filter="blinds(horizontal)">
                                      <p:cBhvr>
                                        <p:cTn id="7" dur="500"/>
                                        <p:tgtEl>
                                          <p:spTgt spid="3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1">
                                            <p:txEl>
                                              <p:pRg st="1" end="1"/>
                                            </p:txEl>
                                          </p:spTgt>
                                        </p:tgtEl>
                                        <p:attrNameLst>
                                          <p:attrName>style.visibility</p:attrName>
                                        </p:attrNameLst>
                                      </p:cBhvr>
                                      <p:to>
                                        <p:strVal val="visible"/>
                                      </p:to>
                                    </p:set>
                                    <p:animEffect transition="in" filter="blinds(horizontal)">
                                      <p:cBhvr>
                                        <p:cTn id="12" dur="500"/>
                                        <p:tgtEl>
                                          <p:spTgt spid="3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1">
                                            <p:txEl>
                                              <p:pRg st="2" end="2"/>
                                            </p:txEl>
                                          </p:spTgt>
                                        </p:tgtEl>
                                        <p:attrNameLst>
                                          <p:attrName>style.visibility</p:attrName>
                                        </p:attrNameLst>
                                      </p:cBhvr>
                                      <p:to>
                                        <p:strVal val="visible"/>
                                      </p:to>
                                    </p:set>
                                    <p:animEffect transition="in" filter="blinds(horizontal)">
                                      <p:cBhvr>
                                        <p:cTn id="17" dur="500"/>
                                        <p:tgtEl>
                                          <p:spTgt spid="3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1">
                                            <p:txEl>
                                              <p:pRg st="3" end="3"/>
                                            </p:txEl>
                                          </p:spTgt>
                                        </p:tgtEl>
                                        <p:attrNameLst>
                                          <p:attrName>style.visibility</p:attrName>
                                        </p:attrNameLst>
                                      </p:cBhvr>
                                      <p:to>
                                        <p:strVal val="visible"/>
                                      </p:to>
                                    </p:set>
                                    <p:animEffect transition="in" filter="blinds(horizontal)">
                                      <p:cBhvr>
                                        <p:cTn id="22" dur="500"/>
                                        <p:tgtEl>
                                          <p:spTgt spid="3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1">
                                            <p:txEl>
                                              <p:pRg st="4" end="4"/>
                                            </p:txEl>
                                          </p:spTgt>
                                        </p:tgtEl>
                                        <p:attrNameLst>
                                          <p:attrName>style.visibility</p:attrName>
                                        </p:attrNameLst>
                                      </p:cBhvr>
                                      <p:to>
                                        <p:strVal val="visible"/>
                                      </p:to>
                                    </p:set>
                                    <p:animEffect transition="in" filter="blinds(horizontal)">
                                      <p:cBhvr>
                                        <p:cTn id="27" dur="500"/>
                                        <p:tgtEl>
                                          <p:spTgt spid="3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zh-CN" dirty="0">
                <a:solidFill>
                  <a:schemeClr val="tx1"/>
                </a:solidFill>
              </a:rPr>
              <a:t>冯·诺依曼架构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29</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zh-CN" dirty="0">
                <a:solidFill>
                  <a:schemeClr val="tx1"/>
                </a:solidFill>
              </a:rPr>
              <a:t>冯·诺依曼架构 </a:t>
            </a:r>
            <a:endParaRPr lang="zh-CN" altLang="en-US" dirty="0">
              <a:solidFill>
                <a:prstClr val="black"/>
              </a:solidFill>
              <a:latin typeface="黑体" panose="02010609060101010101" pitchFamily="49" charset="-122"/>
            </a:endParaRPr>
          </a:p>
          <a:p>
            <a:endParaRPr lang="zh-CN" altLang="en-US" dirty="0"/>
          </a:p>
          <a:p>
            <a:endParaRPr lang="zh-CN" altLang="en-US" dirty="0"/>
          </a:p>
        </p:txBody>
      </p:sp>
      <p:sp>
        <p:nvSpPr>
          <p:cNvPr id="3" name="矩形 2">
            <a:extLst>
              <a:ext uri="{FF2B5EF4-FFF2-40B4-BE49-F238E27FC236}">
                <a16:creationId xmlns:a16="http://schemas.microsoft.com/office/drawing/2014/main" id="{81D0FFA3-A3A0-408D-B770-EF16CB6204E6}"/>
              </a:ext>
            </a:extLst>
          </p:cNvPr>
          <p:cNvSpPr/>
          <p:nvPr/>
        </p:nvSpPr>
        <p:spPr>
          <a:xfrm>
            <a:off x="3699619" y="1950279"/>
            <a:ext cx="7795919" cy="3000821"/>
          </a:xfrm>
          <a:prstGeom prst="rect">
            <a:avLst/>
          </a:prstGeom>
        </p:spPr>
        <p:txBody>
          <a:bodyPr wrap="square">
            <a:spAutoFit/>
          </a:bodyPr>
          <a:lstStyle/>
          <a:p>
            <a:pPr marL="838200" lvl="1" indent="-342900">
              <a:buFont typeface="Arial" panose="020B0604020202020204" pitchFamily="34" charset="0"/>
              <a:buChar char="•"/>
            </a:pPr>
            <a:r>
              <a:rPr lang="zh-CN" altLang="en-US" sz="2100" b="1" dirty="0">
                <a:latin typeface="+mn-ea"/>
              </a:rPr>
              <a:t>冯·诺依曼结构最重要的思想是</a:t>
            </a:r>
            <a:r>
              <a:rPr lang="zh-CN" altLang="en-US" sz="2100" b="1" dirty="0">
                <a:solidFill>
                  <a:srgbClr val="FF0000"/>
                </a:solidFill>
                <a:latin typeface="+mn-ea"/>
              </a:rPr>
              <a:t>“存储程序(</a:t>
            </a:r>
            <a:r>
              <a:rPr lang="en-US" altLang="zh-CN" sz="2100" b="1" dirty="0">
                <a:solidFill>
                  <a:srgbClr val="FF0000"/>
                </a:solidFill>
                <a:latin typeface="+mn-ea"/>
              </a:rPr>
              <a:t>Stored-program)</a:t>
            </a:r>
            <a:r>
              <a:rPr lang="zh-CN" altLang="en-US" sz="2100" b="1" dirty="0">
                <a:solidFill>
                  <a:srgbClr val="FF0000"/>
                </a:solidFill>
                <a:latin typeface="+mn-ea"/>
              </a:rPr>
              <a:t>”</a:t>
            </a:r>
            <a:r>
              <a:rPr lang="zh-CN" altLang="en-US" sz="2100" b="1" dirty="0">
                <a:latin typeface="+mn-ea"/>
              </a:rPr>
              <a:t> 工作方式：</a:t>
            </a:r>
          </a:p>
          <a:p>
            <a:pPr marL="685800" lvl="1" indent="-190500">
              <a:buFontTx/>
              <a:buNone/>
            </a:pPr>
            <a:r>
              <a:rPr lang="zh-CN" altLang="en-US" sz="2100" dirty="0">
                <a:latin typeface="+mn-ea"/>
              </a:rPr>
              <a:t>  </a:t>
            </a:r>
            <a:r>
              <a:rPr lang="en-US" altLang="zh-CN" sz="2100" dirty="0">
                <a:latin typeface="+mn-ea"/>
              </a:rPr>
              <a:t>		</a:t>
            </a:r>
            <a:r>
              <a:rPr lang="zh-CN" altLang="en-US" sz="2100" dirty="0">
                <a:latin typeface="+mn-ea"/>
              </a:rPr>
              <a:t>任何要计算机完成的工作都要先被编写成程序，然后将程序和原始数据送入主存并启动执行。一旦程序被启动，计算机应能在不需操作人员干预下，自动完成逐条取出指令和执行指令的任务。</a:t>
            </a:r>
          </a:p>
          <a:p>
            <a:pPr marL="838200" lvl="1" indent="-342900">
              <a:buFont typeface="Arial" panose="020B0604020202020204" pitchFamily="34" charset="0"/>
              <a:buChar char="•"/>
            </a:pPr>
            <a:r>
              <a:rPr lang="zh-CN" altLang="en-US" sz="2100" b="1" dirty="0">
                <a:latin typeface="+mn-ea"/>
              </a:rPr>
              <a:t>冯·诺依曼结构计算机也称为冯·诺依曼机器（</a:t>
            </a:r>
            <a:r>
              <a:rPr lang="en-US" altLang="zh-CN" sz="2100" b="1" dirty="0">
                <a:latin typeface="+mn-ea"/>
              </a:rPr>
              <a:t>Von Neumann Machine）</a:t>
            </a:r>
            <a:r>
              <a:rPr lang="zh-CN" altLang="en-US" sz="2100" b="1" dirty="0">
                <a:latin typeface="+mn-ea"/>
              </a:rPr>
              <a:t>。</a:t>
            </a:r>
          </a:p>
          <a:p>
            <a:pPr marL="838200" lvl="1" indent="-342900">
              <a:buFont typeface="Arial" panose="020B0604020202020204" pitchFamily="34" charset="0"/>
              <a:buChar char="•"/>
            </a:pPr>
            <a:r>
              <a:rPr lang="zh-CN" altLang="en-US" sz="2100" b="1" dirty="0">
                <a:latin typeface="+mn-ea"/>
              </a:rPr>
              <a:t>几乎现代所有的通用计算机大都采用冯·诺依曼结构。</a:t>
            </a:r>
          </a:p>
        </p:txBody>
      </p:sp>
      <p:grpSp>
        <p:nvGrpSpPr>
          <p:cNvPr id="38" name="组合 37">
            <a:extLst>
              <a:ext uri="{FF2B5EF4-FFF2-40B4-BE49-F238E27FC236}">
                <a16:creationId xmlns:a16="http://schemas.microsoft.com/office/drawing/2014/main" id="{12F6FC2F-1EE5-4FD5-B8F7-F6C14403E999}"/>
              </a:ext>
            </a:extLst>
          </p:cNvPr>
          <p:cNvGrpSpPr/>
          <p:nvPr/>
        </p:nvGrpSpPr>
        <p:grpSpPr>
          <a:xfrm>
            <a:off x="240907" y="1625821"/>
            <a:ext cx="4123275" cy="4578423"/>
            <a:chOff x="7157424" y="1366072"/>
            <a:chExt cx="4505998" cy="4961593"/>
          </a:xfrm>
        </p:grpSpPr>
        <p:pic>
          <p:nvPicPr>
            <p:cNvPr id="39" name="Picture 2" descr="冯·诺依曼">
              <a:extLst>
                <a:ext uri="{FF2B5EF4-FFF2-40B4-BE49-F238E27FC236}">
                  <a16:creationId xmlns:a16="http://schemas.microsoft.com/office/drawing/2014/main" id="{3B9F258E-FA42-4ACE-B0D3-4376BE64DF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08273" y="1366072"/>
              <a:ext cx="3128901" cy="4125855"/>
            </a:xfrm>
            <a:prstGeom prst="rect">
              <a:avLst/>
            </a:prstGeom>
            <a:noFill/>
            <a:extLst>
              <a:ext uri="{909E8E84-426E-40DD-AFC4-6F175D3DCCD1}">
                <a14:hiddenFill xmlns:a14="http://schemas.microsoft.com/office/drawing/2010/main">
                  <a:solidFill>
                    <a:srgbClr val="FFFFFF"/>
                  </a:solidFill>
                </a14:hiddenFill>
              </a:ext>
            </a:extLst>
          </p:spPr>
        </p:pic>
        <p:sp>
          <p:nvSpPr>
            <p:cNvPr id="40" name="文本框 26">
              <a:extLst>
                <a:ext uri="{FF2B5EF4-FFF2-40B4-BE49-F238E27FC236}">
                  <a16:creationId xmlns:a16="http://schemas.microsoft.com/office/drawing/2014/main" id="{BD08EED2-78CF-471C-A576-C04153CD3392}"/>
                </a:ext>
              </a:extLst>
            </p:cNvPr>
            <p:cNvSpPr txBox="1"/>
            <p:nvPr/>
          </p:nvSpPr>
          <p:spPr>
            <a:xfrm>
              <a:off x="7157424" y="5560536"/>
              <a:ext cx="4505998" cy="767129"/>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dirty="0">
                  <a:latin typeface="Times New Roman" panose="02020603050405020304" pitchFamily="18" charset="0"/>
                  <a:ea typeface="黑体" panose="02010609060101010101" pitchFamily="49" charset="-122"/>
                </a:rPr>
                <a:t>冯</a:t>
              </a:r>
              <a:r>
                <a:rPr lang="en-US" altLang="zh-CN" sz="2000" dirty="0">
                  <a:latin typeface="Times New Roman" panose="02020603050405020304" pitchFamily="18" charset="0"/>
                  <a:ea typeface="黑体" panose="02010609060101010101" pitchFamily="49" charset="-122"/>
                </a:rPr>
                <a:t>·</a:t>
              </a:r>
              <a:r>
                <a:rPr lang="zh-CN" altLang="en-US" sz="2000" dirty="0">
                  <a:latin typeface="Times New Roman" panose="02020603050405020304" pitchFamily="18" charset="0"/>
                  <a:ea typeface="黑体" panose="02010609060101010101" pitchFamily="49" charset="-122"/>
                </a:rPr>
                <a:t>诺依曼</a:t>
              </a:r>
              <a:endParaRPr lang="en-US" altLang="zh-CN" sz="2000" dirty="0">
                <a:latin typeface="Times New Roman" panose="02020603050405020304" pitchFamily="18" charset="0"/>
                <a:ea typeface="黑体" panose="02010609060101010101" pitchFamily="49" charset="-122"/>
              </a:endParaRPr>
            </a:p>
            <a:p>
              <a:pPr algn="ctr"/>
              <a:r>
                <a:rPr lang="zh-CN" altLang="en-US" sz="2000" dirty="0">
                  <a:latin typeface="Times New Roman" panose="02020603050405020304" pitchFamily="18" charset="0"/>
                  <a:ea typeface="黑体" panose="02010609060101010101" pitchFamily="49" charset="-122"/>
                </a:rPr>
                <a:t>（</a:t>
              </a:r>
              <a:r>
                <a:rPr lang="en-US" altLang="zh-CN" sz="2000" dirty="0">
                  <a:latin typeface="Times New Roman" panose="02020603050405020304" pitchFamily="18" charset="0"/>
                  <a:ea typeface="黑体" panose="02010609060101010101" pitchFamily="49" charset="-122"/>
                </a:rPr>
                <a:t>John von Neumann</a:t>
              </a:r>
              <a:r>
                <a:rPr lang="zh-CN" altLang="en-US" sz="2000" dirty="0">
                  <a:latin typeface="Times New Roman" panose="02020603050405020304" pitchFamily="18" charset="0"/>
                  <a:ea typeface="黑体" panose="02010609060101010101" pitchFamily="49" charset="-122"/>
                </a:rPr>
                <a:t>）</a:t>
              </a:r>
            </a:p>
          </p:txBody>
        </p:sp>
      </p:grpSp>
    </p:spTree>
    <p:extLst>
      <p:ext uri="{BB962C8B-B14F-4D97-AF65-F5344CB8AC3E}">
        <p14:creationId xmlns:p14="http://schemas.microsoft.com/office/powerpoint/2010/main" val="3279482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5F99888-8F47-40B1-9863-D5FFE5B6B593}"/>
              </a:ext>
            </a:extLst>
          </p:cNvPr>
          <p:cNvSpPr>
            <a:spLocks noGrp="1"/>
          </p:cNvSpPr>
          <p:nvPr>
            <p:ph type="title"/>
          </p:nvPr>
        </p:nvSpPr>
        <p:spPr/>
        <p:txBody>
          <a:bodyPr/>
          <a:lstStyle/>
          <a:p>
            <a:r>
              <a:rPr lang="zh-CN" altLang="en-US" dirty="0"/>
              <a:t>课程信息</a:t>
            </a:r>
          </a:p>
        </p:txBody>
      </p:sp>
      <p:sp>
        <p:nvSpPr>
          <p:cNvPr id="4" name="灯片编号占位符 3">
            <a:extLst>
              <a:ext uri="{FF2B5EF4-FFF2-40B4-BE49-F238E27FC236}">
                <a16:creationId xmlns:a16="http://schemas.microsoft.com/office/drawing/2014/main" id="{F34A0FD5-3DB4-4E83-BEBD-A4BBFC212CE5}"/>
              </a:ext>
            </a:extLst>
          </p:cNvPr>
          <p:cNvSpPr>
            <a:spLocks noGrp="1"/>
          </p:cNvSpPr>
          <p:nvPr>
            <p:ph type="sldNum" sz="quarter" idx="10"/>
          </p:nvPr>
        </p:nvSpPr>
        <p:spPr/>
        <p:txBody>
          <a:bodyPr/>
          <a:lstStyle/>
          <a:p>
            <a:fld id="{4235D990-D27F-4F2C-9FEA-C8DF9BEEB4E2}" type="slidenum">
              <a:rPr lang="zh-CN" altLang="en-US" smtClean="0"/>
              <a:t>3</a:t>
            </a:fld>
            <a:endParaRPr lang="zh-CN" altLang="en-US" dirty="0"/>
          </a:p>
        </p:txBody>
      </p:sp>
      <p:sp>
        <p:nvSpPr>
          <p:cNvPr id="5" name="Rectangle 14">
            <a:extLst>
              <a:ext uri="{FF2B5EF4-FFF2-40B4-BE49-F238E27FC236}">
                <a16:creationId xmlns:a16="http://schemas.microsoft.com/office/drawing/2014/main" id="{5CAF9A47-68AB-4B2C-A7DC-F228D329A1D9}"/>
              </a:ext>
            </a:extLst>
          </p:cNvPr>
          <p:cNvSpPr txBox="1">
            <a:spLocks noChangeArrowheads="1"/>
          </p:cNvSpPr>
          <p:nvPr/>
        </p:nvSpPr>
        <p:spPr>
          <a:xfrm>
            <a:off x="563880" y="1164336"/>
            <a:ext cx="11359896" cy="4953000"/>
          </a:xfrm>
          <a:prstGeom prst="rect">
            <a:avLst/>
          </a:prstGeom>
          <a:noFill/>
        </p:spPr>
        <p:txBody>
          <a:bodyPr/>
          <a:lstStyle>
            <a:lvl1pPr marL="384175" indent="-384175" algn="l" defTabSz="914400" rtl="0" eaLnBrk="1" latinLnBrk="0" hangingPunct="1">
              <a:lnSpc>
                <a:spcPct val="94000"/>
              </a:lnSpc>
              <a:spcBef>
                <a:spcPts val="1000"/>
              </a:spcBef>
              <a:spcAft>
                <a:spcPts val="200"/>
              </a:spcAft>
              <a:buFont typeface="Wingdings" panose="05000000000000000000" pitchFamily="2" charset="2"/>
              <a:buChar char="Ø"/>
              <a:defRPr sz="2400" b="1" kern="1200" baseline="0">
                <a:solidFill>
                  <a:schemeClr val="tx2"/>
                </a:solidFill>
                <a:latin typeface="Times New Roman" panose="02020603050405020304" pitchFamily="18" charset="0"/>
                <a:ea typeface="+mn-ea"/>
                <a:cs typeface="Times New Roman" panose="02020603050405020304" pitchFamily="18" charset="0"/>
              </a:defRPr>
            </a:lvl1pPr>
            <a:lvl2pPr marL="815975" indent="-285750" algn="l" defTabSz="914400" rtl="0" eaLnBrk="1" latinLnBrk="0" hangingPunct="1">
              <a:lnSpc>
                <a:spcPct val="94000"/>
              </a:lnSpc>
              <a:spcBef>
                <a:spcPts val="500"/>
              </a:spcBef>
              <a:spcAft>
                <a:spcPts val="200"/>
              </a:spcAft>
              <a:buFont typeface="Arial" panose="020B0604020202020204" pitchFamily="34" charset="0"/>
              <a:buChar char="•"/>
              <a:defRPr sz="2000" i="0" kern="1200" baseline="0">
                <a:solidFill>
                  <a:schemeClr val="tx2"/>
                </a:solidFill>
                <a:latin typeface="Times New Roman" panose="02020603050405020304" pitchFamily="18" charset="0"/>
                <a:ea typeface="+mn-ea"/>
                <a:cs typeface="Times New Roman" panose="02020603050405020304" pitchFamily="18" charset="0"/>
              </a:defRPr>
            </a:lvl2pPr>
            <a:lvl3pPr marL="1273175" indent="-285750" algn="l" defTabSz="914400" rtl="0" eaLnBrk="1" latinLnBrk="0" hangingPunct="1">
              <a:lnSpc>
                <a:spcPct val="94000"/>
              </a:lnSpc>
              <a:spcBef>
                <a:spcPts val="500"/>
              </a:spcBef>
              <a:spcAft>
                <a:spcPts val="200"/>
              </a:spcAft>
              <a:buSzPct val="50000"/>
              <a:buFont typeface="Wingdings" pitchFamily="2" charset="2"/>
              <a:buChar char="u"/>
              <a:defRPr sz="1800" kern="1200" baseline="0">
                <a:solidFill>
                  <a:schemeClr val="tx2"/>
                </a:solidFill>
                <a:latin typeface="Times New Roman" panose="02020603050405020304" pitchFamily="18" charset="0"/>
                <a:ea typeface="+mn-ea"/>
                <a:cs typeface="Times New Roman" panose="02020603050405020304" pitchFamily="18" charset="0"/>
              </a:defRPr>
            </a:lvl3pPr>
            <a:lvl4pPr marL="1656000" indent="-285750" algn="l" defTabSz="914400" rtl="0" eaLnBrk="1" latinLnBrk="0" hangingPunct="1">
              <a:lnSpc>
                <a:spcPct val="94000"/>
              </a:lnSpc>
              <a:spcBef>
                <a:spcPts val="500"/>
              </a:spcBef>
              <a:spcAft>
                <a:spcPts val="200"/>
              </a:spcAft>
              <a:buSzPct val="50000"/>
              <a:buFont typeface="Wingdings" panose="05000000000000000000" pitchFamily="2" charset="2"/>
              <a:buChar char="u"/>
              <a:defRPr sz="1600" i="0"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altLang="zh-TW"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申兆岩</a:t>
            </a:r>
            <a:r>
              <a:rPr lang="en-US" altLang="zh-TW" sz="2800" dirty="0">
                <a:latin typeface="微软雅黑" panose="020B0503020204020204" pitchFamily="34" charset="-122"/>
                <a:ea typeface="微软雅黑" panose="020B0503020204020204" pitchFamily="34" charset="-122"/>
              </a:rPr>
              <a:t> </a:t>
            </a:r>
          </a:p>
          <a:p>
            <a:pPr lvl="1"/>
            <a:r>
              <a:rPr lang="zh-CN" altLang="en-US" dirty="0">
                <a:solidFill>
                  <a:srgbClr val="0066FF"/>
                </a:solidFill>
                <a:latin typeface="微软雅黑" panose="020B0503020204020204" pitchFamily="34" charset="-122"/>
                <a:ea typeface="微软雅黑" panose="020B0503020204020204" pitchFamily="34" charset="-122"/>
              </a:rPr>
              <a:t>计算机科学与技术学院 体系结构与嵌入式研究中心</a:t>
            </a:r>
            <a:endParaRPr lang="en-US" altLang="zh-CN" dirty="0">
              <a:solidFill>
                <a:srgbClr val="0066FF"/>
              </a:solidFill>
              <a:latin typeface="微软雅黑" panose="020B0503020204020204" pitchFamily="34" charset="-122"/>
              <a:ea typeface="微软雅黑" panose="020B0503020204020204" pitchFamily="34" charset="-122"/>
            </a:endParaRPr>
          </a:p>
          <a:p>
            <a:pPr lvl="1"/>
            <a:r>
              <a:rPr lang="zh-CN" altLang="en-US" dirty="0">
                <a:solidFill>
                  <a:srgbClr val="0066FF"/>
                </a:solidFill>
                <a:latin typeface="微软雅黑" panose="020B0503020204020204" pitchFamily="34" charset="-122"/>
                <a:ea typeface="微软雅黑" panose="020B0503020204020204" pitchFamily="34" charset="-122"/>
              </a:rPr>
              <a:t>主要研究方向：计算机体系结构，大数据存储，存算融合架构</a:t>
            </a:r>
            <a:endParaRPr lang="en-US" altLang="zh-TW" dirty="0">
              <a:latin typeface="微软雅黑" panose="020B0503020204020204" pitchFamily="34" charset="-122"/>
              <a:ea typeface="微软雅黑" panose="020B0503020204020204" pitchFamily="34" charset="-122"/>
            </a:endParaRPr>
          </a:p>
          <a:p>
            <a:r>
              <a:rPr lang="zh-CN" altLang="en-US" sz="2800" dirty="0">
                <a:latin typeface="微软雅黑" panose="020B0503020204020204" pitchFamily="34" charset="-122"/>
                <a:ea typeface="微软雅黑" panose="020B0503020204020204" pitchFamily="34" charset="-122"/>
              </a:rPr>
              <a:t>办公地点</a:t>
            </a:r>
            <a:endParaRPr lang="en-US" altLang="zh-TW" sz="2800" dirty="0">
              <a:latin typeface="微软雅黑" panose="020B0503020204020204" pitchFamily="34" charset="-122"/>
              <a:ea typeface="微软雅黑" panose="020B0503020204020204" pitchFamily="34" charset="-122"/>
            </a:endParaRPr>
          </a:p>
          <a:p>
            <a:pPr>
              <a:spcBef>
                <a:spcPct val="10000"/>
              </a:spcBef>
              <a:buFont typeface="Wingdings" panose="05000000000000000000" pitchFamily="2" charset="2"/>
              <a:buNone/>
            </a:pPr>
            <a:r>
              <a:rPr lang="en-US" altLang="zh-TW" sz="1800" dirty="0">
                <a:latin typeface="微软雅黑" panose="020B0503020204020204" pitchFamily="34" charset="-122"/>
                <a:ea typeface="微软雅黑" panose="020B0503020204020204" pitchFamily="34" charset="-122"/>
              </a:rPr>
              <a:t>	</a:t>
            </a:r>
            <a:r>
              <a:rPr lang="en-US" altLang="zh-TW" sz="2000" b="0" dirty="0">
                <a:solidFill>
                  <a:srgbClr val="0066FF"/>
                </a:solidFill>
                <a:latin typeface="微软雅黑" panose="020B0503020204020204" pitchFamily="34" charset="-122"/>
                <a:ea typeface="微软雅黑" panose="020B0503020204020204" pitchFamily="34" charset="-122"/>
              </a:rPr>
              <a:t>  </a:t>
            </a:r>
            <a:r>
              <a:rPr lang="zh-CN" altLang="en-US" sz="2000" b="0" dirty="0">
                <a:solidFill>
                  <a:srgbClr val="0066FF"/>
                </a:solidFill>
                <a:latin typeface="微软雅黑" panose="020B0503020204020204" pitchFamily="34" charset="-122"/>
                <a:ea typeface="微软雅黑" panose="020B0503020204020204" pitchFamily="34" charset="-122"/>
              </a:rPr>
              <a:t>办公室：</a:t>
            </a:r>
            <a:r>
              <a:rPr lang="en-US" altLang="zh-TW" sz="2000" b="0" dirty="0">
                <a:solidFill>
                  <a:srgbClr val="0066FF"/>
                </a:solidFill>
                <a:latin typeface="微软雅黑" panose="020B0503020204020204" pitchFamily="34" charset="-122"/>
                <a:ea typeface="微软雅黑" panose="020B0503020204020204" pitchFamily="34" charset="-122"/>
              </a:rPr>
              <a:t>   N3</a:t>
            </a:r>
            <a:r>
              <a:rPr lang="zh-CN" altLang="en-US" sz="2000" b="0" dirty="0">
                <a:solidFill>
                  <a:srgbClr val="0066FF"/>
                </a:solidFill>
                <a:latin typeface="微软雅黑" panose="020B0503020204020204" pitchFamily="34" charset="-122"/>
                <a:ea typeface="微软雅黑" panose="020B0503020204020204" pitchFamily="34" charset="-122"/>
              </a:rPr>
              <a:t>办公楼</a:t>
            </a:r>
            <a:r>
              <a:rPr lang="en-US" altLang="zh-TW" sz="2000" b="0" dirty="0">
                <a:solidFill>
                  <a:srgbClr val="0066FF"/>
                </a:solidFill>
                <a:latin typeface="微软雅黑" panose="020B0503020204020204" pitchFamily="34" charset="-122"/>
                <a:ea typeface="微软雅黑" panose="020B0503020204020204" pitchFamily="34" charset="-122"/>
              </a:rPr>
              <a:t> 41</a:t>
            </a:r>
            <a:r>
              <a:rPr lang="en-US" altLang="zh-CN" sz="2000" b="0" dirty="0">
                <a:solidFill>
                  <a:srgbClr val="0066FF"/>
                </a:solidFill>
                <a:latin typeface="微软雅黑" panose="020B0503020204020204" pitchFamily="34" charset="-122"/>
                <a:ea typeface="微软雅黑" panose="020B0503020204020204" pitchFamily="34" charset="-122"/>
              </a:rPr>
              <a:t>4</a:t>
            </a:r>
            <a:r>
              <a:rPr lang="en-US" altLang="zh-TW" sz="2000" b="0" dirty="0">
                <a:solidFill>
                  <a:srgbClr val="0066FF"/>
                </a:solidFill>
                <a:latin typeface="微软雅黑" panose="020B0503020204020204" pitchFamily="34" charset="-122"/>
                <a:ea typeface="微软雅黑" panose="020B0503020204020204" pitchFamily="34" charset="-122"/>
              </a:rPr>
              <a:t>-4</a:t>
            </a:r>
            <a:r>
              <a:rPr lang="zh-CN" altLang="en-US" sz="2000" b="0" dirty="0">
                <a:solidFill>
                  <a:srgbClr val="0066FF"/>
                </a:solidFill>
                <a:latin typeface="微软雅黑" panose="020B0503020204020204" pitchFamily="34" charset="-122"/>
                <a:ea typeface="微软雅黑" panose="020B0503020204020204" pitchFamily="34" charset="-122"/>
              </a:rPr>
              <a:t>室，或</a:t>
            </a:r>
            <a:r>
              <a:rPr lang="en-US" altLang="zh-CN" sz="2000" b="0" dirty="0">
                <a:solidFill>
                  <a:srgbClr val="0066FF"/>
                </a:solidFill>
                <a:latin typeface="微软雅黑" panose="020B0503020204020204" pitchFamily="34" charset="-122"/>
                <a:ea typeface="微软雅黑" panose="020B0503020204020204" pitchFamily="34" charset="-122"/>
              </a:rPr>
              <a:t>415</a:t>
            </a:r>
            <a:r>
              <a:rPr lang="zh-CN" altLang="en-US" sz="2000" b="0" dirty="0">
                <a:solidFill>
                  <a:srgbClr val="0066FF"/>
                </a:solidFill>
                <a:latin typeface="微软雅黑" panose="020B0503020204020204" pitchFamily="34" charset="-122"/>
                <a:ea typeface="微软雅黑" panose="020B0503020204020204" pitchFamily="34" charset="-122"/>
              </a:rPr>
              <a:t>室</a:t>
            </a:r>
            <a:endParaRPr lang="en-US" altLang="zh-TW" sz="2000" b="0" dirty="0">
              <a:solidFill>
                <a:srgbClr val="0066FF"/>
              </a:solidFill>
              <a:latin typeface="微软雅黑" panose="020B0503020204020204" pitchFamily="34" charset="-122"/>
              <a:ea typeface="微软雅黑" panose="020B0503020204020204" pitchFamily="34" charset="-122"/>
            </a:endParaRPr>
          </a:p>
          <a:p>
            <a:pPr>
              <a:spcBef>
                <a:spcPct val="10000"/>
              </a:spcBef>
              <a:buFont typeface="Wingdings" panose="05000000000000000000" pitchFamily="2" charset="2"/>
              <a:buNone/>
            </a:pPr>
            <a:r>
              <a:rPr lang="en-US" altLang="zh-TW" sz="2000" b="0" dirty="0">
                <a:solidFill>
                  <a:srgbClr val="0066FF"/>
                </a:solidFill>
                <a:latin typeface="微软雅黑" panose="020B0503020204020204" pitchFamily="34" charset="-122"/>
                <a:ea typeface="微软雅黑" panose="020B0503020204020204" pitchFamily="34" charset="-122"/>
              </a:rPr>
              <a:t> 	  </a:t>
            </a:r>
            <a:r>
              <a:rPr lang="zh-CN" altLang="en-US" sz="2000" b="0" dirty="0">
                <a:solidFill>
                  <a:srgbClr val="0066FF"/>
                </a:solidFill>
                <a:latin typeface="微软雅黑" panose="020B0503020204020204" pitchFamily="34" charset="-122"/>
                <a:ea typeface="微软雅黑" panose="020B0503020204020204" pitchFamily="34" charset="-122"/>
              </a:rPr>
              <a:t>电话号码</a:t>
            </a:r>
            <a:r>
              <a:rPr lang="en-US" altLang="zh-TW" sz="2000" b="0" dirty="0">
                <a:solidFill>
                  <a:srgbClr val="0066FF"/>
                </a:solidFill>
                <a:latin typeface="微软雅黑" panose="020B0503020204020204" pitchFamily="34" charset="-122"/>
                <a:ea typeface="微软雅黑" panose="020B0503020204020204" pitchFamily="34" charset="-122"/>
              </a:rPr>
              <a:t> : </a:t>
            </a:r>
            <a:r>
              <a:rPr lang="en-US" altLang="zh-CN" sz="2000" b="0" dirty="0">
                <a:solidFill>
                  <a:srgbClr val="0066FF"/>
                </a:solidFill>
                <a:latin typeface="微软雅黑" panose="020B0503020204020204" pitchFamily="34" charset="-122"/>
                <a:ea typeface="微软雅黑" panose="020B0503020204020204" pitchFamily="34" charset="-122"/>
              </a:rPr>
              <a:t>15064897532</a:t>
            </a:r>
          </a:p>
          <a:p>
            <a:pPr>
              <a:spcBef>
                <a:spcPct val="10000"/>
              </a:spcBef>
              <a:buFont typeface="Wingdings" panose="05000000000000000000" pitchFamily="2" charset="2"/>
              <a:buNone/>
            </a:pPr>
            <a:r>
              <a:rPr lang="en-US" altLang="zh-TW" sz="2000" b="0" dirty="0">
                <a:solidFill>
                  <a:srgbClr val="0066FF"/>
                </a:solidFill>
                <a:latin typeface="微软雅黑" panose="020B0503020204020204" pitchFamily="34" charset="-122"/>
                <a:ea typeface="微软雅黑" panose="020B0503020204020204" pitchFamily="34" charset="-122"/>
              </a:rPr>
              <a:t> 	  Email: </a:t>
            </a:r>
            <a:r>
              <a:rPr lang="en-US" altLang="zh-CN" sz="2000" b="0" dirty="0">
                <a:solidFill>
                  <a:srgbClr val="0066FF"/>
                </a:solidFill>
                <a:latin typeface="微软雅黑" panose="020B0503020204020204" pitchFamily="34" charset="-122"/>
                <a:ea typeface="微软雅黑" panose="020B0503020204020204" pitchFamily="34" charset="-122"/>
              </a:rPr>
              <a:t>shenzhaoyan@sdu.edu.cn</a:t>
            </a:r>
            <a:endParaRPr lang="en-US" altLang="zh-TW" sz="2000" b="0" dirty="0">
              <a:solidFill>
                <a:srgbClr val="0066FF"/>
              </a:solidFill>
              <a:latin typeface="微软雅黑" panose="020B0503020204020204" pitchFamily="34" charset="-122"/>
              <a:ea typeface="微软雅黑" panose="020B0503020204020204" pitchFamily="34" charset="-122"/>
            </a:endParaRPr>
          </a:p>
          <a:p>
            <a:pPr>
              <a:spcBef>
                <a:spcPct val="10000"/>
              </a:spcBef>
              <a:buFont typeface="Wingdings" panose="05000000000000000000" pitchFamily="2" charset="2"/>
              <a:buNone/>
            </a:pPr>
            <a:r>
              <a:rPr lang="en-US" altLang="zh-TW" sz="2800" b="0" dirty="0">
                <a:latin typeface="微软雅黑" panose="020B0503020204020204" pitchFamily="34" charset="-122"/>
                <a:ea typeface="微软雅黑" panose="020B0503020204020204" pitchFamily="34" charset="-122"/>
              </a:rPr>
              <a:t>    </a:t>
            </a:r>
          </a:p>
          <a:p>
            <a:pPr>
              <a:spcBef>
                <a:spcPct val="10000"/>
              </a:spcBef>
              <a:buFont typeface="Wingdings" panose="05000000000000000000" pitchFamily="2" charset="2"/>
              <a:buNone/>
            </a:pPr>
            <a:r>
              <a:rPr lang="en-US" altLang="zh-TW"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答疑时间</a:t>
            </a:r>
            <a:r>
              <a:rPr lang="en-US" altLang="zh-TW"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周六晚上</a:t>
            </a:r>
            <a:r>
              <a:rPr lang="en-US" altLang="zh-CN" sz="2800" dirty="0">
                <a:latin typeface="微软雅黑" panose="020B0503020204020204" pitchFamily="34" charset="-122"/>
                <a:ea typeface="微软雅黑" panose="020B0503020204020204" pitchFamily="34" charset="-122"/>
              </a:rPr>
              <a:t>7:00 ~ 9:00</a:t>
            </a:r>
          </a:p>
          <a:p>
            <a:pPr>
              <a:spcBef>
                <a:spcPct val="10000"/>
              </a:spcBef>
              <a:buFont typeface="Wingdings" panose="05000000000000000000" pitchFamily="2" charset="2"/>
              <a:buNone/>
            </a:pPr>
            <a:endParaRPr lang="en-US" altLang="zh-CN" sz="2800" dirty="0">
              <a:latin typeface="微软雅黑" panose="020B0503020204020204" pitchFamily="34" charset="-122"/>
              <a:ea typeface="微软雅黑" panose="020B0503020204020204" pitchFamily="34" charset="-122"/>
            </a:endParaRPr>
          </a:p>
          <a:p>
            <a:pPr>
              <a:spcBef>
                <a:spcPct val="10000"/>
              </a:spcBef>
              <a:buFont typeface="Wingdings" panose="05000000000000000000" pitchFamily="2" charset="2"/>
              <a:buChar char="n"/>
            </a:pPr>
            <a:r>
              <a:rPr lang="zh-CN" altLang="en-US" sz="2800" dirty="0">
                <a:latin typeface="微软雅黑" panose="020B0503020204020204" pitchFamily="34" charset="-122"/>
                <a:ea typeface="微软雅黑" panose="020B0503020204020204" pitchFamily="34" charset="-122"/>
              </a:rPr>
              <a:t>问题意见反馈</a:t>
            </a:r>
            <a:endParaRPr lang="en-US" altLang="zh-CN" sz="2800" dirty="0">
              <a:latin typeface="微软雅黑" panose="020B0503020204020204" pitchFamily="34" charset="-122"/>
              <a:ea typeface="微软雅黑" panose="020B0503020204020204" pitchFamily="34" charset="-122"/>
            </a:endParaRPr>
          </a:p>
          <a:p>
            <a:pPr>
              <a:spcBef>
                <a:spcPct val="10000"/>
              </a:spcBef>
              <a:buFont typeface="Wingdings" panose="05000000000000000000" pitchFamily="2" charset="2"/>
              <a:buChar char="n"/>
            </a:pPr>
            <a:endParaRPr lang="en-US" altLang="zh-TW" sz="2000" dirty="0"/>
          </a:p>
          <a:p>
            <a:pPr>
              <a:spcBef>
                <a:spcPct val="10000"/>
              </a:spcBef>
              <a:buFont typeface="Wingdings" panose="05000000000000000000" pitchFamily="2" charset="2"/>
              <a:buNone/>
            </a:pPr>
            <a:endParaRPr lang="en-US" altLang="zh-TW" sz="2000" b="0" dirty="0"/>
          </a:p>
        </p:txBody>
      </p:sp>
    </p:spTree>
    <p:extLst>
      <p:ext uri="{BB962C8B-B14F-4D97-AF65-F5344CB8AC3E}">
        <p14:creationId xmlns:p14="http://schemas.microsoft.com/office/powerpoint/2010/main" val="2997468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zh-CN" dirty="0">
                <a:solidFill>
                  <a:schemeClr val="tx1"/>
                </a:solidFill>
              </a:rPr>
              <a:t>冯·诺依曼架构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30</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zh-CN" dirty="0">
                <a:solidFill>
                  <a:schemeClr val="tx1"/>
                </a:solidFill>
              </a:rPr>
              <a:t>冯·诺依曼架构 </a:t>
            </a:r>
            <a:endParaRPr lang="zh-CN" altLang="en-US" dirty="0">
              <a:solidFill>
                <a:prstClr val="black"/>
              </a:solidFill>
              <a:latin typeface="黑体" panose="02010609060101010101" pitchFamily="49" charset="-122"/>
            </a:endParaRPr>
          </a:p>
          <a:p>
            <a:endParaRPr lang="zh-CN" altLang="en-US" dirty="0"/>
          </a:p>
          <a:p>
            <a:endParaRPr lang="zh-CN" altLang="en-US" dirty="0"/>
          </a:p>
        </p:txBody>
      </p:sp>
      <p:sp>
        <p:nvSpPr>
          <p:cNvPr id="34" name="矩形 33">
            <a:extLst>
              <a:ext uri="{FF2B5EF4-FFF2-40B4-BE49-F238E27FC236}">
                <a16:creationId xmlns:a16="http://schemas.microsoft.com/office/drawing/2014/main" id="{BA11933C-D54E-3347-9D5B-54F07A05F40F}"/>
              </a:ext>
            </a:extLst>
          </p:cNvPr>
          <p:cNvSpPr/>
          <p:nvPr/>
        </p:nvSpPr>
        <p:spPr>
          <a:xfrm>
            <a:off x="6243484" y="1661660"/>
            <a:ext cx="5750040" cy="400110"/>
          </a:xfrm>
          <a:prstGeom prst="rect">
            <a:avLst/>
          </a:prstGeom>
        </p:spPr>
        <p:txBody>
          <a:bodyPr wrap="square">
            <a:spAutoFit/>
          </a:bodyPr>
          <a:lstStyle/>
          <a:p>
            <a:pPr marL="457200" indent="-457200">
              <a:buFont typeface="Arial" panose="020B0604020202020204" pitchFamily="34" charset="0"/>
              <a:buChar char="•"/>
            </a:pPr>
            <a:r>
              <a:rPr lang="zh-CN" altLang="en-US" sz="2000" dirty="0">
                <a:latin typeface="Times New Roman" panose="02020603050405020304" pitchFamily="18" charset="0"/>
                <a:ea typeface="黑体" panose="02010609060101010101" pitchFamily="49" charset="-122"/>
              </a:rPr>
              <a:t>采用</a:t>
            </a:r>
            <a:r>
              <a:rPr lang="zh-CN" altLang="en-US" sz="2000" dirty="0">
                <a:solidFill>
                  <a:srgbClr val="FF0000"/>
                </a:solidFill>
                <a:latin typeface="Times New Roman" panose="02020603050405020304" pitchFamily="18" charset="0"/>
                <a:ea typeface="黑体" panose="02010609060101010101" pitchFamily="49" charset="-122"/>
              </a:rPr>
              <a:t>程序存储</a:t>
            </a:r>
            <a:r>
              <a:rPr lang="zh-CN" altLang="en-US" sz="2000" dirty="0">
                <a:latin typeface="Times New Roman" panose="02020603050405020304" pitchFamily="18" charset="0"/>
                <a:ea typeface="黑体" panose="02010609060101010101" pitchFamily="49" charset="-122"/>
              </a:rPr>
              <a:t>的思想</a:t>
            </a:r>
            <a:endParaRPr lang="en-US" altLang="zh-CN" sz="2000" dirty="0">
              <a:latin typeface="Times New Roman" panose="02020603050405020304" pitchFamily="18" charset="0"/>
              <a:ea typeface="黑体" panose="02010609060101010101" pitchFamily="49" charset="-122"/>
            </a:endParaRPr>
          </a:p>
        </p:txBody>
      </p:sp>
      <p:sp>
        <p:nvSpPr>
          <p:cNvPr id="35" name="矩形 34">
            <a:extLst>
              <a:ext uri="{FF2B5EF4-FFF2-40B4-BE49-F238E27FC236}">
                <a16:creationId xmlns:a16="http://schemas.microsoft.com/office/drawing/2014/main" id="{2CEB6C8E-20C3-B149-A977-8682B85AF05B}"/>
              </a:ext>
            </a:extLst>
          </p:cNvPr>
          <p:cNvSpPr/>
          <p:nvPr/>
        </p:nvSpPr>
        <p:spPr>
          <a:xfrm>
            <a:off x="6243188" y="2018266"/>
            <a:ext cx="5463105" cy="707886"/>
          </a:xfrm>
          <a:prstGeom prst="rect">
            <a:avLst/>
          </a:prstGeom>
        </p:spPr>
        <p:txBody>
          <a:bodyPr wrap="square">
            <a:spAutoFit/>
          </a:bodyPr>
          <a:lstStyle/>
          <a:p>
            <a:pPr marL="457200" indent="-457200">
              <a:buFont typeface="Arial" panose="020B0604020202020204" pitchFamily="34" charset="0"/>
              <a:buChar char="•"/>
            </a:pPr>
            <a:r>
              <a:rPr lang="zh-CN" altLang="zh-CN" sz="2000" dirty="0"/>
              <a:t>指令存放在</a:t>
            </a:r>
            <a:r>
              <a:rPr lang="zh-CN" altLang="zh-CN" sz="2000" dirty="0">
                <a:solidFill>
                  <a:srgbClr val="FF0000"/>
                </a:solidFill>
              </a:rPr>
              <a:t>存储器</a:t>
            </a:r>
            <a:r>
              <a:rPr lang="zh-CN" altLang="zh-CN" sz="2000" dirty="0"/>
              <a:t>中，并且指令和数据一样可以参与运算</a:t>
            </a:r>
            <a:endParaRPr lang="en-US" altLang="zh-CN" sz="2000" dirty="0">
              <a:latin typeface="Times New Roman" panose="02020603050405020304" pitchFamily="18" charset="0"/>
              <a:ea typeface="黑体" panose="02010609060101010101" pitchFamily="49" charset="-122"/>
            </a:endParaRPr>
          </a:p>
        </p:txBody>
      </p:sp>
      <p:sp>
        <p:nvSpPr>
          <p:cNvPr id="36" name="矩形 35">
            <a:extLst>
              <a:ext uri="{FF2B5EF4-FFF2-40B4-BE49-F238E27FC236}">
                <a16:creationId xmlns:a16="http://schemas.microsoft.com/office/drawing/2014/main" id="{1C58BA67-36B0-004F-BFA0-95F2C6882A13}"/>
              </a:ext>
            </a:extLst>
          </p:cNvPr>
          <p:cNvSpPr/>
          <p:nvPr/>
        </p:nvSpPr>
        <p:spPr>
          <a:xfrm>
            <a:off x="6216613" y="2698211"/>
            <a:ext cx="5516253" cy="707886"/>
          </a:xfrm>
          <a:prstGeom prst="rect">
            <a:avLst/>
          </a:prstGeom>
        </p:spPr>
        <p:txBody>
          <a:bodyPr wrap="square">
            <a:spAutoFit/>
          </a:bodyPr>
          <a:lstStyle/>
          <a:p>
            <a:pPr marL="457200" indent="-457200">
              <a:buFont typeface="Arial" panose="020B0604020202020204" pitchFamily="34" charset="0"/>
              <a:buChar char="•"/>
            </a:pPr>
            <a:r>
              <a:rPr lang="zh-CN" altLang="en-US" sz="2000" dirty="0">
                <a:latin typeface="Times New Roman" panose="02020603050405020304" pitchFamily="18" charset="0"/>
                <a:ea typeface="黑体" panose="02010609060101010101" pitchFamily="49" charset="-122"/>
              </a:rPr>
              <a:t>数据和指令均用</a:t>
            </a:r>
            <a:r>
              <a:rPr lang="zh-CN" altLang="en-US" sz="2000" dirty="0">
                <a:solidFill>
                  <a:srgbClr val="FF0000"/>
                </a:solidFill>
                <a:latin typeface="Times New Roman" panose="02020603050405020304" pitchFamily="18" charset="0"/>
                <a:ea typeface="黑体" panose="02010609060101010101" pitchFamily="49" charset="-122"/>
              </a:rPr>
              <a:t>二进制</a:t>
            </a:r>
            <a:r>
              <a:rPr lang="zh-CN" altLang="en-US" sz="2000" dirty="0">
                <a:latin typeface="Times New Roman" panose="02020603050405020304" pitchFamily="18" charset="0"/>
                <a:ea typeface="黑体" panose="02010609060101010101" pitchFamily="49" charset="-122"/>
              </a:rPr>
              <a:t>表示</a:t>
            </a:r>
            <a:r>
              <a:rPr lang="zh-CN" altLang="zh-CN" sz="2000" dirty="0"/>
              <a:t>，每条指令由操作码与地址码组成</a:t>
            </a:r>
            <a:endParaRPr lang="en-US" altLang="zh-CN" sz="2000" dirty="0">
              <a:latin typeface="Times New Roman" panose="02020603050405020304" pitchFamily="18" charset="0"/>
              <a:ea typeface="黑体" panose="02010609060101010101" pitchFamily="49" charset="-122"/>
            </a:endParaRPr>
          </a:p>
        </p:txBody>
      </p:sp>
      <p:sp>
        <p:nvSpPr>
          <p:cNvPr id="80" name="矩形 79">
            <a:extLst>
              <a:ext uri="{FF2B5EF4-FFF2-40B4-BE49-F238E27FC236}">
                <a16:creationId xmlns:a16="http://schemas.microsoft.com/office/drawing/2014/main" id="{DA400881-0EEC-9D42-B513-6A3C0723EFE6}"/>
              </a:ext>
            </a:extLst>
          </p:cNvPr>
          <p:cNvSpPr/>
          <p:nvPr/>
        </p:nvSpPr>
        <p:spPr>
          <a:xfrm>
            <a:off x="6243128" y="3406097"/>
            <a:ext cx="4769001" cy="400110"/>
          </a:xfrm>
          <a:prstGeom prst="rect">
            <a:avLst/>
          </a:prstGeom>
        </p:spPr>
        <p:txBody>
          <a:bodyPr wrap="square">
            <a:spAutoFit/>
          </a:bodyPr>
          <a:lstStyle/>
          <a:p>
            <a:pPr marL="457200" indent="-457200">
              <a:buFont typeface="Arial" panose="020B0604020202020204" pitchFamily="34" charset="0"/>
              <a:buChar char="•"/>
            </a:pPr>
            <a:r>
              <a:rPr lang="zh-CN" altLang="zh-CN" sz="2000" dirty="0"/>
              <a:t>指令</a:t>
            </a:r>
            <a:r>
              <a:rPr lang="zh-CN" altLang="zh-CN" sz="2000" dirty="0">
                <a:solidFill>
                  <a:srgbClr val="FF0000"/>
                </a:solidFill>
              </a:rPr>
              <a:t>顺序执行</a:t>
            </a:r>
            <a:endParaRPr lang="en-US" altLang="zh-CN" sz="2000" dirty="0">
              <a:solidFill>
                <a:srgbClr val="FF0000"/>
              </a:solidFill>
              <a:latin typeface="Times New Roman" panose="02020603050405020304" pitchFamily="18" charset="0"/>
              <a:ea typeface="黑体" panose="02010609060101010101" pitchFamily="49" charset="-122"/>
            </a:endParaRPr>
          </a:p>
        </p:txBody>
      </p:sp>
      <p:sp>
        <p:nvSpPr>
          <p:cNvPr id="81" name="矩形 80">
            <a:extLst>
              <a:ext uri="{FF2B5EF4-FFF2-40B4-BE49-F238E27FC236}">
                <a16:creationId xmlns:a16="http://schemas.microsoft.com/office/drawing/2014/main" id="{556342CF-B747-7143-8C4E-A3ACE05B7F9E}"/>
              </a:ext>
            </a:extLst>
          </p:cNvPr>
          <p:cNvSpPr/>
          <p:nvPr/>
        </p:nvSpPr>
        <p:spPr>
          <a:xfrm>
            <a:off x="6243127" y="3851904"/>
            <a:ext cx="5516253" cy="707886"/>
          </a:xfrm>
          <a:prstGeom prst="rect">
            <a:avLst/>
          </a:prstGeom>
        </p:spPr>
        <p:txBody>
          <a:bodyPr wrap="square">
            <a:spAutoFit/>
          </a:bodyPr>
          <a:lstStyle/>
          <a:p>
            <a:pPr marL="457200" indent="-457200">
              <a:buFont typeface="Arial" panose="020B0604020202020204" pitchFamily="34" charset="0"/>
              <a:buChar char="•"/>
            </a:pPr>
            <a:r>
              <a:rPr lang="zh-CN" altLang="zh-CN" sz="2000" dirty="0"/>
              <a:t>计算机由</a:t>
            </a:r>
            <a:r>
              <a:rPr lang="zh-CN" altLang="zh-CN" sz="2000" dirty="0">
                <a:solidFill>
                  <a:srgbClr val="FF0000"/>
                </a:solidFill>
              </a:rPr>
              <a:t>运算器、控制器、存储器、输入设备和输出设备</a:t>
            </a:r>
            <a:r>
              <a:rPr lang="zh-CN" altLang="zh-CN" sz="2000" dirty="0"/>
              <a:t>组成</a:t>
            </a:r>
          </a:p>
        </p:txBody>
      </p:sp>
      <p:grpSp>
        <p:nvGrpSpPr>
          <p:cNvPr id="82" name="组合 81">
            <a:extLst>
              <a:ext uri="{FF2B5EF4-FFF2-40B4-BE49-F238E27FC236}">
                <a16:creationId xmlns:a16="http://schemas.microsoft.com/office/drawing/2014/main" id="{1D2EE694-B40F-D744-999C-37D165AFFEF8}"/>
              </a:ext>
            </a:extLst>
          </p:cNvPr>
          <p:cNvGrpSpPr/>
          <p:nvPr/>
        </p:nvGrpSpPr>
        <p:grpSpPr>
          <a:xfrm>
            <a:off x="485707" y="1842068"/>
            <a:ext cx="5334930" cy="2531898"/>
            <a:chOff x="761069" y="1607820"/>
            <a:chExt cx="10669863" cy="3365437"/>
          </a:xfrm>
        </p:grpSpPr>
        <p:sp>
          <p:nvSpPr>
            <p:cNvPr id="83" name="矩形 82">
              <a:extLst>
                <a:ext uri="{FF2B5EF4-FFF2-40B4-BE49-F238E27FC236}">
                  <a16:creationId xmlns:a16="http://schemas.microsoft.com/office/drawing/2014/main" id="{3268674B-B427-CC47-B7E2-25C3C13A12FF}"/>
                </a:ext>
              </a:extLst>
            </p:cNvPr>
            <p:cNvSpPr/>
            <p:nvPr/>
          </p:nvSpPr>
          <p:spPr>
            <a:xfrm>
              <a:off x="761069" y="1607820"/>
              <a:ext cx="2006845" cy="60404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输入设备</a:t>
              </a:r>
            </a:p>
          </p:txBody>
        </p:sp>
        <p:sp>
          <p:nvSpPr>
            <p:cNvPr id="84" name="矩形 83">
              <a:extLst>
                <a:ext uri="{FF2B5EF4-FFF2-40B4-BE49-F238E27FC236}">
                  <a16:creationId xmlns:a16="http://schemas.microsoft.com/office/drawing/2014/main" id="{7BC0BAD4-639C-4C40-AE1F-9C033A4899EF}"/>
                </a:ext>
              </a:extLst>
            </p:cNvPr>
            <p:cNvSpPr/>
            <p:nvPr/>
          </p:nvSpPr>
          <p:spPr>
            <a:xfrm>
              <a:off x="4472009" y="1607820"/>
              <a:ext cx="2568871" cy="60404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存储器</a:t>
              </a:r>
            </a:p>
          </p:txBody>
        </p:sp>
        <p:sp>
          <p:nvSpPr>
            <p:cNvPr id="85" name="矩形 84">
              <a:extLst>
                <a:ext uri="{FF2B5EF4-FFF2-40B4-BE49-F238E27FC236}">
                  <a16:creationId xmlns:a16="http://schemas.microsoft.com/office/drawing/2014/main" id="{862EEB05-1600-C04E-9000-34D983172F02}"/>
                </a:ext>
              </a:extLst>
            </p:cNvPr>
            <p:cNvSpPr/>
            <p:nvPr/>
          </p:nvSpPr>
          <p:spPr>
            <a:xfrm>
              <a:off x="9425010" y="1607820"/>
              <a:ext cx="2005922" cy="60404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输出设备</a:t>
              </a:r>
            </a:p>
          </p:txBody>
        </p:sp>
        <p:sp>
          <p:nvSpPr>
            <p:cNvPr id="86" name="矩形 85">
              <a:extLst>
                <a:ext uri="{FF2B5EF4-FFF2-40B4-BE49-F238E27FC236}">
                  <a16:creationId xmlns:a16="http://schemas.microsoft.com/office/drawing/2014/main" id="{FC266471-BDA4-D641-BE12-893A76CDFC2E}"/>
                </a:ext>
              </a:extLst>
            </p:cNvPr>
            <p:cNvSpPr/>
            <p:nvPr/>
          </p:nvSpPr>
          <p:spPr>
            <a:xfrm>
              <a:off x="4480561" y="3134599"/>
              <a:ext cx="1668780" cy="60404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运算器</a:t>
              </a:r>
            </a:p>
          </p:txBody>
        </p:sp>
        <p:sp>
          <p:nvSpPr>
            <p:cNvPr id="87" name="矩形 86">
              <a:extLst>
                <a:ext uri="{FF2B5EF4-FFF2-40B4-BE49-F238E27FC236}">
                  <a16:creationId xmlns:a16="http://schemas.microsoft.com/office/drawing/2014/main" id="{43A27AC3-EDDE-4647-A167-5494469CAAFD}"/>
                </a:ext>
              </a:extLst>
            </p:cNvPr>
            <p:cNvSpPr/>
            <p:nvPr/>
          </p:nvSpPr>
          <p:spPr>
            <a:xfrm>
              <a:off x="6515101" y="3134599"/>
              <a:ext cx="1668780" cy="60404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控制器</a:t>
              </a:r>
            </a:p>
          </p:txBody>
        </p:sp>
        <p:sp>
          <p:nvSpPr>
            <p:cNvPr id="88" name="矩形 87">
              <a:extLst>
                <a:ext uri="{FF2B5EF4-FFF2-40B4-BE49-F238E27FC236}">
                  <a16:creationId xmlns:a16="http://schemas.microsoft.com/office/drawing/2014/main" id="{42F7421E-BC66-074D-A8A5-1EE3DDC88808}"/>
                </a:ext>
              </a:extLst>
            </p:cNvPr>
            <p:cNvSpPr/>
            <p:nvPr/>
          </p:nvSpPr>
          <p:spPr>
            <a:xfrm>
              <a:off x="4114800" y="2826301"/>
              <a:ext cx="4396739" cy="18198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endParaRPr>
            </a:p>
          </p:txBody>
        </p:sp>
        <p:sp>
          <p:nvSpPr>
            <p:cNvPr id="89" name="文本框 88">
              <a:extLst>
                <a:ext uri="{FF2B5EF4-FFF2-40B4-BE49-F238E27FC236}">
                  <a16:creationId xmlns:a16="http://schemas.microsoft.com/office/drawing/2014/main" id="{147403D7-1C59-5446-AA79-DEFCC3508457}"/>
                </a:ext>
              </a:extLst>
            </p:cNvPr>
            <p:cNvSpPr txBox="1"/>
            <p:nvPr/>
          </p:nvSpPr>
          <p:spPr>
            <a:xfrm>
              <a:off x="5051141" y="4184331"/>
              <a:ext cx="2524053" cy="4392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中央处理器</a:t>
              </a:r>
            </a:p>
          </p:txBody>
        </p:sp>
        <p:sp>
          <p:nvSpPr>
            <p:cNvPr id="90" name="文本框 89">
              <a:extLst>
                <a:ext uri="{FF2B5EF4-FFF2-40B4-BE49-F238E27FC236}">
                  <a16:creationId xmlns:a16="http://schemas.microsoft.com/office/drawing/2014/main" id="{1EDB7783-65B7-4347-9492-417086A29439}"/>
                </a:ext>
              </a:extLst>
            </p:cNvPr>
            <p:cNvSpPr txBox="1"/>
            <p:nvPr/>
          </p:nvSpPr>
          <p:spPr>
            <a:xfrm>
              <a:off x="6912477" y="2265581"/>
              <a:ext cx="1200146" cy="45001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指令</a:t>
              </a:r>
            </a:p>
          </p:txBody>
        </p:sp>
        <p:sp>
          <p:nvSpPr>
            <p:cNvPr id="91" name="文本框 90">
              <a:extLst>
                <a:ext uri="{FF2B5EF4-FFF2-40B4-BE49-F238E27FC236}">
                  <a16:creationId xmlns:a16="http://schemas.microsoft.com/office/drawing/2014/main" id="{3203D8BF-B81B-1C44-BC5A-D81EB2748890}"/>
                </a:ext>
              </a:extLst>
            </p:cNvPr>
            <p:cNvSpPr txBox="1"/>
            <p:nvPr/>
          </p:nvSpPr>
          <p:spPr>
            <a:xfrm>
              <a:off x="1156336" y="4121950"/>
              <a:ext cx="201168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数据流</a:t>
              </a:r>
            </a:p>
          </p:txBody>
        </p:sp>
        <p:sp>
          <p:nvSpPr>
            <p:cNvPr id="92" name="文本框 91">
              <a:extLst>
                <a:ext uri="{FF2B5EF4-FFF2-40B4-BE49-F238E27FC236}">
                  <a16:creationId xmlns:a16="http://schemas.microsoft.com/office/drawing/2014/main" id="{74657466-A08D-784F-972B-2D05CD57DB7B}"/>
                </a:ext>
              </a:extLst>
            </p:cNvPr>
            <p:cNvSpPr txBox="1"/>
            <p:nvPr/>
          </p:nvSpPr>
          <p:spPr>
            <a:xfrm>
              <a:off x="1156336" y="4634703"/>
              <a:ext cx="201168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控制流</a:t>
              </a:r>
            </a:p>
          </p:txBody>
        </p:sp>
        <p:cxnSp>
          <p:nvCxnSpPr>
            <p:cNvPr id="93" name="直接箭头连接符 15">
              <a:extLst>
                <a:ext uri="{FF2B5EF4-FFF2-40B4-BE49-F238E27FC236}">
                  <a16:creationId xmlns:a16="http://schemas.microsoft.com/office/drawing/2014/main" id="{E7F08951-BF6F-F942-81F9-EA069288A0C1}"/>
                </a:ext>
              </a:extLst>
            </p:cNvPr>
            <p:cNvCxnSpPr>
              <a:stCxn id="83" idx="3"/>
              <a:endCxn id="84" idx="1"/>
            </p:cNvCxnSpPr>
            <p:nvPr/>
          </p:nvCxnSpPr>
          <p:spPr>
            <a:xfrm>
              <a:off x="2767914" y="1909840"/>
              <a:ext cx="1704095" cy="0"/>
            </a:xfrm>
            <a:prstGeom prst="straightConnector1">
              <a:avLst/>
            </a:prstGeom>
            <a:ln w="15875">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94" name="直接连接符 17">
              <a:extLst>
                <a:ext uri="{FF2B5EF4-FFF2-40B4-BE49-F238E27FC236}">
                  <a16:creationId xmlns:a16="http://schemas.microsoft.com/office/drawing/2014/main" id="{CE061B9A-35AE-E444-A00E-40BB3B2A12D3}"/>
                </a:ext>
              </a:extLst>
            </p:cNvPr>
            <p:cNvCxnSpPr>
              <a:stCxn id="84" idx="3"/>
              <a:endCxn id="85" idx="1"/>
            </p:cNvCxnSpPr>
            <p:nvPr/>
          </p:nvCxnSpPr>
          <p:spPr>
            <a:xfrm>
              <a:off x="7040880" y="1909840"/>
              <a:ext cx="2384130" cy="0"/>
            </a:xfrm>
            <a:prstGeom prst="line">
              <a:avLst/>
            </a:prstGeom>
            <a:ln w="15875">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95" name="直接箭头连接符 19">
              <a:extLst>
                <a:ext uri="{FF2B5EF4-FFF2-40B4-BE49-F238E27FC236}">
                  <a16:creationId xmlns:a16="http://schemas.microsoft.com/office/drawing/2014/main" id="{A9FDCE14-2C5C-9E4A-B4D8-D93DDD9E3B0B}"/>
                </a:ext>
              </a:extLst>
            </p:cNvPr>
            <p:cNvCxnSpPr/>
            <p:nvPr/>
          </p:nvCxnSpPr>
          <p:spPr>
            <a:xfrm>
              <a:off x="4838700" y="2211860"/>
              <a:ext cx="0" cy="922739"/>
            </a:xfrm>
            <a:prstGeom prst="straightConnector1">
              <a:avLst/>
            </a:prstGeom>
            <a:ln w="15875">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96" name="直接箭头连接符 21">
              <a:extLst>
                <a:ext uri="{FF2B5EF4-FFF2-40B4-BE49-F238E27FC236}">
                  <a16:creationId xmlns:a16="http://schemas.microsoft.com/office/drawing/2014/main" id="{D8EB14AD-B89B-FA40-831C-2825F96DF6EA}"/>
                </a:ext>
              </a:extLst>
            </p:cNvPr>
            <p:cNvCxnSpPr>
              <a:endCxn id="84" idx="2"/>
            </p:cNvCxnSpPr>
            <p:nvPr/>
          </p:nvCxnSpPr>
          <p:spPr>
            <a:xfrm flipV="1">
              <a:off x="5756444" y="2211860"/>
              <a:ext cx="1" cy="922739"/>
            </a:xfrm>
            <a:prstGeom prst="straightConnector1">
              <a:avLst/>
            </a:prstGeom>
            <a:ln w="15875">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97" name="直接箭头连接符 23">
              <a:extLst>
                <a:ext uri="{FF2B5EF4-FFF2-40B4-BE49-F238E27FC236}">
                  <a16:creationId xmlns:a16="http://schemas.microsoft.com/office/drawing/2014/main" id="{C29C5870-57A6-AC4B-8C8C-F7A75AA391E5}"/>
                </a:ext>
              </a:extLst>
            </p:cNvPr>
            <p:cNvCxnSpPr/>
            <p:nvPr/>
          </p:nvCxnSpPr>
          <p:spPr>
            <a:xfrm>
              <a:off x="6804660" y="2211860"/>
              <a:ext cx="0" cy="916460"/>
            </a:xfrm>
            <a:prstGeom prst="straightConnector1">
              <a:avLst/>
            </a:prstGeom>
            <a:ln w="15875">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98" name="直接箭头连接符 25">
              <a:extLst>
                <a:ext uri="{FF2B5EF4-FFF2-40B4-BE49-F238E27FC236}">
                  <a16:creationId xmlns:a16="http://schemas.microsoft.com/office/drawing/2014/main" id="{624FC333-4B5D-F142-A383-1195D4A99ECF}"/>
                </a:ext>
              </a:extLst>
            </p:cNvPr>
            <p:cNvCxnSpPr/>
            <p:nvPr/>
          </p:nvCxnSpPr>
          <p:spPr>
            <a:xfrm>
              <a:off x="933450" y="4421660"/>
              <a:ext cx="571500" cy="0"/>
            </a:xfrm>
            <a:prstGeom prst="straightConnector1">
              <a:avLst/>
            </a:prstGeom>
            <a:ln w="15875">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99" name="直接箭头连接符 31">
              <a:extLst>
                <a:ext uri="{FF2B5EF4-FFF2-40B4-BE49-F238E27FC236}">
                  <a16:creationId xmlns:a16="http://schemas.microsoft.com/office/drawing/2014/main" id="{F396596B-FD3F-584A-BC95-88232B8CA9EF}"/>
                </a:ext>
              </a:extLst>
            </p:cNvPr>
            <p:cNvCxnSpPr>
              <a:cxnSpLocks/>
            </p:cNvCxnSpPr>
            <p:nvPr/>
          </p:nvCxnSpPr>
          <p:spPr>
            <a:xfrm rot="10800000" flipV="1">
              <a:off x="5314951" y="3755271"/>
              <a:ext cx="1489710" cy="2418"/>
            </a:xfrm>
            <a:prstGeom prst="bentConnector4">
              <a:avLst>
                <a:gd name="adj1" fmla="val 256"/>
                <a:gd name="adj2" fmla="val 9554094"/>
              </a:avLst>
            </a:prstGeom>
            <a:ln w="15875">
              <a:solidFill>
                <a:schemeClr val="tx1"/>
              </a:solidFill>
              <a:prstDash val="dash"/>
              <a:tailEnd type="stealth" w="lg" len="lg"/>
            </a:ln>
          </p:spPr>
          <p:style>
            <a:lnRef idx="1">
              <a:schemeClr val="accent1"/>
            </a:lnRef>
            <a:fillRef idx="0">
              <a:schemeClr val="accent1"/>
            </a:fillRef>
            <a:effectRef idx="0">
              <a:schemeClr val="accent1"/>
            </a:effectRef>
            <a:fontRef idx="minor">
              <a:schemeClr val="tx1"/>
            </a:fontRef>
          </p:style>
        </p:cxnSp>
        <p:cxnSp>
          <p:nvCxnSpPr>
            <p:cNvPr id="100" name="直接连接符 34">
              <a:extLst>
                <a:ext uri="{FF2B5EF4-FFF2-40B4-BE49-F238E27FC236}">
                  <a16:creationId xmlns:a16="http://schemas.microsoft.com/office/drawing/2014/main" id="{E1209C0B-22EF-F242-810F-B55E86278217}"/>
                </a:ext>
              </a:extLst>
            </p:cNvPr>
            <p:cNvCxnSpPr>
              <a:cxnSpLocks/>
            </p:cNvCxnSpPr>
            <p:nvPr/>
          </p:nvCxnSpPr>
          <p:spPr>
            <a:xfrm rot="5400000" flipH="1">
              <a:off x="3793602" y="192276"/>
              <a:ext cx="1526779" cy="5584999"/>
            </a:xfrm>
            <a:prstGeom prst="bentConnector3">
              <a:avLst>
                <a:gd name="adj1" fmla="val -21836"/>
              </a:avLst>
            </a:prstGeom>
            <a:ln w="15875">
              <a:solidFill>
                <a:schemeClr val="tx1"/>
              </a:solidFill>
              <a:prstDash val="dash"/>
              <a:tailEnd type="stealth" w="lg" len="lg"/>
            </a:ln>
          </p:spPr>
          <p:style>
            <a:lnRef idx="1">
              <a:schemeClr val="accent1"/>
            </a:lnRef>
            <a:fillRef idx="0">
              <a:schemeClr val="accent1"/>
            </a:fillRef>
            <a:effectRef idx="0">
              <a:schemeClr val="accent1"/>
            </a:effectRef>
            <a:fontRef idx="minor">
              <a:schemeClr val="tx1"/>
            </a:fontRef>
          </p:style>
        </p:cxnSp>
        <p:cxnSp>
          <p:nvCxnSpPr>
            <p:cNvPr id="101" name="直接箭头连接符 39">
              <a:extLst>
                <a:ext uri="{FF2B5EF4-FFF2-40B4-BE49-F238E27FC236}">
                  <a16:creationId xmlns:a16="http://schemas.microsoft.com/office/drawing/2014/main" id="{8E1A583A-E715-9B47-A88C-8FBD8A17DA36}"/>
                </a:ext>
              </a:extLst>
            </p:cNvPr>
            <p:cNvCxnSpPr/>
            <p:nvPr/>
          </p:nvCxnSpPr>
          <p:spPr>
            <a:xfrm rot="16200000" flipV="1">
              <a:off x="6984529" y="2123279"/>
              <a:ext cx="1061395" cy="948689"/>
            </a:xfrm>
            <a:prstGeom prst="bentConnector3">
              <a:avLst>
                <a:gd name="adj1" fmla="val 100255"/>
              </a:avLst>
            </a:prstGeom>
            <a:ln w="15875">
              <a:solidFill>
                <a:schemeClr val="tx1"/>
              </a:solidFill>
              <a:prstDash val="dash"/>
              <a:tailEnd type="stealth" w="lg" len="lg"/>
            </a:ln>
          </p:spPr>
          <p:style>
            <a:lnRef idx="1">
              <a:schemeClr val="accent1"/>
            </a:lnRef>
            <a:fillRef idx="0">
              <a:schemeClr val="accent1"/>
            </a:fillRef>
            <a:effectRef idx="0">
              <a:schemeClr val="accent1"/>
            </a:effectRef>
            <a:fontRef idx="minor">
              <a:schemeClr val="tx1"/>
            </a:fontRef>
          </p:style>
        </p:cxnSp>
        <p:cxnSp>
          <p:nvCxnSpPr>
            <p:cNvPr id="102" name="直接箭头连接符 48">
              <a:extLst>
                <a:ext uri="{FF2B5EF4-FFF2-40B4-BE49-F238E27FC236}">
                  <a16:creationId xmlns:a16="http://schemas.microsoft.com/office/drawing/2014/main" id="{9963FAB2-4860-F843-8029-8EB2CED6B78E}"/>
                </a:ext>
              </a:extLst>
            </p:cNvPr>
            <p:cNvCxnSpPr>
              <a:stCxn id="87" idx="3"/>
              <a:endCxn id="85" idx="2"/>
            </p:cNvCxnSpPr>
            <p:nvPr/>
          </p:nvCxnSpPr>
          <p:spPr>
            <a:xfrm flipV="1">
              <a:off x="8183881" y="2211860"/>
              <a:ext cx="2244090" cy="1224759"/>
            </a:xfrm>
            <a:prstGeom prst="bentConnector2">
              <a:avLst/>
            </a:prstGeom>
            <a:ln w="15875">
              <a:solidFill>
                <a:schemeClr val="tx1"/>
              </a:solidFill>
              <a:prstDash val="dash"/>
              <a:tailEnd type="stealth" w="lg" len="lg"/>
            </a:ln>
          </p:spPr>
          <p:style>
            <a:lnRef idx="1">
              <a:schemeClr val="accent1"/>
            </a:lnRef>
            <a:fillRef idx="0">
              <a:schemeClr val="accent1"/>
            </a:fillRef>
            <a:effectRef idx="0">
              <a:schemeClr val="accent1"/>
            </a:effectRef>
            <a:fontRef idx="minor">
              <a:schemeClr val="tx1"/>
            </a:fontRef>
          </p:style>
        </p:cxnSp>
        <p:cxnSp>
          <p:nvCxnSpPr>
            <p:cNvPr id="103" name="直接箭头连接符 49">
              <a:extLst>
                <a:ext uri="{FF2B5EF4-FFF2-40B4-BE49-F238E27FC236}">
                  <a16:creationId xmlns:a16="http://schemas.microsoft.com/office/drawing/2014/main" id="{69361D9D-0B41-A340-8A07-CAE447AC4AF1}"/>
                </a:ext>
              </a:extLst>
            </p:cNvPr>
            <p:cNvCxnSpPr/>
            <p:nvPr/>
          </p:nvCxnSpPr>
          <p:spPr>
            <a:xfrm>
              <a:off x="933450" y="4926948"/>
              <a:ext cx="571500" cy="0"/>
            </a:xfrm>
            <a:prstGeom prst="straightConnector1">
              <a:avLst/>
            </a:prstGeom>
            <a:ln w="15875">
              <a:solidFill>
                <a:schemeClr val="tx1"/>
              </a:solidFill>
              <a:prstDash val="dash"/>
              <a:tailEnd type="stealth" w="lg" len="lg"/>
            </a:ln>
          </p:spPr>
          <p:style>
            <a:lnRef idx="1">
              <a:schemeClr val="accent1"/>
            </a:lnRef>
            <a:fillRef idx="0">
              <a:schemeClr val="accent1"/>
            </a:fillRef>
            <a:effectRef idx="0">
              <a:schemeClr val="accent1"/>
            </a:effectRef>
            <a:fontRef idx="minor">
              <a:schemeClr val="tx1"/>
            </a:fontRef>
          </p:style>
        </p:cxnSp>
      </p:grpSp>
      <p:sp>
        <p:nvSpPr>
          <p:cNvPr id="37" name="Text Box 5">
            <a:extLst>
              <a:ext uri="{FF2B5EF4-FFF2-40B4-BE49-F238E27FC236}">
                <a16:creationId xmlns:a16="http://schemas.microsoft.com/office/drawing/2014/main" id="{6E5E1E53-AC78-464B-87FB-B439B36376FD}"/>
              </a:ext>
            </a:extLst>
          </p:cNvPr>
          <p:cNvSpPr txBox="1">
            <a:spLocks noChangeArrowheads="1"/>
          </p:cNvSpPr>
          <p:nvPr/>
        </p:nvSpPr>
        <p:spPr bwMode="auto">
          <a:xfrm>
            <a:off x="1011873" y="4874917"/>
            <a:ext cx="4886664"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90000"/>
              <a:buFont typeface="Wingdings" panose="05000000000000000000" pitchFamily="2" charset="2"/>
              <a:buBlip>
                <a:blip r:embed="rId3"/>
              </a:buBlip>
              <a:defRPr sz="3600" b="1">
                <a:solidFill>
                  <a:schemeClr val="tx1"/>
                </a:solidFill>
                <a:latin typeface="Myriad Web" pitchFamily="34" charset="0"/>
                <a:ea typeface="Arial Unicode MS" pitchFamily="34" charset="-122"/>
              </a:defRPr>
            </a:lvl1pPr>
            <a:lvl2pPr marL="742950" indent="-285750">
              <a:spcBef>
                <a:spcPct val="20000"/>
              </a:spcBef>
              <a:buClr>
                <a:schemeClr val="hlink"/>
              </a:buClr>
              <a:buSzPct val="90000"/>
              <a:buFont typeface="Wingdings" panose="05000000000000000000" pitchFamily="2" charset="2"/>
              <a:buBlip>
                <a:blip r:embed="rId4"/>
              </a:buBlip>
              <a:defRPr sz="2800">
                <a:solidFill>
                  <a:schemeClr val="tx1"/>
                </a:solidFill>
                <a:latin typeface="Myriad Web" pitchFamily="34" charset="0"/>
                <a:ea typeface="Arial Unicode MS" pitchFamily="34" charset="-122"/>
              </a:defRPr>
            </a:lvl2pPr>
            <a:lvl3pPr marL="1143000" indent="-228600">
              <a:spcBef>
                <a:spcPct val="20000"/>
              </a:spcBef>
              <a:buClr>
                <a:schemeClr val="folHlink"/>
              </a:buClr>
              <a:buSzPct val="90000"/>
              <a:buFont typeface="Wingdings" panose="05000000000000000000" pitchFamily="2" charset="2"/>
              <a:buBlip>
                <a:blip r:embed="rId5"/>
              </a:buBlip>
              <a:defRPr sz="2400">
                <a:solidFill>
                  <a:schemeClr val="tx1"/>
                </a:solidFill>
                <a:latin typeface="Myriad Web" pitchFamily="34" charset="0"/>
                <a:ea typeface="Arial Unicode MS" pitchFamily="34"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9pPr>
          </a:lstStyle>
          <a:p>
            <a:pPr eaLnBrk="1" hangingPunct="1">
              <a:spcBef>
                <a:spcPct val="15000"/>
              </a:spcBef>
              <a:buClrTx/>
              <a:buSzTx/>
              <a:buFontTx/>
              <a:buNone/>
            </a:pPr>
            <a:r>
              <a:rPr lang="zh-CN" altLang="en-US" sz="2000" b="0" dirty="0">
                <a:latin typeface="+mn-ea"/>
                <a:ea typeface="+mn-ea"/>
              </a:rPr>
              <a:t>早期，部件之间用</a:t>
            </a:r>
            <a:r>
              <a:rPr lang="zh-CN" altLang="en-US" sz="2000" b="0" dirty="0">
                <a:solidFill>
                  <a:srgbClr val="FF0000"/>
                </a:solidFill>
                <a:latin typeface="+mn-ea"/>
                <a:ea typeface="+mn-ea"/>
              </a:rPr>
              <a:t>分散方式</a:t>
            </a:r>
            <a:r>
              <a:rPr lang="zh-CN" altLang="en-US" sz="2000" b="0" dirty="0">
                <a:latin typeface="+mn-ea"/>
                <a:ea typeface="+mn-ea"/>
              </a:rPr>
              <a:t>相连</a:t>
            </a:r>
          </a:p>
          <a:p>
            <a:pPr eaLnBrk="1" hangingPunct="1">
              <a:spcBef>
                <a:spcPct val="15000"/>
              </a:spcBef>
              <a:buClrTx/>
              <a:buSzTx/>
              <a:buFontTx/>
              <a:buNone/>
            </a:pPr>
            <a:r>
              <a:rPr lang="zh-CN" altLang="en-US" sz="2000" b="0" dirty="0">
                <a:latin typeface="+mn-ea"/>
                <a:ea typeface="+mn-ea"/>
              </a:rPr>
              <a:t>现在，部件之间大多用</a:t>
            </a:r>
            <a:r>
              <a:rPr lang="zh-CN" altLang="en-US" sz="2000" b="0" dirty="0">
                <a:solidFill>
                  <a:srgbClr val="FF0000"/>
                </a:solidFill>
                <a:latin typeface="+mn-ea"/>
                <a:ea typeface="+mn-ea"/>
              </a:rPr>
              <a:t>总线方式</a:t>
            </a:r>
            <a:r>
              <a:rPr lang="zh-CN" altLang="en-US" sz="2000" b="0" dirty="0">
                <a:latin typeface="+mn-ea"/>
                <a:ea typeface="+mn-ea"/>
              </a:rPr>
              <a:t>相连</a:t>
            </a:r>
          </a:p>
          <a:p>
            <a:pPr eaLnBrk="1" hangingPunct="1">
              <a:spcBef>
                <a:spcPct val="15000"/>
              </a:spcBef>
              <a:buClrTx/>
              <a:buSzTx/>
              <a:buFontTx/>
              <a:buNone/>
            </a:pPr>
            <a:r>
              <a:rPr lang="zh-CN" altLang="en-US" sz="2000" b="0" dirty="0">
                <a:latin typeface="+mn-ea"/>
                <a:ea typeface="+mn-ea"/>
              </a:rPr>
              <a:t>趋势，</a:t>
            </a:r>
            <a:r>
              <a:rPr lang="zh-CN" altLang="en-US" sz="2000" b="0" dirty="0">
                <a:solidFill>
                  <a:srgbClr val="FF0000"/>
                </a:solidFill>
                <a:latin typeface="+mn-ea"/>
                <a:ea typeface="+mn-ea"/>
              </a:rPr>
              <a:t>点对点（分散方式）</a:t>
            </a:r>
            <a:r>
              <a:rPr lang="zh-CN" altLang="en-US" sz="2000" b="0" dirty="0">
                <a:latin typeface="+mn-ea"/>
                <a:ea typeface="+mn-ea"/>
              </a:rPr>
              <a:t>高速连接</a:t>
            </a:r>
          </a:p>
        </p:txBody>
      </p:sp>
    </p:spTree>
    <p:extLst>
      <p:ext uri="{BB962C8B-B14F-4D97-AF65-F5344CB8AC3E}">
        <p14:creationId xmlns:p14="http://schemas.microsoft.com/office/powerpoint/2010/main" val="3643269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left)">
                                      <p:cBhvr>
                                        <p:cTn id="7" dur="500"/>
                                        <p:tgtEl>
                                          <p:spTgt spid="3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wipe(left)">
                                      <p:cBhvr>
                                        <p:cTn id="12" dur="500"/>
                                        <p:tgtEl>
                                          <p:spTgt spid="3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wipe(left)">
                                      <p:cBhvr>
                                        <p:cTn id="17" dur="500"/>
                                        <p:tgtEl>
                                          <p:spTgt spid="3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80"/>
                                        </p:tgtEl>
                                        <p:attrNameLst>
                                          <p:attrName>style.visibility</p:attrName>
                                        </p:attrNameLst>
                                      </p:cBhvr>
                                      <p:to>
                                        <p:strVal val="visible"/>
                                      </p:to>
                                    </p:set>
                                    <p:animEffect transition="in" filter="wipe(left)">
                                      <p:cBhvr>
                                        <p:cTn id="22" dur="500"/>
                                        <p:tgtEl>
                                          <p:spTgt spid="8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81"/>
                                        </p:tgtEl>
                                        <p:attrNameLst>
                                          <p:attrName>style.visibility</p:attrName>
                                        </p:attrNameLst>
                                      </p:cBhvr>
                                      <p:to>
                                        <p:strVal val="visible"/>
                                      </p:to>
                                    </p:set>
                                    <p:animEffect transition="in" filter="wipe(left)">
                                      <p:cBhvr>
                                        <p:cTn id="27" dur="500"/>
                                        <p:tgtEl>
                                          <p:spTgt spid="81"/>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6" grpId="0"/>
      <p:bldP spid="80" grpId="0"/>
      <p:bldP spid="81" grpId="0"/>
      <p:bldP spid="3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zh-CN" dirty="0">
                <a:solidFill>
                  <a:schemeClr val="tx1"/>
                </a:solidFill>
              </a:rPr>
              <a:t>冯·诺依曼架构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31</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en-US" dirty="0">
                <a:solidFill>
                  <a:schemeClr val="tx1"/>
                </a:solidFill>
              </a:rPr>
              <a:t>运算器</a:t>
            </a:r>
            <a:r>
              <a:rPr lang="zh-CN" altLang="zh-CN" dirty="0">
                <a:solidFill>
                  <a:schemeClr val="tx1"/>
                </a:solidFill>
              </a:rPr>
              <a:t> </a:t>
            </a:r>
            <a:endParaRPr lang="zh-CN" altLang="en-US" dirty="0">
              <a:solidFill>
                <a:prstClr val="black"/>
              </a:solidFill>
              <a:latin typeface="黑体" panose="02010609060101010101" pitchFamily="49" charset="-122"/>
            </a:endParaRPr>
          </a:p>
          <a:p>
            <a:endParaRPr lang="zh-CN" altLang="en-US" dirty="0"/>
          </a:p>
          <a:p>
            <a:endParaRPr lang="zh-CN" altLang="en-US" dirty="0"/>
          </a:p>
        </p:txBody>
      </p:sp>
      <p:sp>
        <p:nvSpPr>
          <p:cNvPr id="37" name="矩形 36">
            <a:extLst>
              <a:ext uri="{FF2B5EF4-FFF2-40B4-BE49-F238E27FC236}">
                <a16:creationId xmlns:a16="http://schemas.microsoft.com/office/drawing/2014/main" id="{917BB320-4FD6-1B4A-ACF2-FB7632C7FAE6}"/>
              </a:ext>
            </a:extLst>
          </p:cNvPr>
          <p:cNvSpPr/>
          <p:nvPr/>
        </p:nvSpPr>
        <p:spPr>
          <a:xfrm>
            <a:off x="5267424" y="1652578"/>
            <a:ext cx="6582470" cy="1384995"/>
          </a:xfrm>
          <a:prstGeom prst="rect">
            <a:avLst/>
          </a:prstGeom>
        </p:spPr>
        <p:txBody>
          <a:bodyPr wrap="square">
            <a:spAutoFit/>
          </a:bodyPr>
          <a:lstStyle/>
          <a:p>
            <a:r>
              <a:rPr lang="zh-CN" altLang="en-US" sz="2400" dirty="0">
                <a:solidFill>
                  <a:srgbClr val="FF0000"/>
                </a:solidFill>
                <a:latin typeface="Times New Roman" panose="02020603050405020304" pitchFamily="18" charset="0"/>
                <a:ea typeface="黑体" panose="02010609060101010101" pitchFamily="49" charset="-122"/>
              </a:rPr>
              <a:t>算术逻辑单元（</a:t>
            </a:r>
            <a:r>
              <a:rPr lang="en-US" altLang="zh-CN" sz="2400" dirty="0">
                <a:solidFill>
                  <a:srgbClr val="FF0000"/>
                </a:solidFill>
                <a:latin typeface="Times New Roman" panose="02020603050405020304" pitchFamily="18" charset="0"/>
                <a:ea typeface="黑体" panose="02010609060101010101" pitchFamily="49" charset="-122"/>
              </a:rPr>
              <a:t>ALU</a:t>
            </a:r>
            <a:r>
              <a:rPr lang="zh-CN" altLang="en-US" sz="2400" dirty="0">
                <a:solidFill>
                  <a:srgbClr val="FF0000"/>
                </a:solidFill>
                <a:latin typeface="Times New Roman" panose="02020603050405020304" pitchFamily="18" charset="0"/>
                <a:ea typeface="黑体" panose="02010609060101010101" pitchFamily="49" charset="-122"/>
              </a:rPr>
              <a:t>）：</a:t>
            </a:r>
            <a:endParaRPr lang="en-US" altLang="zh-CN" sz="2400" dirty="0">
              <a:solidFill>
                <a:srgbClr val="FF0000"/>
              </a:solidFill>
              <a:latin typeface="Times New Roman" panose="02020603050405020304" pitchFamily="18" charset="0"/>
              <a:ea typeface="黑体" panose="02010609060101010101" pitchFamily="49" charset="-122"/>
            </a:endParaRPr>
          </a:p>
          <a:p>
            <a:pPr marL="457200" indent="-457200">
              <a:buFont typeface="Arial" panose="020B0604020202020204" pitchFamily="34" charset="0"/>
              <a:buChar char="•"/>
            </a:pPr>
            <a:r>
              <a:rPr lang="zh-CN" altLang="en-US" sz="2000" dirty="0">
                <a:latin typeface="Times New Roman" panose="02020603050405020304" pitchFamily="18" charset="0"/>
                <a:ea typeface="黑体" panose="02010609060101010101" pitchFamily="49" charset="-122"/>
              </a:rPr>
              <a:t>基本操作：</a:t>
            </a:r>
            <a:r>
              <a:rPr lang="zh-CN" altLang="zh-CN" sz="2000" dirty="0"/>
              <a:t>加、减、乘、除等算术运算</a:t>
            </a:r>
            <a:r>
              <a:rPr lang="zh-CN" altLang="en-US" sz="2000" dirty="0"/>
              <a:t>；</a:t>
            </a:r>
            <a:endParaRPr lang="en-US" altLang="zh-CN" sz="2000" dirty="0"/>
          </a:p>
          <a:p>
            <a:r>
              <a:rPr lang="en-US" altLang="zh-CN" sz="2000" dirty="0"/>
              <a:t>			</a:t>
            </a:r>
            <a:r>
              <a:rPr lang="zh-CN" altLang="en-US" sz="2000" dirty="0"/>
              <a:t>         </a:t>
            </a:r>
            <a:r>
              <a:rPr lang="zh-CN" altLang="zh-CN" sz="2000" dirty="0"/>
              <a:t>与、或、非、异或等逻辑运算</a:t>
            </a:r>
            <a:r>
              <a:rPr lang="zh-CN" altLang="en-US" sz="2000" dirty="0"/>
              <a:t>；</a:t>
            </a:r>
            <a:endParaRPr lang="en-US" altLang="zh-CN" sz="2000" dirty="0"/>
          </a:p>
          <a:p>
            <a:r>
              <a:rPr lang="en-US" altLang="zh-CN" sz="2000" dirty="0"/>
              <a:t>			</a:t>
            </a:r>
            <a:r>
              <a:rPr lang="zh-CN" altLang="en-US" sz="2000" dirty="0"/>
              <a:t>         </a:t>
            </a:r>
            <a:r>
              <a:rPr lang="zh-CN" altLang="zh-CN" sz="2000" dirty="0"/>
              <a:t>移位、补位等运算</a:t>
            </a:r>
            <a:endParaRPr lang="en-US" altLang="zh-CN" sz="2000" dirty="0"/>
          </a:p>
        </p:txBody>
      </p:sp>
      <p:sp>
        <p:nvSpPr>
          <p:cNvPr id="39" name="矩形 38">
            <a:extLst>
              <a:ext uri="{FF2B5EF4-FFF2-40B4-BE49-F238E27FC236}">
                <a16:creationId xmlns:a16="http://schemas.microsoft.com/office/drawing/2014/main" id="{E83B5324-5809-5A4C-8FB7-458C225B6957}"/>
              </a:ext>
            </a:extLst>
          </p:cNvPr>
          <p:cNvSpPr/>
          <p:nvPr/>
        </p:nvSpPr>
        <p:spPr>
          <a:xfrm>
            <a:off x="620403" y="1786804"/>
            <a:ext cx="4176884" cy="7592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prstClr val="black"/>
              </a:solidFill>
              <a:effectLst/>
              <a:uLnTx/>
              <a:uFillTx/>
              <a:latin typeface="黑体" panose="02010609060101010101" pitchFamily="49" charset="-122"/>
              <a:ea typeface="黑体" panose="02010609060101010101" pitchFamily="49" charset="-122"/>
            </a:endParaRPr>
          </a:p>
        </p:txBody>
      </p:sp>
      <p:cxnSp>
        <p:nvCxnSpPr>
          <p:cNvPr id="40" name="直接箭头连接符 19">
            <a:extLst>
              <a:ext uri="{FF2B5EF4-FFF2-40B4-BE49-F238E27FC236}">
                <a16:creationId xmlns:a16="http://schemas.microsoft.com/office/drawing/2014/main" id="{E5721432-5C01-A449-9B1C-DB919ED9811B}"/>
              </a:ext>
            </a:extLst>
          </p:cNvPr>
          <p:cNvCxnSpPr>
            <a:cxnSpLocks/>
          </p:cNvCxnSpPr>
          <p:nvPr/>
        </p:nvCxnSpPr>
        <p:spPr>
          <a:xfrm>
            <a:off x="1179417" y="1846181"/>
            <a:ext cx="0" cy="581892"/>
          </a:xfrm>
          <a:prstGeom prst="straightConnector1">
            <a:avLst/>
          </a:prstGeom>
          <a:ln w="15875">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1" name="直接箭头连接符 19">
            <a:extLst>
              <a:ext uri="{FF2B5EF4-FFF2-40B4-BE49-F238E27FC236}">
                <a16:creationId xmlns:a16="http://schemas.microsoft.com/office/drawing/2014/main" id="{957FB60C-21DA-0D45-AF1C-60BAA59535D7}"/>
              </a:ext>
            </a:extLst>
          </p:cNvPr>
          <p:cNvCxnSpPr>
            <a:cxnSpLocks/>
          </p:cNvCxnSpPr>
          <p:nvPr/>
        </p:nvCxnSpPr>
        <p:spPr>
          <a:xfrm>
            <a:off x="2127467" y="1846181"/>
            <a:ext cx="0" cy="581892"/>
          </a:xfrm>
          <a:prstGeom prst="straightConnector1">
            <a:avLst/>
          </a:prstGeom>
          <a:ln w="158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3" name="直接箭头连接符 19">
            <a:extLst>
              <a:ext uri="{FF2B5EF4-FFF2-40B4-BE49-F238E27FC236}">
                <a16:creationId xmlns:a16="http://schemas.microsoft.com/office/drawing/2014/main" id="{2B29AF0E-30B1-8341-BA9E-0B1B76BD9BBA}"/>
              </a:ext>
            </a:extLst>
          </p:cNvPr>
          <p:cNvCxnSpPr>
            <a:cxnSpLocks/>
          </p:cNvCxnSpPr>
          <p:nvPr/>
        </p:nvCxnSpPr>
        <p:spPr>
          <a:xfrm>
            <a:off x="3004254" y="1846181"/>
            <a:ext cx="0" cy="581892"/>
          </a:xfrm>
          <a:prstGeom prst="straightConnector1">
            <a:avLst/>
          </a:prstGeom>
          <a:ln w="158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4" name="直接箭头连接符 19">
            <a:extLst>
              <a:ext uri="{FF2B5EF4-FFF2-40B4-BE49-F238E27FC236}">
                <a16:creationId xmlns:a16="http://schemas.microsoft.com/office/drawing/2014/main" id="{4BD96A45-5F3A-5341-B2C9-3B59169BF5BB}"/>
              </a:ext>
            </a:extLst>
          </p:cNvPr>
          <p:cNvCxnSpPr>
            <a:cxnSpLocks/>
          </p:cNvCxnSpPr>
          <p:nvPr/>
        </p:nvCxnSpPr>
        <p:spPr>
          <a:xfrm>
            <a:off x="4134394" y="1846181"/>
            <a:ext cx="0" cy="581892"/>
          </a:xfrm>
          <a:prstGeom prst="straightConnector1">
            <a:avLst/>
          </a:prstGeom>
          <a:ln w="15875">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9" name="矩形 48">
            <a:extLst>
              <a:ext uri="{FF2B5EF4-FFF2-40B4-BE49-F238E27FC236}">
                <a16:creationId xmlns:a16="http://schemas.microsoft.com/office/drawing/2014/main" id="{00CB5846-D491-B741-B0CE-ECC37C4B3AEE}"/>
              </a:ext>
            </a:extLst>
          </p:cNvPr>
          <p:cNvSpPr/>
          <p:nvPr/>
        </p:nvSpPr>
        <p:spPr>
          <a:xfrm>
            <a:off x="848992" y="2430282"/>
            <a:ext cx="660849" cy="159471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通用寄存器</a:t>
            </a:r>
          </a:p>
        </p:txBody>
      </p:sp>
      <p:sp>
        <p:nvSpPr>
          <p:cNvPr id="50" name="矩形 49">
            <a:extLst>
              <a:ext uri="{FF2B5EF4-FFF2-40B4-BE49-F238E27FC236}">
                <a16:creationId xmlns:a16="http://schemas.microsoft.com/office/drawing/2014/main" id="{2DDC7A0A-0852-9A47-9442-BF34E914DC4B}"/>
              </a:ext>
            </a:extLst>
          </p:cNvPr>
          <p:cNvSpPr/>
          <p:nvPr/>
        </p:nvSpPr>
        <p:spPr>
          <a:xfrm>
            <a:off x="1792552" y="2428073"/>
            <a:ext cx="658657" cy="39188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A</a:t>
            </a:r>
            <a:endPar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endParaRPr>
          </a:p>
        </p:txBody>
      </p:sp>
      <p:sp>
        <p:nvSpPr>
          <p:cNvPr id="51" name="矩形 50">
            <a:extLst>
              <a:ext uri="{FF2B5EF4-FFF2-40B4-BE49-F238E27FC236}">
                <a16:creationId xmlns:a16="http://schemas.microsoft.com/office/drawing/2014/main" id="{D934418B-A98E-9A45-A239-B7F395ED5BAC}"/>
              </a:ext>
            </a:extLst>
          </p:cNvPr>
          <p:cNvSpPr/>
          <p:nvPr/>
        </p:nvSpPr>
        <p:spPr>
          <a:xfrm>
            <a:off x="2678110" y="2428073"/>
            <a:ext cx="658657" cy="39188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2000" dirty="0">
                <a:solidFill>
                  <a:prstClr val="black"/>
                </a:solidFill>
                <a:latin typeface="黑体" panose="02010609060101010101" pitchFamily="49" charset="-122"/>
                <a:ea typeface="黑体" panose="02010609060101010101" pitchFamily="49" charset="-122"/>
              </a:rPr>
              <a:t>B</a:t>
            </a:r>
            <a:endPar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endParaRPr>
          </a:p>
        </p:txBody>
      </p:sp>
      <p:cxnSp>
        <p:nvCxnSpPr>
          <p:cNvPr id="52" name="直接箭头连接符 19">
            <a:extLst>
              <a:ext uri="{FF2B5EF4-FFF2-40B4-BE49-F238E27FC236}">
                <a16:creationId xmlns:a16="http://schemas.microsoft.com/office/drawing/2014/main" id="{511D39FD-31F0-8D48-B30E-871BCA80E504}"/>
              </a:ext>
            </a:extLst>
          </p:cNvPr>
          <p:cNvCxnSpPr>
            <a:cxnSpLocks/>
          </p:cNvCxnSpPr>
          <p:nvPr/>
        </p:nvCxnSpPr>
        <p:spPr>
          <a:xfrm>
            <a:off x="2121880" y="2819959"/>
            <a:ext cx="0" cy="407682"/>
          </a:xfrm>
          <a:prstGeom prst="straightConnector1">
            <a:avLst/>
          </a:prstGeom>
          <a:ln w="158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5" name="直接箭头连接符 19">
            <a:extLst>
              <a:ext uri="{FF2B5EF4-FFF2-40B4-BE49-F238E27FC236}">
                <a16:creationId xmlns:a16="http://schemas.microsoft.com/office/drawing/2014/main" id="{F0845115-B05F-134A-9E0E-ACE4CA55A5DA}"/>
              </a:ext>
            </a:extLst>
          </p:cNvPr>
          <p:cNvCxnSpPr>
            <a:cxnSpLocks/>
          </p:cNvCxnSpPr>
          <p:nvPr/>
        </p:nvCxnSpPr>
        <p:spPr>
          <a:xfrm>
            <a:off x="3004254" y="2819959"/>
            <a:ext cx="0" cy="407682"/>
          </a:xfrm>
          <a:prstGeom prst="straightConnector1">
            <a:avLst/>
          </a:prstGeom>
          <a:ln w="158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梯形 11">
            <a:extLst>
              <a:ext uri="{FF2B5EF4-FFF2-40B4-BE49-F238E27FC236}">
                <a16:creationId xmlns:a16="http://schemas.microsoft.com/office/drawing/2014/main" id="{08C6001E-A6A6-7E47-9FA2-1066CE1247A6}"/>
              </a:ext>
            </a:extLst>
          </p:cNvPr>
          <p:cNvSpPr/>
          <p:nvPr/>
        </p:nvSpPr>
        <p:spPr>
          <a:xfrm rot="10800000">
            <a:off x="1709637" y="3229657"/>
            <a:ext cx="1674421" cy="795343"/>
          </a:xfrm>
          <a:prstGeom prst="trapezoid">
            <a:avLst>
              <a:gd name="adj" fmla="val 43182"/>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dirty="0"/>
          </a:p>
        </p:txBody>
      </p:sp>
      <p:sp>
        <p:nvSpPr>
          <p:cNvPr id="13" name="三角形 12">
            <a:extLst>
              <a:ext uri="{FF2B5EF4-FFF2-40B4-BE49-F238E27FC236}">
                <a16:creationId xmlns:a16="http://schemas.microsoft.com/office/drawing/2014/main" id="{D9F48C5E-E8DF-DE40-85DA-2FF053D55D29}"/>
              </a:ext>
            </a:extLst>
          </p:cNvPr>
          <p:cNvSpPr/>
          <p:nvPr/>
        </p:nvSpPr>
        <p:spPr>
          <a:xfrm rot="10800000">
            <a:off x="2347147" y="3227437"/>
            <a:ext cx="427512" cy="257547"/>
          </a:xfrm>
          <a:prstGeom prst="triangle">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a:p>
        </p:txBody>
      </p:sp>
      <p:sp>
        <p:nvSpPr>
          <p:cNvPr id="58" name="三角形 57">
            <a:extLst>
              <a:ext uri="{FF2B5EF4-FFF2-40B4-BE49-F238E27FC236}">
                <a16:creationId xmlns:a16="http://schemas.microsoft.com/office/drawing/2014/main" id="{949BC360-0B84-0941-BFA9-9F073A16165D}"/>
              </a:ext>
            </a:extLst>
          </p:cNvPr>
          <p:cNvSpPr/>
          <p:nvPr/>
        </p:nvSpPr>
        <p:spPr>
          <a:xfrm>
            <a:off x="2382863" y="2888726"/>
            <a:ext cx="351058" cy="370731"/>
          </a:xfrm>
          <a:prstGeom prst="triangle">
            <a:avLst/>
          </a:prstGeom>
          <a:noFill/>
          <a:ln w="53975">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sz="2400"/>
          </a:p>
        </p:txBody>
      </p:sp>
      <p:sp>
        <p:nvSpPr>
          <p:cNvPr id="59" name="文本框 58">
            <a:extLst>
              <a:ext uri="{FF2B5EF4-FFF2-40B4-BE49-F238E27FC236}">
                <a16:creationId xmlns:a16="http://schemas.microsoft.com/office/drawing/2014/main" id="{DE18DAF4-2DB1-E14F-94F0-3C3072E121D8}"/>
              </a:ext>
            </a:extLst>
          </p:cNvPr>
          <p:cNvSpPr txBox="1"/>
          <p:nvPr/>
        </p:nvSpPr>
        <p:spPr>
          <a:xfrm>
            <a:off x="1958429" y="3483527"/>
            <a:ext cx="1208840"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ALU</a:t>
            </a:r>
            <a:endPar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endParaRPr>
          </a:p>
        </p:txBody>
      </p:sp>
      <p:sp>
        <p:nvSpPr>
          <p:cNvPr id="60" name="矩形 59">
            <a:extLst>
              <a:ext uri="{FF2B5EF4-FFF2-40B4-BE49-F238E27FC236}">
                <a16:creationId xmlns:a16="http://schemas.microsoft.com/office/drawing/2014/main" id="{170D7DD4-ED78-684C-AAA9-FD2A95CB12B0}"/>
              </a:ext>
            </a:extLst>
          </p:cNvPr>
          <p:cNvSpPr/>
          <p:nvPr/>
        </p:nvSpPr>
        <p:spPr>
          <a:xfrm>
            <a:off x="3796302" y="2398083"/>
            <a:ext cx="660849" cy="159471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prstClr val="black"/>
                </a:solidFill>
                <a:latin typeface="黑体" panose="02010609060101010101" pitchFamily="49" charset="-122"/>
                <a:ea typeface="黑体" panose="02010609060101010101" pitchFamily="49" charset="-122"/>
              </a:rPr>
              <a:t>特殊</a:t>
            </a: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rPr>
              <a:t>寄存器</a:t>
            </a:r>
          </a:p>
        </p:txBody>
      </p:sp>
      <p:cxnSp>
        <p:nvCxnSpPr>
          <p:cNvPr id="61" name="直接箭头连接符 19">
            <a:extLst>
              <a:ext uri="{FF2B5EF4-FFF2-40B4-BE49-F238E27FC236}">
                <a16:creationId xmlns:a16="http://schemas.microsoft.com/office/drawing/2014/main" id="{86D6989B-D5B9-9B48-9D59-0EC646D822D8}"/>
              </a:ext>
            </a:extLst>
          </p:cNvPr>
          <p:cNvCxnSpPr>
            <a:cxnSpLocks/>
            <a:endCxn id="12" idx="0"/>
          </p:cNvCxnSpPr>
          <p:nvPr/>
        </p:nvCxnSpPr>
        <p:spPr>
          <a:xfrm rot="5400000">
            <a:off x="1974703" y="2434868"/>
            <a:ext cx="2162276" cy="1017988"/>
          </a:xfrm>
          <a:prstGeom prst="bentConnector3">
            <a:avLst>
              <a:gd name="adj1" fmla="val 110572"/>
            </a:avLst>
          </a:prstGeom>
          <a:ln w="158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64" name="矩形 63">
            <a:extLst>
              <a:ext uri="{FF2B5EF4-FFF2-40B4-BE49-F238E27FC236}">
                <a16:creationId xmlns:a16="http://schemas.microsoft.com/office/drawing/2014/main" id="{8D948124-FA49-F242-8628-76A1B4086096}"/>
              </a:ext>
            </a:extLst>
          </p:cNvPr>
          <p:cNvSpPr/>
          <p:nvPr/>
        </p:nvSpPr>
        <p:spPr>
          <a:xfrm>
            <a:off x="5267424" y="3030534"/>
            <a:ext cx="6075584" cy="707886"/>
          </a:xfrm>
          <a:prstGeom prst="rect">
            <a:avLst/>
          </a:prstGeom>
        </p:spPr>
        <p:txBody>
          <a:bodyPr wrap="square">
            <a:spAutoFit/>
          </a:bodyPr>
          <a:lstStyle/>
          <a:p>
            <a:pPr marL="457200" indent="-457200">
              <a:buFont typeface="Arial" panose="020B0604020202020204" pitchFamily="34" charset="0"/>
              <a:buChar char="•"/>
            </a:pPr>
            <a:r>
              <a:rPr lang="zh-CN" altLang="en-US" sz="2000" dirty="0"/>
              <a:t>处理位数：</a:t>
            </a:r>
            <a:r>
              <a:rPr lang="zh-CN" altLang="zh-CN" sz="2000" dirty="0"/>
              <a:t>现在大多数计算机的</a:t>
            </a:r>
            <a:r>
              <a:rPr lang="en-US" altLang="zh-CN" sz="2000" dirty="0"/>
              <a:t>ALU</a:t>
            </a:r>
            <a:r>
              <a:rPr lang="zh-CN" altLang="zh-CN" sz="2000" dirty="0"/>
              <a:t>是以</a:t>
            </a:r>
            <a:r>
              <a:rPr lang="en-US" altLang="zh-CN" sz="2000" dirty="0"/>
              <a:t>32</a:t>
            </a:r>
            <a:r>
              <a:rPr lang="zh-CN" altLang="zh-CN" sz="2000" dirty="0"/>
              <a:t>、</a:t>
            </a:r>
            <a:r>
              <a:rPr lang="en-US" altLang="zh-CN" sz="2000" dirty="0"/>
              <a:t>				64</a:t>
            </a:r>
            <a:r>
              <a:rPr lang="zh-CN" altLang="zh-CN" sz="2000" dirty="0"/>
              <a:t>或</a:t>
            </a:r>
            <a:r>
              <a:rPr lang="en-US" altLang="zh-CN" sz="2000" dirty="0"/>
              <a:t>128</a:t>
            </a:r>
            <a:r>
              <a:rPr lang="zh-CN" altLang="zh-CN" sz="2000" dirty="0"/>
              <a:t>位作为</a:t>
            </a:r>
            <a:r>
              <a:rPr lang="en-US" altLang="zh-CN" sz="2000" dirty="0"/>
              <a:t>ALU</a:t>
            </a:r>
            <a:r>
              <a:rPr lang="zh-CN" altLang="zh-CN" sz="2000" dirty="0"/>
              <a:t>处理数据的长度</a:t>
            </a:r>
            <a:endParaRPr lang="en-US" altLang="zh-CN" sz="2000" dirty="0"/>
          </a:p>
        </p:txBody>
      </p:sp>
      <p:sp>
        <p:nvSpPr>
          <p:cNvPr id="65" name="矩形 64">
            <a:extLst>
              <a:ext uri="{FF2B5EF4-FFF2-40B4-BE49-F238E27FC236}">
                <a16:creationId xmlns:a16="http://schemas.microsoft.com/office/drawing/2014/main" id="{35CACDCB-F95A-0E43-B119-C38211692D4D}"/>
              </a:ext>
            </a:extLst>
          </p:cNvPr>
          <p:cNvSpPr/>
          <p:nvPr/>
        </p:nvSpPr>
        <p:spPr>
          <a:xfrm>
            <a:off x="5267424" y="3766592"/>
            <a:ext cx="5928763" cy="707886"/>
          </a:xfrm>
          <a:prstGeom prst="rect">
            <a:avLst/>
          </a:prstGeom>
        </p:spPr>
        <p:txBody>
          <a:bodyPr wrap="square">
            <a:spAutoFit/>
          </a:bodyPr>
          <a:lstStyle/>
          <a:p>
            <a:pPr marL="457200" indent="-457200">
              <a:buFont typeface="Arial" panose="020B0604020202020204" pitchFamily="34" charset="0"/>
              <a:buChar char="•"/>
            </a:pPr>
            <a:r>
              <a:rPr lang="zh-CN" altLang="en-US" sz="2000" dirty="0"/>
              <a:t>数的表示形式：</a:t>
            </a:r>
            <a:r>
              <a:rPr lang="zh-CN" altLang="zh-CN" sz="2000" dirty="0"/>
              <a:t>系统优先选择二进制补码的表</a:t>
            </a:r>
            <a:r>
              <a:rPr lang="en-US" altLang="zh-CN" sz="2000" dirty="0"/>
              <a:t>				</a:t>
            </a:r>
            <a:r>
              <a:rPr lang="zh-CN" altLang="zh-CN" sz="2000" dirty="0"/>
              <a:t>示形式</a:t>
            </a:r>
            <a:endParaRPr lang="en-US" altLang="zh-CN" sz="2000" dirty="0"/>
          </a:p>
        </p:txBody>
      </p:sp>
    </p:spTree>
    <p:extLst>
      <p:ext uri="{BB962C8B-B14F-4D97-AF65-F5344CB8AC3E}">
        <p14:creationId xmlns:p14="http://schemas.microsoft.com/office/powerpoint/2010/main" val="1776331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4"/>
                                        </p:tgtEl>
                                        <p:attrNameLst>
                                          <p:attrName>style.visibility</p:attrName>
                                        </p:attrNameLst>
                                      </p:cBhvr>
                                      <p:to>
                                        <p:strVal val="visible"/>
                                      </p:to>
                                    </p:set>
                                    <p:animEffect transition="in" filter="wipe(left)">
                                      <p:cBhvr>
                                        <p:cTn id="12" dur="500"/>
                                        <p:tgtEl>
                                          <p:spTgt spid="6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5"/>
                                        </p:tgtEl>
                                        <p:attrNameLst>
                                          <p:attrName>style.visibility</p:attrName>
                                        </p:attrNameLst>
                                      </p:cBhvr>
                                      <p:to>
                                        <p:strVal val="visible"/>
                                      </p:to>
                                    </p:set>
                                    <p:animEffect transition="in" filter="wipe(left)">
                                      <p:cBhvr>
                                        <p:cTn id="17"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64" grpId="0"/>
      <p:bldP spid="6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zh-CN" dirty="0">
                <a:solidFill>
                  <a:schemeClr val="tx1"/>
                </a:solidFill>
              </a:rPr>
              <a:t>冯·诺依曼架构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32</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en-US" dirty="0">
                <a:solidFill>
                  <a:schemeClr val="tx1"/>
                </a:solidFill>
              </a:rPr>
              <a:t>控制器</a:t>
            </a:r>
            <a:r>
              <a:rPr lang="zh-CN" altLang="zh-CN" dirty="0">
                <a:solidFill>
                  <a:schemeClr val="tx1"/>
                </a:solidFill>
              </a:rPr>
              <a:t> </a:t>
            </a:r>
            <a:endParaRPr lang="zh-CN" altLang="en-US" dirty="0">
              <a:solidFill>
                <a:prstClr val="black"/>
              </a:solidFill>
              <a:latin typeface="黑体" panose="02010609060101010101" pitchFamily="49" charset="-122"/>
            </a:endParaRPr>
          </a:p>
          <a:p>
            <a:endParaRPr lang="zh-CN" altLang="en-US" dirty="0"/>
          </a:p>
          <a:p>
            <a:endParaRPr lang="zh-CN" altLang="en-US" dirty="0"/>
          </a:p>
        </p:txBody>
      </p:sp>
      <p:grpSp>
        <p:nvGrpSpPr>
          <p:cNvPr id="12" name="Group 8">
            <a:extLst>
              <a:ext uri="{FF2B5EF4-FFF2-40B4-BE49-F238E27FC236}">
                <a16:creationId xmlns:a16="http://schemas.microsoft.com/office/drawing/2014/main" id="{A758638D-CA58-B74D-92FF-02A2D2AB523F}"/>
              </a:ext>
            </a:extLst>
          </p:cNvPr>
          <p:cNvGrpSpPr>
            <a:grpSpLocks/>
          </p:cNvGrpSpPr>
          <p:nvPr/>
        </p:nvGrpSpPr>
        <p:grpSpPr bwMode="auto">
          <a:xfrm>
            <a:off x="1056446" y="1897440"/>
            <a:ext cx="2644451" cy="4149399"/>
            <a:chOff x="288" y="1296"/>
            <a:chExt cx="1440" cy="2064"/>
          </a:xfrm>
        </p:grpSpPr>
        <p:sp>
          <p:nvSpPr>
            <p:cNvPr id="17" name="Rectangle 13">
              <a:extLst>
                <a:ext uri="{FF2B5EF4-FFF2-40B4-BE49-F238E27FC236}">
                  <a16:creationId xmlns:a16="http://schemas.microsoft.com/office/drawing/2014/main" id="{DA1C85BD-82ED-3842-BC22-C87118CD625F}"/>
                </a:ext>
              </a:extLst>
            </p:cNvPr>
            <p:cNvSpPr>
              <a:spLocks noChangeArrowheads="1"/>
            </p:cNvSpPr>
            <p:nvPr/>
          </p:nvSpPr>
          <p:spPr bwMode="auto">
            <a:xfrm>
              <a:off x="288" y="1296"/>
              <a:ext cx="1440" cy="2064"/>
            </a:xfrm>
            <a:prstGeom prst="rect">
              <a:avLst/>
            </a:prstGeom>
            <a:ln>
              <a:headEnd/>
              <a:tailEnd/>
            </a:ln>
          </p:spPr>
          <p:style>
            <a:lnRef idx="2">
              <a:schemeClr val="dk1"/>
            </a:lnRef>
            <a:fillRef idx="1">
              <a:schemeClr val="lt1"/>
            </a:fillRef>
            <a:effectRef idx="0">
              <a:schemeClr val="dk1"/>
            </a:effectRef>
            <a:fontRef idx="minor">
              <a:schemeClr val="dk1"/>
            </a:fontRef>
          </p:style>
          <p:txBody>
            <a:bodyPr anchor="ct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13" name="Rectangle 9">
              <a:extLst>
                <a:ext uri="{FF2B5EF4-FFF2-40B4-BE49-F238E27FC236}">
                  <a16:creationId xmlns:a16="http://schemas.microsoft.com/office/drawing/2014/main" id="{7DE0AA71-65F5-394D-9F21-762CCEC47DEC}"/>
                </a:ext>
              </a:extLst>
            </p:cNvPr>
            <p:cNvSpPr>
              <a:spLocks noChangeArrowheads="1"/>
            </p:cNvSpPr>
            <p:nvPr/>
          </p:nvSpPr>
          <p:spPr bwMode="auto">
            <a:xfrm>
              <a:off x="1056" y="2252"/>
              <a:ext cx="534" cy="808"/>
            </a:xfrm>
            <a:prstGeom prst="rect">
              <a:avLst/>
            </a:prstGeom>
            <a:ln>
              <a:headEnd/>
              <a:tailEnd/>
            </a:ln>
          </p:spPr>
          <p:style>
            <a:lnRef idx="2">
              <a:schemeClr val="dk1"/>
            </a:lnRef>
            <a:fillRef idx="1">
              <a:schemeClr val="lt1"/>
            </a:fillRef>
            <a:effectRef idx="0">
              <a:schemeClr val="dk1"/>
            </a:effectRef>
            <a:fontRef idx="minor">
              <a:schemeClr val="dk1"/>
            </a:fontRef>
          </p:style>
          <p:txBody>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15" name="Rectangle 11">
              <a:extLst>
                <a:ext uri="{FF2B5EF4-FFF2-40B4-BE49-F238E27FC236}">
                  <a16:creationId xmlns:a16="http://schemas.microsoft.com/office/drawing/2014/main" id="{ECB9CA41-3CF6-1A47-ABD8-40BEB0875238}"/>
                </a:ext>
              </a:extLst>
            </p:cNvPr>
            <p:cNvSpPr>
              <a:spLocks noChangeArrowheads="1"/>
            </p:cNvSpPr>
            <p:nvPr/>
          </p:nvSpPr>
          <p:spPr bwMode="auto">
            <a:xfrm>
              <a:off x="432" y="2252"/>
              <a:ext cx="534" cy="807"/>
            </a:xfrm>
            <a:prstGeom prst="rect">
              <a:avLst/>
            </a:prstGeom>
            <a:ln>
              <a:headEnd/>
              <a:tailEnd/>
            </a:ln>
          </p:spPr>
          <p:style>
            <a:lnRef idx="2">
              <a:schemeClr val="dk1"/>
            </a:lnRef>
            <a:fillRef idx="1">
              <a:schemeClr val="lt1"/>
            </a:fillRef>
            <a:effectRef idx="0">
              <a:schemeClr val="dk1"/>
            </a:effectRef>
            <a:fontRef idx="minor">
              <a:schemeClr val="dk1"/>
            </a:fontRef>
          </p:style>
          <p:txBody>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dirty="0">
                <a:solidFill>
                  <a:schemeClr val="tx1"/>
                </a:solidFill>
                <a:ea typeface="宋体" panose="02010600030101010101" pitchFamily="2" charset="-122"/>
              </a:endParaRPr>
            </a:p>
          </p:txBody>
        </p:sp>
        <p:sp>
          <p:nvSpPr>
            <p:cNvPr id="16" name="Rectangle 12">
              <a:extLst>
                <a:ext uri="{FF2B5EF4-FFF2-40B4-BE49-F238E27FC236}">
                  <a16:creationId xmlns:a16="http://schemas.microsoft.com/office/drawing/2014/main" id="{E137BB5A-E73E-B647-A505-F7F7BCFF01CE}"/>
                </a:ext>
              </a:extLst>
            </p:cNvPr>
            <p:cNvSpPr>
              <a:spLocks noChangeArrowheads="1"/>
            </p:cNvSpPr>
            <p:nvPr/>
          </p:nvSpPr>
          <p:spPr bwMode="auto">
            <a:xfrm>
              <a:off x="449" y="2302"/>
              <a:ext cx="505" cy="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wrap="none" lIns="0" tIns="0" rIns="0" bIns="0">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zh-CN" altLang="en-US" sz="2400" dirty="0">
                  <a:solidFill>
                    <a:schemeClr val="tx1"/>
                  </a:solidFill>
                  <a:latin typeface="+mn-ea"/>
                  <a:ea typeface="+mn-ea"/>
                </a:rPr>
                <a:t>指令</a:t>
              </a:r>
              <a:endParaRPr lang="en-US" altLang="zh-CN" sz="2400" dirty="0">
                <a:solidFill>
                  <a:schemeClr val="tx1"/>
                </a:solidFill>
                <a:latin typeface="+mn-ea"/>
                <a:ea typeface="+mn-ea"/>
              </a:endParaRPr>
            </a:p>
            <a:p>
              <a:pPr algn="ctr" eaLnBrk="1" hangingPunct="1">
                <a:buClrTx/>
                <a:buSzTx/>
                <a:buFontTx/>
                <a:buNone/>
              </a:pPr>
              <a:r>
                <a:rPr lang="zh-CN" altLang="en-US" sz="2400" dirty="0">
                  <a:solidFill>
                    <a:schemeClr val="tx1"/>
                  </a:solidFill>
                  <a:latin typeface="+mn-ea"/>
                  <a:ea typeface="+mn-ea"/>
                </a:rPr>
                <a:t>寄存器</a:t>
              </a:r>
              <a:endParaRPr lang="en-US" altLang="zh-CN" sz="2400" dirty="0">
                <a:solidFill>
                  <a:schemeClr val="tx1"/>
                </a:solidFill>
                <a:latin typeface="+mn-ea"/>
                <a:ea typeface="+mn-ea"/>
              </a:endParaRPr>
            </a:p>
            <a:p>
              <a:pPr algn="ctr" eaLnBrk="1" hangingPunct="1">
                <a:buClrTx/>
                <a:buSzTx/>
                <a:buFontTx/>
                <a:buNone/>
              </a:pPr>
              <a:r>
                <a:rPr lang="en-US" altLang="zh-CN" sz="2400" dirty="0">
                  <a:solidFill>
                    <a:schemeClr val="tx1"/>
                  </a:solidFill>
                  <a:latin typeface="+mn-ea"/>
                  <a:ea typeface="+mn-ea"/>
                </a:rPr>
                <a:t>(</a:t>
              </a:r>
              <a:r>
                <a:rPr lang="en-US" altLang="zh-CN" sz="2400" dirty="0">
                  <a:solidFill>
                    <a:schemeClr val="tx1"/>
                  </a:solidFill>
                  <a:latin typeface="Times New Roman" panose="02020603050405020304" pitchFamily="18" charset="0"/>
                  <a:ea typeface="+mn-ea"/>
                  <a:cs typeface="Times New Roman" panose="02020603050405020304" pitchFamily="18" charset="0"/>
                </a:rPr>
                <a:t>IR</a:t>
              </a:r>
              <a:r>
                <a:rPr lang="en-US" altLang="zh-CN" sz="2400" dirty="0">
                  <a:solidFill>
                    <a:schemeClr val="tx1"/>
                  </a:solidFill>
                  <a:latin typeface="+mn-ea"/>
                  <a:ea typeface="+mn-ea"/>
                </a:rPr>
                <a:t>)</a:t>
              </a:r>
            </a:p>
          </p:txBody>
        </p:sp>
        <p:sp>
          <p:nvSpPr>
            <p:cNvPr id="18" name="Rectangle 14">
              <a:extLst>
                <a:ext uri="{FF2B5EF4-FFF2-40B4-BE49-F238E27FC236}">
                  <a16:creationId xmlns:a16="http://schemas.microsoft.com/office/drawing/2014/main" id="{B8CFCB2F-77A1-FE47-9F49-4C870D64BCD4}"/>
                </a:ext>
              </a:extLst>
            </p:cNvPr>
            <p:cNvSpPr>
              <a:spLocks noChangeArrowheads="1"/>
            </p:cNvSpPr>
            <p:nvPr/>
          </p:nvSpPr>
          <p:spPr bwMode="auto">
            <a:xfrm>
              <a:off x="577" y="1496"/>
              <a:ext cx="886" cy="528"/>
            </a:xfrm>
            <a:prstGeom prst="rect">
              <a:avLst/>
            </a:prstGeom>
            <a:ln>
              <a:headEnd/>
              <a:tailEnd/>
            </a:ln>
          </p:spPr>
          <p:style>
            <a:lnRef idx="2">
              <a:schemeClr val="dk1"/>
            </a:lnRef>
            <a:fillRef idx="1">
              <a:schemeClr val="lt1"/>
            </a:fillRef>
            <a:effectRef idx="0">
              <a:schemeClr val="dk1"/>
            </a:effectRef>
            <a:fontRef idx="minor">
              <a:schemeClr val="dk1"/>
            </a:fontRef>
          </p:style>
          <p:txBody>
            <a:bodyPr anchor="ct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dirty="0">
                <a:solidFill>
                  <a:schemeClr val="tx1"/>
                </a:solidFill>
                <a:ea typeface="宋体" panose="02010600030101010101" pitchFamily="2" charset="-122"/>
              </a:endParaRPr>
            </a:p>
          </p:txBody>
        </p:sp>
        <p:sp>
          <p:nvSpPr>
            <p:cNvPr id="19" name="Text Box 15">
              <a:extLst>
                <a:ext uri="{FF2B5EF4-FFF2-40B4-BE49-F238E27FC236}">
                  <a16:creationId xmlns:a16="http://schemas.microsoft.com/office/drawing/2014/main" id="{AB226425-43EF-A145-A99F-CC84FC5C0165}"/>
                </a:ext>
              </a:extLst>
            </p:cNvPr>
            <p:cNvSpPr txBox="1">
              <a:spLocks noChangeArrowheads="1"/>
            </p:cNvSpPr>
            <p:nvPr/>
          </p:nvSpPr>
          <p:spPr bwMode="auto">
            <a:xfrm>
              <a:off x="572" y="1519"/>
              <a:ext cx="896" cy="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zh-CN" altLang="en-US" sz="2400" dirty="0">
                  <a:solidFill>
                    <a:schemeClr val="tx1"/>
                  </a:solidFill>
                  <a:latin typeface="+mn-ea"/>
                  <a:ea typeface="+mn-ea"/>
                </a:rPr>
                <a:t>控制单元</a:t>
              </a:r>
              <a:endParaRPr lang="en-US" altLang="zh-CN" sz="2400" dirty="0">
                <a:solidFill>
                  <a:schemeClr val="tx1"/>
                </a:solidFill>
                <a:latin typeface="+mn-ea"/>
                <a:ea typeface="+mn-ea"/>
              </a:endParaRPr>
            </a:p>
            <a:p>
              <a:pPr algn="ctr" eaLnBrk="1" hangingPunct="1">
                <a:buClrTx/>
                <a:buSzTx/>
                <a:buFontTx/>
                <a:buNone/>
              </a:pPr>
              <a:r>
                <a:rPr lang="en-US" altLang="zh-CN" sz="2400" dirty="0">
                  <a:solidFill>
                    <a:schemeClr val="tx1"/>
                  </a:solidFill>
                  <a:latin typeface="+mn-ea"/>
                  <a:ea typeface="+mn-ea"/>
                </a:rPr>
                <a:t>(</a:t>
              </a:r>
              <a:r>
                <a:rPr lang="en-US" altLang="zh-CN" sz="2400" dirty="0">
                  <a:solidFill>
                    <a:schemeClr val="tx1"/>
                  </a:solidFill>
                  <a:latin typeface="Times New Roman" panose="02020603050405020304" pitchFamily="18" charset="0"/>
                  <a:ea typeface="+mn-ea"/>
                  <a:cs typeface="Times New Roman" panose="02020603050405020304" pitchFamily="18" charset="0"/>
                </a:rPr>
                <a:t>CU</a:t>
              </a:r>
              <a:r>
                <a:rPr lang="en-US" altLang="zh-CN" sz="2400" dirty="0">
                  <a:solidFill>
                    <a:schemeClr val="tx1"/>
                  </a:solidFill>
                  <a:latin typeface="+mn-ea"/>
                  <a:ea typeface="+mn-ea"/>
                </a:rPr>
                <a:t>)</a:t>
              </a:r>
            </a:p>
          </p:txBody>
        </p:sp>
      </p:grpSp>
      <p:sp>
        <p:nvSpPr>
          <p:cNvPr id="23" name="Rectangle 12">
            <a:extLst>
              <a:ext uri="{FF2B5EF4-FFF2-40B4-BE49-F238E27FC236}">
                <a16:creationId xmlns:a16="http://schemas.microsoft.com/office/drawing/2014/main" id="{B201C25D-C664-B04E-9401-4B0FD964F707}"/>
              </a:ext>
            </a:extLst>
          </p:cNvPr>
          <p:cNvSpPr>
            <a:spLocks noChangeArrowheads="1"/>
          </p:cNvSpPr>
          <p:nvPr/>
        </p:nvSpPr>
        <p:spPr bwMode="auto">
          <a:xfrm>
            <a:off x="2493076" y="3929923"/>
            <a:ext cx="928139" cy="12557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wrap="none" lIns="0" tIns="0" rIns="0" bIns="0">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zh-CN" altLang="en-US" sz="2400" dirty="0">
                <a:solidFill>
                  <a:schemeClr val="tx1"/>
                </a:solidFill>
                <a:latin typeface="+mn-ea"/>
                <a:ea typeface="+mn-ea"/>
              </a:rPr>
              <a:t>程序</a:t>
            </a:r>
            <a:endParaRPr lang="en-US" altLang="zh-CN" sz="2400" dirty="0">
              <a:solidFill>
                <a:schemeClr val="tx1"/>
              </a:solidFill>
              <a:latin typeface="+mn-ea"/>
              <a:ea typeface="+mn-ea"/>
            </a:endParaRPr>
          </a:p>
          <a:p>
            <a:pPr algn="ctr" eaLnBrk="1" hangingPunct="1">
              <a:buClrTx/>
              <a:buSzTx/>
              <a:buFontTx/>
              <a:buNone/>
            </a:pPr>
            <a:r>
              <a:rPr lang="zh-CN" altLang="en-US" sz="2400" dirty="0">
                <a:solidFill>
                  <a:schemeClr val="tx1"/>
                </a:solidFill>
                <a:latin typeface="+mn-ea"/>
                <a:ea typeface="+mn-ea"/>
              </a:rPr>
              <a:t>计数器</a:t>
            </a:r>
            <a:endParaRPr lang="en-US" altLang="zh-CN" sz="2400" dirty="0">
              <a:solidFill>
                <a:schemeClr val="tx1"/>
              </a:solidFill>
              <a:latin typeface="+mn-ea"/>
              <a:ea typeface="+mn-ea"/>
            </a:endParaRPr>
          </a:p>
          <a:p>
            <a:pPr algn="ctr" eaLnBrk="1" hangingPunct="1">
              <a:buClrTx/>
              <a:buSzTx/>
              <a:buFontTx/>
              <a:buNone/>
            </a:pPr>
            <a:r>
              <a:rPr lang="en-US" altLang="zh-CN" sz="2400" dirty="0">
                <a:solidFill>
                  <a:schemeClr val="tx1"/>
                </a:solidFill>
                <a:latin typeface="+mn-ea"/>
                <a:ea typeface="+mn-ea"/>
              </a:rPr>
              <a:t>(</a:t>
            </a:r>
            <a:r>
              <a:rPr lang="en-US" altLang="zh-CN" sz="2400" dirty="0">
                <a:solidFill>
                  <a:schemeClr val="tx1"/>
                </a:solidFill>
                <a:latin typeface="Times New Roman" panose="02020603050405020304" pitchFamily="18" charset="0"/>
                <a:ea typeface="+mn-ea"/>
                <a:cs typeface="Times New Roman" panose="02020603050405020304" pitchFamily="18" charset="0"/>
              </a:rPr>
              <a:t>PC</a:t>
            </a:r>
            <a:r>
              <a:rPr lang="en-US" altLang="zh-CN" sz="2400" dirty="0">
                <a:solidFill>
                  <a:schemeClr val="tx1"/>
                </a:solidFill>
                <a:latin typeface="+mn-ea"/>
                <a:ea typeface="+mn-ea"/>
              </a:rPr>
              <a:t>)</a:t>
            </a:r>
          </a:p>
        </p:txBody>
      </p:sp>
      <p:sp>
        <p:nvSpPr>
          <p:cNvPr id="25" name="矩形 24">
            <a:extLst>
              <a:ext uri="{FF2B5EF4-FFF2-40B4-BE49-F238E27FC236}">
                <a16:creationId xmlns:a16="http://schemas.microsoft.com/office/drawing/2014/main" id="{DCCD518B-EDC4-FD47-A379-1CF627CE0505}"/>
              </a:ext>
            </a:extLst>
          </p:cNvPr>
          <p:cNvSpPr/>
          <p:nvPr/>
        </p:nvSpPr>
        <p:spPr>
          <a:xfrm>
            <a:off x="4697580" y="2089976"/>
            <a:ext cx="6437974" cy="1938992"/>
          </a:xfrm>
          <a:prstGeom prst="rect">
            <a:avLst/>
          </a:prstGeom>
        </p:spPr>
        <p:txBody>
          <a:bodyPr wrap="square">
            <a:spAutoFit/>
          </a:bodyPr>
          <a:lstStyle/>
          <a:p>
            <a:r>
              <a:rPr lang="en-US" altLang="zh-CN" sz="2000" dirty="0"/>
              <a:t>	</a:t>
            </a:r>
            <a:r>
              <a:rPr lang="zh-CN" altLang="zh-CN" sz="2000" dirty="0"/>
              <a:t>控制器在工作时会从内存中取指令，之后对指令进行翻译和分析，然后根据指令向有关部件发送控制命令，控制相关部件执行指令所包含的操作。</a:t>
            </a:r>
            <a:endParaRPr lang="en-US" altLang="zh-CN" sz="2000" dirty="0"/>
          </a:p>
          <a:p>
            <a:endParaRPr lang="en-US" altLang="zh-CN" sz="2000" dirty="0"/>
          </a:p>
          <a:p>
            <a:r>
              <a:rPr lang="en-US" altLang="zh-CN" sz="2000" dirty="0"/>
              <a:t>	</a:t>
            </a:r>
            <a:r>
              <a:rPr lang="zh-CN" altLang="zh-CN" sz="2000" dirty="0"/>
              <a:t>控制器和运算器是</a:t>
            </a:r>
            <a:r>
              <a:rPr lang="en-US" altLang="zh-CN" sz="2000" dirty="0"/>
              <a:t>CPU</a:t>
            </a:r>
            <a:r>
              <a:rPr lang="zh-CN" altLang="zh-CN" sz="2000" dirty="0"/>
              <a:t>的重要组成部分。</a:t>
            </a:r>
          </a:p>
          <a:p>
            <a:pPr marL="457200" indent="-457200">
              <a:buFont typeface="Arial" panose="020B0604020202020204" pitchFamily="34" charset="0"/>
              <a:buChar char="•"/>
            </a:pPr>
            <a:endParaRPr lang="en-US" altLang="zh-CN" sz="2000" dirty="0"/>
          </a:p>
        </p:txBody>
      </p:sp>
      <p:sp>
        <p:nvSpPr>
          <p:cNvPr id="14" name="Text Box 2">
            <a:extLst>
              <a:ext uri="{FF2B5EF4-FFF2-40B4-BE49-F238E27FC236}">
                <a16:creationId xmlns:a16="http://schemas.microsoft.com/office/drawing/2014/main" id="{8D9DE640-A170-4CBC-A4AA-B34E4A417A67}"/>
              </a:ext>
            </a:extLst>
          </p:cNvPr>
          <p:cNvSpPr txBox="1">
            <a:spLocks noChangeArrowheads="1"/>
          </p:cNvSpPr>
          <p:nvPr/>
        </p:nvSpPr>
        <p:spPr bwMode="auto">
          <a:xfrm>
            <a:off x="5814872" y="3863074"/>
            <a:ext cx="18319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zh-CN" altLang="en-US" sz="2400" b="0" dirty="0">
                <a:solidFill>
                  <a:schemeClr val="tx1"/>
                </a:solidFill>
              </a:rPr>
              <a:t>取指令</a:t>
            </a:r>
          </a:p>
        </p:txBody>
      </p:sp>
      <p:sp>
        <p:nvSpPr>
          <p:cNvPr id="20" name="Text Box 3">
            <a:extLst>
              <a:ext uri="{FF2B5EF4-FFF2-40B4-BE49-F238E27FC236}">
                <a16:creationId xmlns:a16="http://schemas.microsoft.com/office/drawing/2014/main" id="{4D50E494-BB6B-4169-9479-7A90943E7B80}"/>
              </a:ext>
            </a:extLst>
          </p:cNvPr>
          <p:cNvSpPr txBox="1">
            <a:spLocks noChangeArrowheads="1"/>
          </p:cNvSpPr>
          <p:nvPr/>
        </p:nvSpPr>
        <p:spPr bwMode="auto">
          <a:xfrm>
            <a:off x="5800884" y="4431186"/>
            <a:ext cx="19431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zh-CN" altLang="en-US" sz="2400" b="0" dirty="0">
                <a:solidFill>
                  <a:schemeClr val="tx1"/>
                </a:solidFill>
              </a:rPr>
              <a:t>分析指令</a:t>
            </a:r>
          </a:p>
        </p:txBody>
      </p:sp>
      <p:sp>
        <p:nvSpPr>
          <p:cNvPr id="21" name="Text Box 4">
            <a:extLst>
              <a:ext uri="{FF2B5EF4-FFF2-40B4-BE49-F238E27FC236}">
                <a16:creationId xmlns:a16="http://schemas.microsoft.com/office/drawing/2014/main" id="{785C7F9D-2877-40A1-B45E-7A31AE90B8EE}"/>
              </a:ext>
            </a:extLst>
          </p:cNvPr>
          <p:cNvSpPr txBox="1">
            <a:spLocks noChangeArrowheads="1"/>
          </p:cNvSpPr>
          <p:nvPr/>
        </p:nvSpPr>
        <p:spPr bwMode="auto">
          <a:xfrm>
            <a:off x="5779947" y="4987659"/>
            <a:ext cx="18669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buClrTx/>
              <a:buSzTx/>
              <a:buNone/>
            </a:pPr>
            <a:r>
              <a:rPr lang="zh-CN" altLang="en-US" sz="2400" b="0" dirty="0">
                <a:solidFill>
                  <a:schemeClr val="tx1"/>
                </a:solidFill>
              </a:rPr>
              <a:t>执行指令</a:t>
            </a:r>
          </a:p>
        </p:txBody>
      </p:sp>
      <p:sp>
        <p:nvSpPr>
          <p:cNvPr id="22" name="Text Box 5">
            <a:extLst>
              <a:ext uri="{FF2B5EF4-FFF2-40B4-BE49-F238E27FC236}">
                <a16:creationId xmlns:a16="http://schemas.microsoft.com/office/drawing/2014/main" id="{7DBBB40B-0D65-4AF3-B1BA-B91714B13B74}"/>
              </a:ext>
            </a:extLst>
          </p:cNvPr>
          <p:cNvSpPr txBox="1">
            <a:spLocks noChangeArrowheads="1"/>
          </p:cNvSpPr>
          <p:nvPr/>
        </p:nvSpPr>
        <p:spPr bwMode="auto">
          <a:xfrm>
            <a:off x="7465742" y="3860992"/>
            <a:ext cx="373044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en-US" altLang="zh-CN" dirty="0">
                <a:solidFill>
                  <a:schemeClr val="tx1"/>
                </a:solidFill>
                <a:latin typeface="Times New Roman" panose="02020603050405020304" pitchFamily="18" charset="0"/>
                <a:ea typeface="宋体" panose="02010600030101010101" pitchFamily="2" charset="-122"/>
              </a:rPr>
              <a:t>PC (Program Counter)</a:t>
            </a:r>
            <a:endParaRPr lang="zh-CN" altLang="en-US" dirty="0">
              <a:solidFill>
                <a:schemeClr val="tx1"/>
              </a:solidFill>
              <a:latin typeface="Times New Roman" panose="02020603050405020304" pitchFamily="18" charset="0"/>
              <a:ea typeface="宋体" panose="02010600030101010101" pitchFamily="2" charset="-122"/>
            </a:endParaRPr>
          </a:p>
        </p:txBody>
      </p:sp>
      <p:sp>
        <p:nvSpPr>
          <p:cNvPr id="24" name="Text Box 6">
            <a:extLst>
              <a:ext uri="{FF2B5EF4-FFF2-40B4-BE49-F238E27FC236}">
                <a16:creationId xmlns:a16="http://schemas.microsoft.com/office/drawing/2014/main" id="{82BB67F8-576F-4CDD-8639-9F4B100D8112}"/>
              </a:ext>
            </a:extLst>
          </p:cNvPr>
          <p:cNvSpPr txBox="1">
            <a:spLocks noChangeArrowheads="1"/>
          </p:cNvSpPr>
          <p:nvPr/>
        </p:nvSpPr>
        <p:spPr bwMode="auto">
          <a:xfrm>
            <a:off x="7464146" y="4426498"/>
            <a:ext cx="399500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en-US" altLang="zh-CN" dirty="0">
                <a:solidFill>
                  <a:schemeClr val="tx1"/>
                </a:solidFill>
                <a:latin typeface="Times New Roman" panose="02020603050405020304" pitchFamily="18" charset="0"/>
                <a:ea typeface="宋体" panose="02010600030101010101" pitchFamily="2" charset="-122"/>
              </a:rPr>
              <a:t>IR (Instruction Register)</a:t>
            </a:r>
          </a:p>
        </p:txBody>
      </p:sp>
      <p:sp>
        <p:nvSpPr>
          <p:cNvPr id="26" name="Text Box 7">
            <a:extLst>
              <a:ext uri="{FF2B5EF4-FFF2-40B4-BE49-F238E27FC236}">
                <a16:creationId xmlns:a16="http://schemas.microsoft.com/office/drawing/2014/main" id="{70977974-95AD-4ECB-BF68-536596165FF6}"/>
              </a:ext>
            </a:extLst>
          </p:cNvPr>
          <p:cNvSpPr txBox="1">
            <a:spLocks noChangeArrowheads="1"/>
          </p:cNvSpPr>
          <p:nvPr/>
        </p:nvSpPr>
        <p:spPr bwMode="auto">
          <a:xfrm>
            <a:off x="7464146" y="4966773"/>
            <a:ext cx="299466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en-US" altLang="zh-CN" dirty="0">
                <a:solidFill>
                  <a:schemeClr val="tx1"/>
                </a:solidFill>
                <a:latin typeface="Times New Roman" panose="02020603050405020304" pitchFamily="18" charset="0"/>
                <a:ea typeface="宋体" panose="02010600030101010101" pitchFamily="2" charset="-122"/>
              </a:rPr>
              <a:t>CU (Control Unit)</a:t>
            </a:r>
            <a:endParaRPr lang="zh-CN" altLang="en-US" dirty="0">
              <a:solidFill>
                <a:schemeClr val="tx1"/>
              </a:solidFill>
              <a:latin typeface="Times New Roman" panose="02020603050405020304" pitchFamily="18" charset="0"/>
              <a:ea typeface="宋体" panose="02010600030101010101" pitchFamily="2" charset="-122"/>
            </a:endParaRPr>
          </a:p>
        </p:txBody>
      </p:sp>
      <p:sp>
        <p:nvSpPr>
          <p:cNvPr id="32" name="AutoShape 25">
            <a:extLst>
              <a:ext uri="{FF2B5EF4-FFF2-40B4-BE49-F238E27FC236}">
                <a16:creationId xmlns:a16="http://schemas.microsoft.com/office/drawing/2014/main" id="{B60FC01D-E0EA-486B-A553-6C89F96CF427}"/>
              </a:ext>
            </a:extLst>
          </p:cNvPr>
          <p:cNvSpPr>
            <a:spLocks/>
          </p:cNvSpPr>
          <p:nvPr/>
        </p:nvSpPr>
        <p:spPr bwMode="auto">
          <a:xfrm>
            <a:off x="5549751" y="4016471"/>
            <a:ext cx="228600" cy="1371600"/>
          </a:xfrm>
          <a:prstGeom prst="leftBrace">
            <a:avLst>
              <a:gd name="adj1" fmla="val 50000"/>
              <a:gd name="adj2" fmla="val 50000"/>
            </a:avLst>
          </a:prstGeom>
          <a:noFill/>
          <a:ln w="38100">
            <a:solidFill>
              <a:schemeClr val="tx1"/>
            </a:solidFill>
            <a:round/>
            <a:headEnd/>
            <a:tailEnd/>
          </a:ln>
          <a:extLst>
            <a:ext uri="{909E8E84-426E-40DD-AFC4-6F175D3DCCD1}">
              <a14:hiddenFill xmlns:a14="http://schemas.microsoft.com/office/drawing/2010/main">
                <a:solidFill>
                  <a:srgbClr val="FFFFFF"/>
                </a:solidFill>
              </a14:hiddenFill>
            </a:ext>
          </a:extLst>
        </p:spPr>
        <p:txBody>
          <a:bodyPr anchor="ct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33" name="Text Box 26">
            <a:extLst>
              <a:ext uri="{FF2B5EF4-FFF2-40B4-BE49-F238E27FC236}">
                <a16:creationId xmlns:a16="http://schemas.microsoft.com/office/drawing/2014/main" id="{9D2117C7-29FB-4C09-A725-C4F0BC3525BD}"/>
              </a:ext>
            </a:extLst>
          </p:cNvPr>
          <p:cNvSpPr txBox="1">
            <a:spLocks noChangeArrowheads="1"/>
          </p:cNvSpPr>
          <p:nvPr/>
        </p:nvSpPr>
        <p:spPr bwMode="auto">
          <a:xfrm>
            <a:off x="4661059" y="4002558"/>
            <a:ext cx="901700" cy="1348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zh-CN" altLang="en-US" sz="2400" b="0" dirty="0">
                <a:solidFill>
                  <a:schemeClr val="tx1"/>
                </a:solidFill>
              </a:rPr>
              <a:t>完成</a:t>
            </a:r>
          </a:p>
          <a:p>
            <a:pPr algn="ctr" eaLnBrk="1" hangingPunct="1">
              <a:buClrTx/>
              <a:buSzTx/>
              <a:buFontTx/>
              <a:buNone/>
            </a:pPr>
            <a:r>
              <a:rPr lang="zh-CN" altLang="en-US" sz="2400" b="0" dirty="0">
                <a:solidFill>
                  <a:schemeClr val="tx1"/>
                </a:solidFill>
              </a:rPr>
              <a:t>一条</a:t>
            </a:r>
          </a:p>
          <a:p>
            <a:pPr algn="ctr" eaLnBrk="1" hangingPunct="1">
              <a:buClrTx/>
              <a:buSzTx/>
              <a:buFontTx/>
              <a:buNone/>
            </a:pPr>
            <a:r>
              <a:rPr lang="zh-CN" altLang="en-US" sz="2400" b="0" dirty="0">
                <a:solidFill>
                  <a:schemeClr val="tx1"/>
                </a:solidFill>
              </a:rPr>
              <a:t>指令</a:t>
            </a:r>
          </a:p>
        </p:txBody>
      </p:sp>
    </p:spTree>
    <p:extLst>
      <p:ext uri="{BB962C8B-B14F-4D97-AF65-F5344CB8AC3E}">
        <p14:creationId xmlns:p14="http://schemas.microsoft.com/office/powerpoint/2010/main" val="1629335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blinds(horizontal)">
                                      <p:cBhvr>
                                        <p:cTn id="12" dur="500"/>
                                        <p:tgtEl>
                                          <p:spTgt spid="33"/>
                                        </p:tgtEl>
                                      </p:cBhvr>
                                    </p:animEffect>
                                  </p:childTnLst>
                                </p:cTn>
                              </p:par>
                            </p:childTnLst>
                          </p:cTn>
                        </p:par>
                        <p:par>
                          <p:cTn id="13" fill="hold">
                            <p:stCondLst>
                              <p:cond delay="500"/>
                            </p:stCondLst>
                            <p:childTnLst>
                              <p:par>
                                <p:cTn id="14" presetID="16" presetClass="entr" presetSubtype="42" fill="hold" grpId="0" nodeType="afterEffect">
                                  <p:stCondLst>
                                    <p:cond delay="0"/>
                                  </p:stCondLst>
                                  <p:childTnLst>
                                    <p:set>
                                      <p:cBhvr>
                                        <p:cTn id="15" dur="1" fill="hold">
                                          <p:stCondLst>
                                            <p:cond delay="0"/>
                                          </p:stCondLst>
                                        </p:cTn>
                                        <p:tgtEl>
                                          <p:spTgt spid="32"/>
                                        </p:tgtEl>
                                        <p:attrNameLst>
                                          <p:attrName>style.visibility</p:attrName>
                                        </p:attrNameLst>
                                      </p:cBhvr>
                                      <p:to>
                                        <p:strVal val="visible"/>
                                      </p:to>
                                    </p:set>
                                    <p:animEffect transition="in" filter="barn(outHorizontal)">
                                      <p:cBhvr>
                                        <p:cTn id="16" dur="500"/>
                                        <p:tgtEl>
                                          <p:spTgt spid="32"/>
                                        </p:tgtEl>
                                      </p:cBhvr>
                                    </p:animEffect>
                                  </p:childTnLst>
                                </p:cTn>
                              </p:par>
                            </p:childTnLst>
                          </p:cTn>
                        </p:par>
                        <p:par>
                          <p:cTn id="17" fill="hold">
                            <p:stCondLst>
                              <p:cond delay="1000"/>
                            </p:stCondLst>
                            <p:childTnLst>
                              <p:par>
                                <p:cTn id="18" presetID="3" presetClass="entr" presetSubtype="10" fill="hold" grpId="0" nodeType="after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blinds(horizontal)">
                                      <p:cBhvr>
                                        <p:cTn id="20" dur="500"/>
                                        <p:tgtEl>
                                          <p:spTgt spid="14"/>
                                        </p:tgtEl>
                                      </p:cBhvr>
                                    </p:animEffect>
                                  </p:childTnLst>
                                </p:cTn>
                              </p:par>
                            </p:childTnLst>
                          </p:cTn>
                        </p:par>
                        <p:par>
                          <p:cTn id="21" fill="hold">
                            <p:stCondLst>
                              <p:cond delay="1500"/>
                            </p:stCondLst>
                            <p:childTnLst>
                              <p:par>
                                <p:cTn id="22" presetID="3" presetClass="entr" presetSubtype="10" fill="hold" grpId="0" nodeType="after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blinds(horizontal)">
                                      <p:cBhvr>
                                        <p:cTn id="24" dur="500"/>
                                        <p:tgtEl>
                                          <p:spTgt spid="20"/>
                                        </p:tgtEl>
                                      </p:cBhvr>
                                    </p:animEffect>
                                  </p:childTnLst>
                                </p:cTn>
                              </p:par>
                            </p:childTnLst>
                          </p:cTn>
                        </p:par>
                        <p:par>
                          <p:cTn id="25" fill="hold">
                            <p:stCondLst>
                              <p:cond delay="2000"/>
                            </p:stCondLst>
                            <p:childTnLst>
                              <p:par>
                                <p:cTn id="26" presetID="3" presetClass="entr" presetSubtype="10" fill="hold" grpId="0" nodeType="after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blinds(horizontal)">
                                      <p:cBhvr>
                                        <p:cTn id="28" dur="500"/>
                                        <p:tgtEl>
                                          <p:spTgt spid="21"/>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grpId="0" nodeType="click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blinds(horizontal)">
                                      <p:cBhvr>
                                        <p:cTn id="33" dur="500"/>
                                        <p:tgtEl>
                                          <p:spTgt spid="22"/>
                                        </p:tgtEl>
                                      </p:cBhvr>
                                    </p:animEffect>
                                  </p:childTnLst>
                                </p:cTn>
                              </p:par>
                            </p:childTnLst>
                          </p:cTn>
                        </p:par>
                      </p:childTnLst>
                    </p:cTn>
                  </p:par>
                  <p:par>
                    <p:cTn id="34" fill="hold">
                      <p:stCondLst>
                        <p:cond delay="indefinite"/>
                      </p:stCondLst>
                      <p:childTnLst>
                        <p:par>
                          <p:cTn id="35" fill="hold">
                            <p:stCondLst>
                              <p:cond delay="0"/>
                            </p:stCondLst>
                            <p:childTnLst>
                              <p:par>
                                <p:cTn id="36" presetID="3" presetClass="entr" presetSubtype="10" fill="hold" grpId="0" nodeType="clickEffect">
                                  <p:stCondLst>
                                    <p:cond delay="0"/>
                                  </p:stCondLst>
                                  <p:childTnLst>
                                    <p:set>
                                      <p:cBhvr>
                                        <p:cTn id="37" dur="1" fill="hold">
                                          <p:stCondLst>
                                            <p:cond delay="0"/>
                                          </p:stCondLst>
                                        </p:cTn>
                                        <p:tgtEl>
                                          <p:spTgt spid="24"/>
                                        </p:tgtEl>
                                        <p:attrNameLst>
                                          <p:attrName>style.visibility</p:attrName>
                                        </p:attrNameLst>
                                      </p:cBhvr>
                                      <p:to>
                                        <p:strVal val="visible"/>
                                      </p:to>
                                    </p:set>
                                    <p:animEffect transition="in" filter="blinds(horizontal)">
                                      <p:cBhvr>
                                        <p:cTn id="38" dur="500"/>
                                        <p:tgtEl>
                                          <p:spTgt spid="24"/>
                                        </p:tgtEl>
                                      </p:cBhvr>
                                    </p:animEffect>
                                  </p:childTnLst>
                                </p:cTn>
                              </p:par>
                            </p:childTnLst>
                          </p:cTn>
                        </p:par>
                      </p:childTnLst>
                    </p:cTn>
                  </p:par>
                  <p:par>
                    <p:cTn id="39" fill="hold">
                      <p:stCondLst>
                        <p:cond delay="indefinite"/>
                      </p:stCondLst>
                      <p:childTnLst>
                        <p:par>
                          <p:cTn id="40" fill="hold">
                            <p:stCondLst>
                              <p:cond delay="0"/>
                            </p:stCondLst>
                            <p:childTnLst>
                              <p:par>
                                <p:cTn id="41" presetID="3" presetClass="entr" presetSubtype="10" fill="hold" nodeType="clickEffect">
                                  <p:stCondLst>
                                    <p:cond delay="0"/>
                                  </p:stCondLst>
                                  <p:childTnLst>
                                    <p:set>
                                      <p:cBhvr>
                                        <p:cTn id="42" dur="1" fill="hold">
                                          <p:stCondLst>
                                            <p:cond delay="0"/>
                                          </p:stCondLst>
                                        </p:cTn>
                                        <p:tgtEl>
                                          <p:spTgt spid="26"/>
                                        </p:tgtEl>
                                        <p:attrNameLst>
                                          <p:attrName>style.visibility</p:attrName>
                                        </p:attrNameLst>
                                      </p:cBhvr>
                                      <p:to>
                                        <p:strVal val="visible"/>
                                      </p:to>
                                    </p:set>
                                    <p:animEffect transition="in" filter="blinds(horizontal)">
                                      <p:cBhvr>
                                        <p:cTn id="43"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14" grpId="0" autoUpdateAnimBg="0"/>
      <p:bldP spid="20" grpId="0" autoUpdateAnimBg="0"/>
      <p:bldP spid="21" grpId="0" autoUpdateAnimBg="0"/>
      <p:bldP spid="22" grpId="0" autoUpdateAnimBg="0"/>
      <p:bldP spid="24" grpId="0" autoUpdateAnimBg="0"/>
      <p:bldP spid="32" grpId="0" animBg="1"/>
      <p:bldP spid="33" grpId="0" autoUpdateAnimBg="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zh-CN" dirty="0">
                <a:solidFill>
                  <a:schemeClr val="tx1"/>
                </a:solidFill>
              </a:rPr>
              <a:t>冯·诺依曼架构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33</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en-US" dirty="0">
                <a:solidFill>
                  <a:schemeClr val="tx1"/>
                </a:solidFill>
              </a:rPr>
              <a:t>存储器</a:t>
            </a:r>
            <a:r>
              <a:rPr lang="zh-CN" altLang="zh-CN" dirty="0">
                <a:solidFill>
                  <a:schemeClr val="tx1"/>
                </a:solidFill>
              </a:rPr>
              <a:t> </a:t>
            </a:r>
            <a:endParaRPr lang="zh-CN" altLang="en-US" dirty="0">
              <a:solidFill>
                <a:prstClr val="black"/>
              </a:solidFill>
              <a:latin typeface="黑体" panose="02010609060101010101" pitchFamily="49" charset="-122"/>
            </a:endParaRPr>
          </a:p>
          <a:p>
            <a:endParaRPr lang="zh-CN" altLang="en-US" dirty="0"/>
          </a:p>
          <a:p>
            <a:endParaRPr lang="zh-CN" altLang="en-US" dirty="0"/>
          </a:p>
        </p:txBody>
      </p:sp>
      <p:sp>
        <p:nvSpPr>
          <p:cNvPr id="8" name="Rectangle 19">
            <a:extLst>
              <a:ext uri="{FF2B5EF4-FFF2-40B4-BE49-F238E27FC236}">
                <a16:creationId xmlns:a16="http://schemas.microsoft.com/office/drawing/2014/main" id="{EEE45B01-C317-2641-B8C4-A949386A53B9}"/>
              </a:ext>
            </a:extLst>
          </p:cNvPr>
          <p:cNvSpPr>
            <a:spLocks noChangeArrowheads="1"/>
          </p:cNvSpPr>
          <p:nvPr/>
        </p:nvSpPr>
        <p:spPr bwMode="auto">
          <a:xfrm>
            <a:off x="7051002" y="1581759"/>
            <a:ext cx="3209906" cy="3709854"/>
          </a:xfrm>
          <a:prstGeom prst="rect">
            <a:avLst/>
          </a:prstGeom>
          <a:ln>
            <a:headEnd/>
            <a:tailEnd/>
          </a:ln>
        </p:spPr>
        <p:style>
          <a:lnRef idx="2">
            <a:schemeClr val="dk1"/>
          </a:lnRef>
          <a:fillRef idx="1">
            <a:schemeClr val="lt1"/>
          </a:fillRef>
          <a:effectRef idx="0">
            <a:schemeClr val="dk1"/>
          </a:effectRef>
          <a:fontRef idx="minor">
            <a:schemeClr val="dk1"/>
          </a:fontRef>
        </p:style>
        <p:txBody>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9" name="Rectangle 20">
            <a:extLst>
              <a:ext uri="{FF2B5EF4-FFF2-40B4-BE49-F238E27FC236}">
                <a16:creationId xmlns:a16="http://schemas.microsoft.com/office/drawing/2014/main" id="{54305163-8A7B-AC49-B4B9-25682374E01C}"/>
              </a:ext>
            </a:extLst>
          </p:cNvPr>
          <p:cNvSpPr>
            <a:spLocks noChangeArrowheads="1"/>
          </p:cNvSpPr>
          <p:nvPr/>
        </p:nvSpPr>
        <p:spPr bwMode="auto">
          <a:xfrm>
            <a:off x="7060063" y="4770440"/>
            <a:ext cx="3144213" cy="4287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zh-CN" altLang="en-US" sz="2400" dirty="0">
                <a:solidFill>
                  <a:schemeClr val="tx1"/>
                </a:solidFill>
                <a:latin typeface="+mn-ea"/>
                <a:ea typeface="+mn-ea"/>
              </a:rPr>
              <a:t>主存储器</a:t>
            </a:r>
          </a:p>
        </p:txBody>
      </p:sp>
      <p:sp>
        <p:nvSpPr>
          <p:cNvPr id="11" name="Rectangle 22">
            <a:extLst>
              <a:ext uri="{FF2B5EF4-FFF2-40B4-BE49-F238E27FC236}">
                <a16:creationId xmlns:a16="http://schemas.microsoft.com/office/drawing/2014/main" id="{2E23CA3E-9074-6642-B9B6-5FE6FBC4F580}"/>
              </a:ext>
            </a:extLst>
          </p:cNvPr>
          <p:cNvSpPr>
            <a:spLocks noChangeArrowheads="1"/>
          </p:cNvSpPr>
          <p:nvPr/>
        </p:nvSpPr>
        <p:spPr bwMode="auto">
          <a:xfrm>
            <a:off x="7329632" y="1861959"/>
            <a:ext cx="2505403" cy="1171238"/>
          </a:xfrm>
          <a:prstGeom prst="rect">
            <a:avLst/>
          </a:prstGeom>
          <a:ln>
            <a:headEnd/>
            <a:tailEnd/>
          </a:ln>
        </p:spPr>
        <p:style>
          <a:lnRef idx="2">
            <a:schemeClr val="dk1"/>
          </a:lnRef>
          <a:fillRef idx="1">
            <a:schemeClr val="lt1"/>
          </a:fillRef>
          <a:effectRef idx="0">
            <a:schemeClr val="dk1"/>
          </a:effectRef>
          <a:fontRef idx="minor">
            <a:schemeClr val="dk1"/>
          </a:fontRef>
        </p:style>
        <p:txBody>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10" name="Text Box 21">
            <a:extLst>
              <a:ext uri="{FF2B5EF4-FFF2-40B4-BE49-F238E27FC236}">
                <a16:creationId xmlns:a16="http://schemas.microsoft.com/office/drawing/2014/main" id="{04C41241-1D04-684B-A42A-E1FAD9C68E79}"/>
              </a:ext>
            </a:extLst>
          </p:cNvPr>
          <p:cNvSpPr txBox="1">
            <a:spLocks noChangeArrowheads="1"/>
          </p:cNvSpPr>
          <p:nvPr/>
        </p:nvSpPr>
        <p:spPr bwMode="auto">
          <a:xfrm>
            <a:off x="7329632" y="2133754"/>
            <a:ext cx="2505403" cy="515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zh-CN" altLang="en-US" sz="2400" dirty="0">
                <a:solidFill>
                  <a:schemeClr val="tx1"/>
                </a:solidFill>
                <a:latin typeface="+mn-ea"/>
                <a:ea typeface="+mn-ea"/>
              </a:rPr>
              <a:t>存储体</a:t>
            </a:r>
          </a:p>
        </p:txBody>
      </p:sp>
      <p:sp>
        <p:nvSpPr>
          <p:cNvPr id="12" name="Text Box 23">
            <a:extLst>
              <a:ext uri="{FF2B5EF4-FFF2-40B4-BE49-F238E27FC236}">
                <a16:creationId xmlns:a16="http://schemas.microsoft.com/office/drawing/2014/main" id="{20473AE6-17BA-224D-8243-EE09C7300276}"/>
              </a:ext>
            </a:extLst>
          </p:cNvPr>
          <p:cNvSpPr txBox="1">
            <a:spLocks noChangeArrowheads="1"/>
          </p:cNvSpPr>
          <p:nvPr/>
        </p:nvSpPr>
        <p:spPr bwMode="auto">
          <a:xfrm>
            <a:off x="7218924" y="3435688"/>
            <a:ext cx="1313124"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wrap="square" lIns="0">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zh-CN" altLang="en-US" sz="2000" dirty="0">
                <a:solidFill>
                  <a:schemeClr val="tx1"/>
                </a:solidFill>
                <a:latin typeface="+mn-ea"/>
                <a:ea typeface="+mn-ea"/>
              </a:rPr>
              <a:t>内存地址寄存器</a:t>
            </a:r>
            <a:endParaRPr lang="en-US" altLang="zh-CN" sz="2000" dirty="0">
              <a:solidFill>
                <a:schemeClr val="tx1"/>
              </a:solidFill>
              <a:latin typeface="+mn-ea"/>
              <a:ea typeface="+mn-ea"/>
            </a:endParaRPr>
          </a:p>
          <a:p>
            <a:pPr algn="ctr" eaLnBrk="1" hangingPunct="1">
              <a:buClrTx/>
              <a:buSzTx/>
              <a:buFontTx/>
              <a:buNone/>
            </a:pPr>
            <a:r>
              <a:rPr lang="zh-CN" altLang="en-US" sz="2000" dirty="0">
                <a:solidFill>
                  <a:schemeClr val="tx1"/>
                </a:solidFill>
                <a:latin typeface="+mn-ea"/>
                <a:ea typeface="+mn-ea"/>
              </a:rPr>
              <a:t>（</a:t>
            </a:r>
            <a:r>
              <a:rPr lang="en-US" altLang="zh-CN" sz="2000" dirty="0">
                <a:solidFill>
                  <a:schemeClr val="tx1"/>
                </a:solidFill>
                <a:latin typeface="Times New Roman" panose="02020603050405020304" pitchFamily="18" charset="0"/>
                <a:ea typeface="+mn-ea"/>
                <a:cs typeface="Times New Roman" panose="02020603050405020304" pitchFamily="18" charset="0"/>
              </a:rPr>
              <a:t>MAR</a:t>
            </a:r>
            <a:r>
              <a:rPr lang="zh-CN" altLang="en-US" sz="2000" dirty="0">
                <a:solidFill>
                  <a:schemeClr val="tx1"/>
                </a:solidFill>
                <a:latin typeface="+mn-ea"/>
                <a:ea typeface="+mn-ea"/>
              </a:rPr>
              <a:t>）</a:t>
            </a:r>
            <a:endParaRPr lang="en-US" altLang="zh-CN" sz="2000" dirty="0">
              <a:solidFill>
                <a:schemeClr val="tx1"/>
              </a:solidFill>
              <a:latin typeface="+mn-ea"/>
              <a:ea typeface="+mn-ea"/>
            </a:endParaRPr>
          </a:p>
        </p:txBody>
      </p:sp>
      <p:sp>
        <p:nvSpPr>
          <p:cNvPr id="17" name="AutoShape 62">
            <a:extLst>
              <a:ext uri="{FF2B5EF4-FFF2-40B4-BE49-F238E27FC236}">
                <a16:creationId xmlns:a16="http://schemas.microsoft.com/office/drawing/2014/main" id="{9E1C85AD-F5BB-5345-8902-EDD26523D8A9}"/>
              </a:ext>
            </a:extLst>
          </p:cNvPr>
          <p:cNvSpPr>
            <a:spLocks noChangeArrowheads="1"/>
          </p:cNvSpPr>
          <p:nvPr/>
        </p:nvSpPr>
        <p:spPr bwMode="auto">
          <a:xfrm rot="10800000">
            <a:off x="9345716" y="2786978"/>
            <a:ext cx="154844" cy="517301"/>
          </a:xfrm>
          <a:prstGeom prst="upArrow">
            <a:avLst>
              <a:gd name="adj1" fmla="val 49454"/>
              <a:gd name="adj2" fmla="val 85718"/>
            </a:avLst>
          </a:prstGeom>
          <a:solidFill>
            <a:schemeClr val="tx1"/>
          </a:solidFill>
          <a:ln w="38100">
            <a:solidFill>
              <a:schemeClr val="tx1"/>
            </a:solidFill>
            <a:miter lim="800000"/>
            <a:headEnd/>
            <a:tailEnd/>
          </a:ln>
        </p:spPr>
        <p:txBody>
          <a:bodyPr wrap="square" anchor="ct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21" name="Rectangle 11">
            <a:extLst>
              <a:ext uri="{FF2B5EF4-FFF2-40B4-BE49-F238E27FC236}">
                <a16:creationId xmlns:a16="http://schemas.microsoft.com/office/drawing/2014/main" id="{C8E5DF64-EB95-0945-B705-CF7408446B30}"/>
              </a:ext>
            </a:extLst>
          </p:cNvPr>
          <p:cNvSpPr>
            <a:spLocks noChangeArrowheads="1"/>
          </p:cNvSpPr>
          <p:nvPr/>
        </p:nvSpPr>
        <p:spPr bwMode="auto">
          <a:xfrm>
            <a:off x="7211867" y="3363454"/>
            <a:ext cx="1319172" cy="1221686"/>
          </a:xfrm>
          <a:prstGeom prst="rect">
            <a:avLst/>
          </a:prstGeom>
          <a:noFill/>
          <a:ln>
            <a:headEnd/>
            <a:tailEnd/>
          </a:ln>
        </p:spPr>
        <p:style>
          <a:lnRef idx="2">
            <a:schemeClr val="dk1"/>
          </a:lnRef>
          <a:fillRef idx="1">
            <a:schemeClr val="lt1"/>
          </a:fillRef>
          <a:effectRef idx="0">
            <a:schemeClr val="dk1"/>
          </a:effectRef>
          <a:fontRef idx="minor">
            <a:schemeClr val="dk1"/>
          </a:fontRef>
        </p:style>
        <p:txBody>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dirty="0">
              <a:solidFill>
                <a:schemeClr val="tx1"/>
              </a:solidFill>
              <a:ea typeface="宋体" panose="02010600030101010101" pitchFamily="2" charset="-122"/>
            </a:endParaRPr>
          </a:p>
        </p:txBody>
      </p:sp>
      <p:sp>
        <p:nvSpPr>
          <p:cNvPr id="18" name="AutoShape 62">
            <a:extLst>
              <a:ext uri="{FF2B5EF4-FFF2-40B4-BE49-F238E27FC236}">
                <a16:creationId xmlns:a16="http://schemas.microsoft.com/office/drawing/2014/main" id="{D6C90D5C-E826-F344-AAB8-5F094CB770B7}"/>
              </a:ext>
            </a:extLst>
          </p:cNvPr>
          <p:cNvSpPr>
            <a:spLocks noChangeArrowheads="1"/>
          </p:cNvSpPr>
          <p:nvPr/>
        </p:nvSpPr>
        <p:spPr bwMode="auto">
          <a:xfrm>
            <a:off x="7869435" y="2778226"/>
            <a:ext cx="154844" cy="517301"/>
          </a:xfrm>
          <a:prstGeom prst="upArrow">
            <a:avLst>
              <a:gd name="adj1" fmla="val 49454"/>
              <a:gd name="adj2" fmla="val 85718"/>
            </a:avLst>
          </a:prstGeom>
          <a:solidFill>
            <a:schemeClr val="tx1"/>
          </a:solidFill>
          <a:ln w="38100">
            <a:solidFill>
              <a:schemeClr val="tx1"/>
            </a:solidFill>
            <a:miter lim="800000"/>
            <a:headEnd/>
            <a:tailEnd/>
          </a:ln>
        </p:spPr>
        <p:txBody>
          <a:bodyPr wrap="square" anchor="ct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19" name="AutoShape 62">
            <a:extLst>
              <a:ext uri="{FF2B5EF4-FFF2-40B4-BE49-F238E27FC236}">
                <a16:creationId xmlns:a16="http://schemas.microsoft.com/office/drawing/2014/main" id="{286245A4-C6C4-9246-95DC-517D1DE51CB6}"/>
              </a:ext>
            </a:extLst>
          </p:cNvPr>
          <p:cNvSpPr>
            <a:spLocks noChangeArrowheads="1"/>
          </p:cNvSpPr>
          <p:nvPr/>
        </p:nvSpPr>
        <p:spPr bwMode="auto">
          <a:xfrm rot="5400000">
            <a:off x="6890451" y="3770013"/>
            <a:ext cx="160785" cy="498178"/>
          </a:xfrm>
          <a:prstGeom prst="upArrow">
            <a:avLst>
              <a:gd name="adj1" fmla="val 49454"/>
              <a:gd name="adj2" fmla="val 85718"/>
            </a:avLst>
          </a:prstGeom>
          <a:solidFill>
            <a:schemeClr val="tx1"/>
          </a:solidFill>
          <a:ln w="38100">
            <a:solidFill>
              <a:schemeClr val="tx1"/>
            </a:solidFill>
            <a:miter lim="800000"/>
            <a:headEnd/>
            <a:tailEnd/>
          </a:ln>
        </p:spPr>
        <p:txBody>
          <a:bodyPr wrap="square" anchor="ct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20" name="AutoShape 62">
            <a:extLst>
              <a:ext uri="{FF2B5EF4-FFF2-40B4-BE49-F238E27FC236}">
                <a16:creationId xmlns:a16="http://schemas.microsoft.com/office/drawing/2014/main" id="{944C3692-C396-554E-B4A0-7C35FBA501C7}"/>
              </a:ext>
            </a:extLst>
          </p:cNvPr>
          <p:cNvSpPr>
            <a:spLocks noChangeArrowheads="1"/>
          </p:cNvSpPr>
          <p:nvPr/>
        </p:nvSpPr>
        <p:spPr bwMode="auto">
          <a:xfrm rot="5400000">
            <a:off x="10264591" y="3829578"/>
            <a:ext cx="160785" cy="498178"/>
          </a:xfrm>
          <a:prstGeom prst="upArrow">
            <a:avLst>
              <a:gd name="adj1" fmla="val 49454"/>
              <a:gd name="adj2" fmla="val 85718"/>
            </a:avLst>
          </a:prstGeom>
          <a:solidFill>
            <a:schemeClr val="tx1"/>
          </a:solidFill>
          <a:ln w="38100">
            <a:solidFill>
              <a:schemeClr val="tx1"/>
            </a:solidFill>
            <a:miter lim="800000"/>
            <a:headEnd/>
            <a:tailEnd/>
          </a:ln>
        </p:spPr>
        <p:txBody>
          <a:bodyPr wrap="square" anchor="ct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23" name="Rectangle 11">
            <a:extLst>
              <a:ext uri="{FF2B5EF4-FFF2-40B4-BE49-F238E27FC236}">
                <a16:creationId xmlns:a16="http://schemas.microsoft.com/office/drawing/2014/main" id="{26332262-7FAB-DF4F-8DB4-D01D84F3B933}"/>
              </a:ext>
            </a:extLst>
          </p:cNvPr>
          <p:cNvSpPr>
            <a:spLocks noChangeArrowheads="1"/>
          </p:cNvSpPr>
          <p:nvPr/>
        </p:nvSpPr>
        <p:spPr bwMode="auto">
          <a:xfrm>
            <a:off x="8823487" y="3357533"/>
            <a:ext cx="1319172" cy="1227607"/>
          </a:xfrm>
          <a:prstGeom prst="rect">
            <a:avLst/>
          </a:prstGeom>
          <a:noFill/>
          <a:ln>
            <a:headEnd/>
            <a:tailEnd/>
          </a:ln>
        </p:spPr>
        <p:style>
          <a:lnRef idx="2">
            <a:schemeClr val="dk1"/>
          </a:lnRef>
          <a:fillRef idx="1">
            <a:schemeClr val="lt1"/>
          </a:fillRef>
          <a:effectRef idx="0">
            <a:schemeClr val="dk1"/>
          </a:effectRef>
          <a:fontRef idx="minor">
            <a:schemeClr val="dk1"/>
          </a:fontRef>
        </p:style>
        <p:txBody>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dirty="0">
              <a:solidFill>
                <a:schemeClr val="tx1"/>
              </a:solidFill>
              <a:ea typeface="宋体" panose="02010600030101010101" pitchFamily="2" charset="-122"/>
            </a:endParaRPr>
          </a:p>
        </p:txBody>
      </p:sp>
      <p:sp>
        <p:nvSpPr>
          <p:cNvPr id="24" name="Text Box 23">
            <a:extLst>
              <a:ext uri="{FF2B5EF4-FFF2-40B4-BE49-F238E27FC236}">
                <a16:creationId xmlns:a16="http://schemas.microsoft.com/office/drawing/2014/main" id="{5E2CCA83-DDC2-364B-A749-B2FDE693BE59}"/>
              </a:ext>
            </a:extLst>
          </p:cNvPr>
          <p:cNvSpPr txBox="1">
            <a:spLocks noChangeArrowheads="1"/>
          </p:cNvSpPr>
          <p:nvPr/>
        </p:nvSpPr>
        <p:spPr bwMode="auto">
          <a:xfrm>
            <a:off x="8858156" y="3435688"/>
            <a:ext cx="1284503"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wrap="square" lIns="0">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zh-CN" altLang="en-US" sz="2000" dirty="0">
                <a:solidFill>
                  <a:schemeClr val="tx1"/>
                </a:solidFill>
                <a:latin typeface="+mn-ea"/>
                <a:ea typeface="+mn-ea"/>
              </a:rPr>
              <a:t>内存数据寄存器</a:t>
            </a:r>
            <a:endParaRPr lang="en-US" altLang="zh-CN" sz="2000" dirty="0">
              <a:solidFill>
                <a:schemeClr val="tx1"/>
              </a:solidFill>
              <a:latin typeface="+mn-ea"/>
              <a:ea typeface="+mn-ea"/>
            </a:endParaRPr>
          </a:p>
          <a:p>
            <a:pPr algn="ctr" eaLnBrk="1" hangingPunct="1">
              <a:buClrTx/>
              <a:buSzTx/>
              <a:buFontTx/>
              <a:buNone/>
            </a:pPr>
            <a:r>
              <a:rPr lang="en-US" altLang="zh-CN" sz="2000" dirty="0">
                <a:solidFill>
                  <a:schemeClr val="tx1"/>
                </a:solidFill>
                <a:latin typeface="+mn-ea"/>
                <a:ea typeface="+mn-ea"/>
              </a:rPr>
              <a:t>(</a:t>
            </a:r>
            <a:r>
              <a:rPr lang="en-US" altLang="zh-CN" sz="2000" dirty="0">
                <a:solidFill>
                  <a:schemeClr val="tx1"/>
                </a:solidFill>
                <a:latin typeface="Times New Roman" panose="02020603050405020304" pitchFamily="18" charset="0"/>
                <a:ea typeface="+mn-ea"/>
                <a:cs typeface="Times New Roman" panose="02020603050405020304" pitchFamily="18" charset="0"/>
              </a:rPr>
              <a:t>MDR</a:t>
            </a:r>
            <a:r>
              <a:rPr lang="en-US" altLang="zh-CN" sz="2000" dirty="0">
                <a:solidFill>
                  <a:schemeClr val="tx1"/>
                </a:solidFill>
                <a:latin typeface="+mn-ea"/>
                <a:ea typeface="+mn-ea"/>
              </a:rPr>
              <a:t>)</a:t>
            </a:r>
          </a:p>
        </p:txBody>
      </p:sp>
      <p:sp>
        <p:nvSpPr>
          <p:cNvPr id="25" name="文本框 24">
            <a:extLst>
              <a:ext uri="{FF2B5EF4-FFF2-40B4-BE49-F238E27FC236}">
                <a16:creationId xmlns:a16="http://schemas.microsoft.com/office/drawing/2014/main" id="{E5D0DDD2-D30F-3143-AD6C-C8B00D6622D8}"/>
              </a:ext>
            </a:extLst>
          </p:cNvPr>
          <p:cNvSpPr txBox="1"/>
          <p:nvPr/>
        </p:nvSpPr>
        <p:spPr>
          <a:xfrm>
            <a:off x="498541" y="3469448"/>
            <a:ext cx="946902" cy="400110"/>
          </a:xfrm>
          <a:prstGeom prst="rect">
            <a:avLst/>
          </a:prstGeom>
          <a:noFill/>
        </p:spPr>
        <p:txBody>
          <a:bodyPr wrap="square">
            <a:spAutoFit/>
          </a:bodyPr>
          <a:lstStyle/>
          <a:p>
            <a:r>
              <a:rPr lang="zh-CN" altLang="en-US" sz="2000" dirty="0">
                <a:latin typeface="+mn-ea"/>
              </a:rPr>
              <a:t>存储器</a:t>
            </a:r>
          </a:p>
        </p:txBody>
      </p:sp>
      <p:sp>
        <p:nvSpPr>
          <p:cNvPr id="26" name="左大括号 25">
            <a:extLst>
              <a:ext uri="{FF2B5EF4-FFF2-40B4-BE49-F238E27FC236}">
                <a16:creationId xmlns:a16="http://schemas.microsoft.com/office/drawing/2014/main" id="{F0F1C324-2757-8347-AC93-14D0F372B692}"/>
              </a:ext>
            </a:extLst>
          </p:cNvPr>
          <p:cNvSpPr/>
          <p:nvPr/>
        </p:nvSpPr>
        <p:spPr>
          <a:xfrm>
            <a:off x="1471075" y="2596288"/>
            <a:ext cx="389610" cy="2221274"/>
          </a:xfrm>
          <a:prstGeom prst="lef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27" name="文本框 26">
            <a:extLst>
              <a:ext uri="{FF2B5EF4-FFF2-40B4-BE49-F238E27FC236}">
                <a16:creationId xmlns:a16="http://schemas.microsoft.com/office/drawing/2014/main" id="{D411F4F0-2098-904A-B09E-4A5D65BF2358}"/>
              </a:ext>
            </a:extLst>
          </p:cNvPr>
          <p:cNvSpPr txBox="1"/>
          <p:nvPr/>
        </p:nvSpPr>
        <p:spPr>
          <a:xfrm>
            <a:off x="1860685" y="2398204"/>
            <a:ext cx="1733792" cy="646331"/>
          </a:xfrm>
          <a:prstGeom prst="rect">
            <a:avLst/>
          </a:prstGeom>
          <a:noFill/>
        </p:spPr>
        <p:txBody>
          <a:bodyPr wrap="square">
            <a:spAutoFit/>
          </a:bodyPr>
          <a:lstStyle/>
          <a:p>
            <a:r>
              <a:rPr lang="zh-CN" altLang="en-US" dirty="0">
                <a:solidFill>
                  <a:srgbClr val="FF0000"/>
                </a:solidFill>
                <a:latin typeface="+mn-ea"/>
              </a:rPr>
              <a:t>内部存储器</a:t>
            </a:r>
            <a:endParaRPr lang="en-US" altLang="zh-CN" dirty="0">
              <a:solidFill>
                <a:srgbClr val="FF0000"/>
              </a:solidFill>
              <a:latin typeface="+mn-ea"/>
            </a:endParaRPr>
          </a:p>
          <a:p>
            <a:r>
              <a:rPr lang="zh-CN" altLang="en-US" dirty="0">
                <a:solidFill>
                  <a:srgbClr val="FF0000"/>
                </a:solidFill>
                <a:latin typeface="+mn-ea"/>
              </a:rPr>
              <a:t>（主存储器）</a:t>
            </a:r>
          </a:p>
        </p:txBody>
      </p:sp>
      <p:sp>
        <p:nvSpPr>
          <p:cNvPr id="28" name="文本框 27">
            <a:extLst>
              <a:ext uri="{FF2B5EF4-FFF2-40B4-BE49-F238E27FC236}">
                <a16:creationId xmlns:a16="http://schemas.microsoft.com/office/drawing/2014/main" id="{74BD384D-7749-6443-9859-650DB2D53CD2}"/>
              </a:ext>
            </a:extLst>
          </p:cNvPr>
          <p:cNvSpPr txBox="1"/>
          <p:nvPr/>
        </p:nvSpPr>
        <p:spPr>
          <a:xfrm>
            <a:off x="1872560" y="4576723"/>
            <a:ext cx="1413691" cy="369332"/>
          </a:xfrm>
          <a:prstGeom prst="rect">
            <a:avLst/>
          </a:prstGeom>
          <a:noFill/>
        </p:spPr>
        <p:txBody>
          <a:bodyPr wrap="square">
            <a:spAutoFit/>
          </a:bodyPr>
          <a:lstStyle/>
          <a:p>
            <a:r>
              <a:rPr lang="zh-CN" altLang="en-US" dirty="0">
                <a:latin typeface="+mn-ea"/>
              </a:rPr>
              <a:t>外部存储器</a:t>
            </a:r>
          </a:p>
        </p:txBody>
      </p:sp>
      <p:sp>
        <p:nvSpPr>
          <p:cNvPr id="29" name="左大括号 28">
            <a:extLst>
              <a:ext uri="{FF2B5EF4-FFF2-40B4-BE49-F238E27FC236}">
                <a16:creationId xmlns:a16="http://schemas.microsoft.com/office/drawing/2014/main" id="{A3A85FA1-4549-2E4C-894D-9392EBD27562}"/>
              </a:ext>
            </a:extLst>
          </p:cNvPr>
          <p:cNvSpPr/>
          <p:nvPr/>
        </p:nvSpPr>
        <p:spPr>
          <a:xfrm>
            <a:off x="3199797" y="1728270"/>
            <a:ext cx="389610" cy="1704207"/>
          </a:xfrm>
          <a:prstGeom prst="lef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31" name="文本框 30">
            <a:extLst>
              <a:ext uri="{FF2B5EF4-FFF2-40B4-BE49-F238E27FC236}">
                <a16:creationId xmlns:a16="http://schemas.microsoft.com/office/drawing/2014/main" id="{7CB1FFE5-8A8F-9248-B835-782A001EF181}"/>
              </a:ext>
            </a:extLst>
          </p:cNvPr>
          <p:cNvSpPr txBox="1"/>
          <p:nvPr/>
        </p:nvSpPr>
        <p:spPr>
          <a:xfrm>
            <a:off x="3589407" y="1581759"/>
            <a:ext cx="1733792" cy="369332"/>
          </a:xfrm>
          <a:prstGeom prst="rect">
            <a:avLst/>
          </a:prstGeom>
          <a:noFill/>
        </p:spPr>
        <p:txBody>
          <a:bodyPr wrap="square">
            <a:spAutoFit/>
          </a:bodyPr>
          <a:lstStyle/>
          <a:p>
            <a:r>
              <a:rPr lang="zh-CN" altLang="en-US" dirty="0">
                <a:latin typeface="+mn-ea"/>
              </a:rPr>
              <a:t>只读存储器</a:t>
            </a:r>
          </a:p>
        </p:txBody>
      </p:sp>
      <p:sp>
        <p:nvSpPr>
          <p:cNvPr id="34" name="文本框 33">
            <a:extLst>
              <a:ext uri="{FF2B5EF4-FFF2-40B4-BE49-F238E27FC236}">
                <a16:creationId xmlns:a16="http://schemas.microsoft.com/office/drawing/2014/main" id="{051B7272-467F-504F-BC92-2E35EBA8AE70}"/>
              </a:ext>
            </a:extLst>
          </p:cNvPr>
          <p:cNvSpPr txBox="1"/>
          <p:nvPr/>
        </p:nvSpPr>
        <p:spPr>
          <a:xfrm>
            <a:off x="3589407" y="3172791"/>
            <a:ext cx="2032651" cy="369332"/>
          </a:xfrm>
          <a:prstGeom prst="rect">
            <a:avLst/>
          </a:prstGeom>
          <a:noFill/>
        </p:spPr>
        <p:txBody>
          <a:bodyPr wrap="square">
            <a:spAutoFit/>
          </a:bodyPr>
          <a:lstStyle/>
          <a:p>
            <a:r>
              <a:rPr lang="zh-CN" altLang="en-US" dirty="0">
                <a:latin typeface="+mn-ea"/>
              </a:rPr>
              <a:t>随机存取存储器</a:t>
            </a:r>
          </a:p>
        </p:txBody>
      </p:sp>
      <p:sp>
        <p:nvSpPr>
          <p:cNvPr id="35" name="左大括号 34">
            <a:extLst>
              <a:ext uri="{FF2B5EF4-FFF2-40B4-BE49-F238E27FC236}">
                <a16:creationId xmlns:a16="http://schemas.microsoft.com/office/drawing/2014/main" id="{C1BC8007-D58C-1F42-AC29-E2263BDCDFE1}"/>
              </a:ext>
            </a:extLst>
          </p:cNvPr>
          <p:cNvSpPr/>
          <p:nvPr/>
        </p:nvSpPr>
        <p:spPr>
          <a:xfrm>
            <a:off x="3214472" y="3926449"/>
            <a:ext cx="389610" cy="1704207"/>
          </a:xfrm>
          <a:prstGeom prst="lef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36" name="文本框 35">
            <a:extLst>
              <a:ext uri="{FF2B5EF4-FFF2-40B4-BE49-F238E27FC236}">
                <a16:creationId xmlns:a16="http://schemas.microsoft.com/office/drawing/2014/main" id="{B61C3186-E0EA-6B45-B91A-0487EA6C43E9}"/>
              </a:ext>
            </a:extLst>
          </p:cNvPr>
          <p:cNvSpPr txBox="1"/>
          <p:nvPr/>
        </p:nvSpPr>
        <p:spPr>
          <a:xfrm>
            <a:off x="3604082" y="3847633"/>
            <a:ext cx="1733792" cy="369332"/>
          </a:xfrm>
          <a:prstGeom prst="rect">
            <a:avLst/>
          </a:prstGeom>
          <a:noFill/>
        </p:spPr>
        <p:txBody>
          <a:bodyPr wrap="square">
            <a:spAutoFit/>
          </a:bodyPr>
          <a:lstStyle/>
          <a:p>
            <a:r>
              <a:rPr lang="en-US" altLang="zh-CN" dirty="0">
                <a:latin typeface="+mn-ea"/>
              </a:rPr>
              <a:t>U</a:t>
            </a:r>
            <a:r>
              <a:rPr lang="zh-CN" altLang="en-US" dirty="0">
                <a:latin typeface="+mn-ea"/>
              </a:rPr>
              <a:t>盘</a:t>
            </a:r>
          </a:p>
        </p:txBody>
      </p:sp>
      <p:sp>
        <p:nvSpPr>
          <p:cNvPr id="37" name="文本框 36">
            <a:extLst>
              <a:ext uri="{FF2B5EF4-FFF2-40B4-BE49-F238E27FC236}">
                <a16:creationId xmlns:a16="http://schemas.microsoft.com/office/drawing/2014/main" id="{B01DC131-AC6B-8B47-9F92-76D9EC5C82E5}"/>
              </a:ext>
            </a:extLst>
          </p:cNvPr>
          <p:cNvSpPr txBox="1"/>
          <p:nvPr/>
        </p:nvSpPr>
        <p:spPr>
          <a:xfrm>
            <a:off x="3577578" y="4560496"/>
            <a:ext cx="1413691" cy="369332"/>
          </a:xfrm>
          <a:prstGeom prst="rect">
            <a:avLst/>
          </a:prstGeom>
          <a:noFill/>
        </p:spPr>
        <p:txBody>
          <a:bodyPr wrap="square">
            <a:spAutoFit/>
          </a:bodyPr>
          <a:lstStyle/>
          <a:p>
            <a:r>
              <a:rPr lang="zh-CN" altLang="en-US" dirty="0">
                <a:latin typeface="+mn-ea"/>
              </a:rPr>
              <a:t>固态硬盘</a:t>
            </a:r>
          </a:p>
        </p:txBody>
      </p:sp>
      <p:sp>
        <p:nvSpPr>
          <p:cNvPr id="38" name="文本框 37">
            <a:extLst>
              <a:ext uri="{FF2B5EF4-FFF2-40B4-BE49-F238E27FC236}">
                <a16:creationId xmlns:a16="http://schemas.microsoft.com/office/drawing/2014/main" id="{45C1370C-9AA4-9046-81AC-A28B039F88B7}"/>
              </a:ext>
            </a:extLst>
          </p:cNvPr>
          <p:cNvSpPr txBox="1"/>
          <p:nvPr/>
        </p:nvSpPr>
        <p:spPr>
          <a:xfrm>
            <a:off x="3589407" y="4215808"/>
            <a:ext cx="1733792" cy="369332"/>
          </a:xfrm>
          <a:prstGeom prst="rect">
            <a:avLst/>
          </a:prstGeom>
          <a:noFill/>
        </p:spPr>
        <p:txBody>
          <a:bodyPr wrap="square">
            <a:spAutoFit/>
          </a:bodyPr>
          <a:lstStyle/>
          <a:p>
            <a:r>
              <a:rPr lang="zh-CN" altLang="en-US" dirty="0">
                <a:latin typeface="+mn-ea"/>
              </a:rPr>
              <a:t>机械硬盘</a:t>
            </a:r>
          </a:p>
        </p:txBody>
      </p:sp>
      <p:sp>
        <p:nvSpPr>
          <p:cNvPr id="39" name="文本框 38">
            <a:extLst>
              <a:ext uri="{FF2B5EF4-FFF2-40B4-BE49-F238E27FC236}">
                <a16:creationId xmlns:a16="http://schemas.microsoft.com/office/drawing/2014/main" id="{630B1844-3101-9045-AAF8-97BEC82F37FE}"/>
              </a:ext>
            </a:extLst>
          </p:cNvPr>
          <p:cNvSpPr txBox="1"/>
          <p:nvPr/>
        </p:nvSpPr>
        <p:spPr>
          <a:xfrm>
            <a:off x="3589407" y="4922247"/>
            <a:ext cx="1413691" cy="369332"/>
          </a:xfrm>
          <a:prstGeom prst="rect">
            <a:avLst/>
          </a:prstGeom>
          <a:noFill/>
        </p:spPr>
        <p:txBody>
          <a:bodyPr wrap="square">
            <a:spAutoFit/>
          </a:bodyPr>
          <a:lstStyle/>
          <a:p>
            <a:r>
              <a:rPr lang="zh-CN" altLang="en-US" dirty="0">
                <a:latin typeface="+mn-ea"/>
              </a:rPr>
              <a:t>光盘存储器</a:t>
            </a:r>
          </a:p>
        </p:txBody>
      </p:sp>
      <p:sp>
        <p:nvSpPr>
          <p:cNvPr id="40" name="文本框 39">
            <a:extLst>
              <a:ext uri="{FF2B5EF4-FFF2-40B4-BE49-F238E27FC236}">
                <a16:creationId xmlns:a16="http://schemas.microsoft.com/office/drawing/2014/main" id="{6277C525-73AD-9B44-AB73-3B7F358D3154}"/>
              </a:ext>
            </a:extLst>
          </p:cNvPr>
          <p:cNvSpPr txBox="1"/>
          <p:nvPr/>
        </p:nvSpPr>
        <p:spPr>
          <a:xfrm>
            <a:off x="3579134" y="5297655"/>
            <a:ext cx="1413691" cy="369332"/>
          </a:xfrm>
          <a:prstGeom prst="rect">
            <a:avLst/>
          </a:prstGeom>
          <a:noFill/>
        </p:spPr>
        <p:txBody>
          <a:bodyPr wrap="square">
            <a:spAutoFit/>
          </a:bodyPr>
          <a:lstStyle/>
          <a:p>
            <a:r>
              <a:rPr lang="zh-CN" altLang="en-US" dirty="0">
                <a:latin typeface="+mn-ea"/>
              </a:rPr>
              <a:t>软盘存储器</a:t>
            </a:r>
          </a:p>
        </p:txBody>
      </p:sp>
    </p:spTree>
    <p:extLst>
      <p:ext uri="{BB962C8B-B14F-4D97-AF65-F5344CB8AC3E}">
        <p14:creationId xmlns:p14="http://schemas.microsoft.com/office/powerpoint/2010/main" val="3522450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1" grpId="0" animBg="1"/>
      <p:bldP spid="18" grpId="0" animBg="1"/>
      <p:bldP spid="19" grpId="0" animBg="1"/>
      <p:bldP spid="20" grpId="0" animBg="1"/>
      <p:bldP spid="23" grpId="0" animBg="1"/>
      <p:bldP spid="24" grpId="0"/>
      <p:bldP spid="25" grpId="0"/>
      <p:bldP spid="26" grpId="0" animBg="1"/>
      <p:bldP spid="27" grpId="0"/>
      <p:bldP spid="28" grpId="0"/>
      <p:bldP spid="29" grpId="0" animBg="1"/>
      <p:bldP spid="31" grpId="0"/>
      <p:bldP spid="34" grpId="0"/>
      <p:bldP spid="35" grpId="0" animBg="1"/>
      <p:bldP spid="36" grpId="0"/>
      <p:bldP spid="37" grpId="0"/>
      <p:bldP spid="38" grpId="0"/>
      <p:bldP spid="39" grpId="0"/>
      <p:bldP spid="40"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09720B3E-E641-1C4F-8FEB-651510EB10A2}"/>
              </a:ext>
            </a:extLst>
          </p:cNvPr>
          <p:cNvPicPr>
            <a:picLocks noChangeAspect="1"/>
          </p:cNvPicPr>
          <p:nvPr/>
        </p:nvPicPr>
        <p:blipFill>
          <a:blip r:embed="rId3"/>
          <a:stretch>
            <a:fillRect/>
          </a:stretch>
        </p:blipFill>
        <p:spPr>
          <a:xfrm>
            <a:off x="614015" y="1003097"/>
            <a:ext cx="3547165" cy="3547165"/>
          </a:xfrm>
          <a:prstGeom prst="rect">
            <a:avLst/>
          </a:prstGeom>
        </p:spPr>
      </p:pic>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zh-CN" dirty="0">
                <a:solidFill>
                  <a:schemeClr val="tx1"/>
                </a:solidFill>
              </a:rPr>
              <a:t>冯·诺依曼架构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34</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en-US" dirty="0">
                <a:solidFill>
                  <a:schemeClr val="tx1"/>
                </a:solidFill>
              </a:rPr>
              <a:t>输入</a:t>
            </a:r>
            <a:r>
              <a:rPr lang="en-US" altLang="zh-CN" dirty="0">
                <a:solidFill>
                  <a:schemeClr val="tx1"/>
                </a:solidFill>
              </a:rPr>
              <a:t>/</a:t>
            </a:r>
            <a:r>
              <a:rPr lang="zh-CN" altLang="en-US" dirty="0">
                <a:solidFill>
                  <a:schemeClr val="tx1"/>
                </a:solidFill>
              </a:rPr>
              <a:t>输出设备</a:t>
            </a:r>
            <a:r>
              <a:rPr lang="zh-CN" altLang="zh-CN" dirty="0">
                <a:solidFill>
                  <a:schemeClr val="tx1"/>
                </a:solidFill>
              </a:rPr>
              <a:t> </a:t>
            </a:r>
            <a:endParaRPr lang="zh-CN" altLang="en-US" dirty="0">
              <a:solidFill>
                <a:prstClr val="black"/>
              </a:solidFill>
              <a:latin typeface="黑体" panose="02010609060101010101" pitchFamily="49" charset="-122"/>
            </a:endParaRPr>
          </a:p>
          <a:p>
            <a:endParaRPr lang="zh-CN" altLang="en-US" dirty="0"/>
          </a:p>
          <a:p>
            <a:endParaRPr lang="zh-CN" altLang="en-US" dirty="0"/>
          </a:p>
        </p:txBody>
      </p:sp>
      <p:pic>
        <p:nvPicPr>
          <p:cNvPr id="9" name="图片 8">
            <a:extLst>
              <a:ext uri="{FF2B5EF4-FFF2-40B4-BE49-F238E27FC236}">
                <a16:creationId xmlns:a16="http://schemas.microsoft.com/office/drawing/2014/main" id="{12517164-2832-E345-BFE0-E56B96FECE5A}"/>
              </a:ext>
            </a:extLst>
          </p:cNvPr>
          <p:cNvPicPr>
            <a:picLocks noChangeAspect="1"/>
          </p:cNvPicPr>
          <p:nvPr/>
        </p:nvPicPr>
        <p:blipFill>
          <a:blip r:embed="rId4"/>
          <a:stretch>
            <a:fillRect/>
          </a:stretch>
        </p:blipFill>
        <p:spPr>
          <a:xfrm>
            <a:off x="4161180" y="1494428"/>
            <a:ext cx="1979879" cy="1979879"/>
          </a:xfrm>
          <a:prstGeom prst="rect">
            <a:avLst/>
          </a:prstGeom>
        </p:spPr>
      </p:pic>
      <p:pic>
        <p:nvPicPr>
          <p:cNvPr id="13" name="图片 12">
            <a:extLst>
              <a:ext uri="{FF2B5EF4-FFF2-40B4-BE49-F238E27FC236}">
                <a16:creationId xmlns:a16="http://schemas.microsoft.com/office/drawing/2014/main" id="{FAEAFD88-A7C4-DD4F-B3BD-E834B7A67BE1}"/>
              </a:ext>
            </a:extLst>
          </p:cNvPr>
          <p:cNvPicPr>
            <a:picLocks noChangeAspect="1"/>
          </p:cNvPicPr>
          <p:nvPr/>
        </p:nvPicPr>
        <p:blipFill>
          <a:blip r:embed="rId5"/>
          <a:stretch>
            <a:fillRect/>
          </a:stretch>
        </p:blipFill>
        <p:spPr>
          <a:xfrm>
            <a:off x="9461161" y="1022042"/>
            <a:ext cx="2094732" cy="2094732"/>
          </a:xfrm>
          <a:prstGeom prst="rect">
            <a:avLst/>
          </a:prstGeom>
        </p:spPr>
      </p:pic>
      <p:sp>
        <p:nvSpPr>
          <p:cNvPr id="16" name="箭头: 上 39">
            <a:extLst>
              <a:ext uri="{FF2B5EF4-FFF2-40B4-BE49-F238E27FC236}">
                <a16:creationId xmlns:a16="http://schemas.microsoft.com/office/drawing/2014/main" id="{84C7809B-DF3E-4845-BE62-2D948AAFD39D}"/>
              </a:ext>
            </a:extLst>
          </p:cNvPr>
          <p:cNvSpPr/>
          <p:nvPr/>
        </p:nvSpPr>
        <p:spPr>
          <a:xfrm flipV="1">
            <a:off x="2227532" y="3252194"/>
            <a:ext cx="212735" cy="444225"/>
          </a:xfrm>
          <a:prstGeom prst="upArrow">
            <a:avLst>
              <a:gd name="adj1" fmla="val 53669"/>
              <a:gd name="adj2" fmla="val 52344"/>
            </a:avLst>
          </a:prstGeom>
          <a:solidFill>
            <a:schemeClr val="bg2">
              <a:lumMod val="50000"/>
            </a:schemeClr>
          </a:solidFill>
          <a:ln>
            <a:noFill/>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black"/>
              </a:solidFill>
              <a:effectLst/>
              <a:uLnTx/>
              <a:uFillTx/>
              <a:latin typeface="Times New Roman" panose="02020603050405020304" pitchFamily="18" charset="0"/>
              <a:ea typeface="黑体" panose="02010609060101010101" pitchFamily="49" charset="-122"/>
              <a:cs typeface="+mn-cs"/>
            </a:endParaRPr>
          </a:p>
        </p:txBody>
      </p:sp>
      <p:sp>
        <p:nvSpPr>
          <p:cNvPr id="17" name="文本框 16">
            <a:extLst>
              <a:ext uri="{FF2B5EF4-FFF2-40B4-BE49-F238E27FC236}">
                <a16:creationId xmlns:a16="http://schemas.microsoft.com/office/drawing/2014/main" id="{9864B4FB-8374-8947-BE5C-9F41617D0376}"/>
              </a:ext>
            </a:extLst>
          </p:cNvPr>
          <p:cNvSpPr txBox="1"/>
          <p:nvPr/>
        </p:nvSpPr>
        <p:spPr>
          <a:xfrm>
            <a:off x="1718821" y="3696419"/>
            <a:ext cx="1230156" cy="400110"/>
          </a:xfrm>
          <a:prstGeom prst="rect">
            <a:avLst/>
          </a:prstGeom>
          <a:noFill/>
        </p:spPr>
        <p:txBody>
          <a:bodyPr wrap="square">
            <a:spAutoFit/>
          </a:bodyPr>
          <a:lstStyle/>
          <a:p>
            <a:r>
              <a:rPr lang="zh-CN" altLang="en-US" sz="2000" dirty="0">
                <a:latin typeface="+mn-ea"/>
              </a:rPr>
              <a:t>输入设备</a:t>
            </a:r>
          </a:p>
        </p:txBody>
      </p:sp>
      <p:sp>
        <p:nvSpPr>
          <p:cNvPr id="18" name="箭头: 上 39">
            <a:extLst>
              <a:ext uri="{FF2B5EF4-FFF2-40B4-BE49-F238E27FC236}">
                <a16:creationId xmlns:a16="http://schemas.microsoft.com/office/drawing/2014/main" id="{05F38F0A-C83E-0449-9806-010D73688244}"/>
              </a:ext>
            </a:extLst>
          </p:cNvPr>
          <p:cNvSpPr/>
          <p:nvPr/>
        </p:nvSpPr>
        <p:spPr>
          <a:xfrm flipV="1">
            <a:off x="5026955" y="3252194"/>
            <a:ext cx="212735" cy="444225"/>
          </a:xfrm>
          <a:prstGeom prst="upArrow">
            <a:avLst>
              <a:gd name="adj1" fmla="val 53669"/>
              <a:gd name="adj2" fmla="val 52344"/>
            </a:avLst>
          </a:prstGeom>
          <a:solidFill>
            <a:schemeClr val="bg2">
              <a:lumMod val="50000"/>
            </a:schemeClr>
          </a:solidFill>
          <a:ln>
            <a:noFill/>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black"/>
              </a:solidFill>
              <a:effectLst/>
              <a:uLnTx/>
              <a:uFillTx/>
              <a:latin typeface="Times New Roman" panose="02020603050405020304" pitchFamily="18" charset="0"/>
              <a:ea typeface="黑体" panose="02010609060101010101" pitchFamily="49" charset="-122"/>
              <a:cs typeface="+mn-cs"/>
            </a:endParaRPr>
          </a:p>
        </p:txBody>
      </p:sp>
      <p:sp>
        <p:nvSpPr>
          <p:cNvPr id="19" name="文本框 18">
            <a:extLst>
              <a:ext uri="{FF2B5EF4-FFF2-40B4-BE49-F238E27FC236}">
                <a16:creationId xmlns:a16="http://schemas.microsoft.com/office/drawing/2014/main" id="{4C71A128-3CE3-754C-A017-73EF124E4AA6}"/>
              </a:ext>
            </a:extLst>
          </p:cNvPr>
          <p:cNvSpPr txBox="1"/>
          <p:nvPr/>
        </p:nvSpPr>
        <p:spPr>
          <a:xfrm>
            <a:off x="4518244" y="3696419"/>
            <a:ext cx="1230156" cy="400110"/>
          </a:xfrm>
          <a:prstGeom prst="rect">
            <a:avLst/>
          </a:prstGeom>
          <a:noFill/>
        </p:spPr>
        <p:txBody>
          <a:bodyPr wrap="square">
            <a:spAutoFit/>
          </a:bodyPr>
          <a:lstStyle/>
          <a:p>
            <a:r>
              <a:rPr lang="zh-CN" altLang="en-US" sz="2000" dirty="0">
                <a:latin typeface="+mn-ea"/>
              </a:rPr>
              <a:t>输入设备</a:t>
            </a:r>
          </a:p>
        </p:txBody>
      </p:sp>
      <p:sp>
        <p:nvSpPr>
          <p:cNvPr id="20" name="箭头: 上 39">
            <a:extLst>
              <a:ext uri="{FF2B5EF4-FFF2-40B4-BE49-F238E27FC236}">
                <a16:creationId xmlns:a16="http://schemas.microsoft.com/office/drawing/2014/main" id="{EEBCC5D6-01D2-1D4D-BCE1-DE95A256DD63}"/>
              </a:ext>
            </a:extLst>
          </p:cNvPr>
          <p:cNvSpPr/>
          <p:nvPr/>
        </p:nvSpPr>
        <p:spPr>
          <a:xfrm flipV="1">
            <a:off x="7707055" y="3275917"/>
            <a:ext cx="212735" cy="444225"/>
          </a:xfrm>
          <a:prstGeom prst="upArrow">
            <a:avLst>
              <a:gd name="adj1" fmla="val 53669"/>
              <a:gd name="adj2" fmla="val 52344"/>
            </a:avLst>
          </a:prstGeom>
          <a:solidFill>
            <a:schemeClr val="bg2">
              <a:lumMod val="50000"/>
            </a:schemeClr>
          </a:solidFill>
          <a:ln>
            <a:noFill/>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black"/>
              </a:solidFill>
              <a:effectLst/>
              <a:uLnTx/>
              <a:uFillTx/>
              <a:latin typeface="Times New Roman" panose="02020603050405020304" pitchFamily="18" charset="0"/>
              <a:ea typeface="黑体" panose="02010609060101010101" pitchFamily="49" charset="-122"/>
              <a:cs typeface="+mn-cs"/>
            </a:endParaRPr>
          </a:p>
        </p:txBody>
      </p:sp>
      <p:sp>
        <p:nvSpPr>
          <p:cNvPr id="21" name="文本框 20">
            <a:extLst>
              <a:ext uri="{FF2B5EF4-FFF2-40B4-BE49-F238E27FC236}">
                <a16:creationId xmlns:a16="http://schemas.microsoft.com/office/drawing/2014/main" id="{85CD897D-20A9-214A-9068-2E67E717A31F}"/>
              </a:ext>
            </a:extLst>
          </p:cNvPr>
          <p:cNvSpPr txBox="1"/>
          <p:nvPr/>
        </p:nvSpPr>
        <p:spPr>
          <a:xfrm>
            <a:off x="7198344" y="3720142"/>
            <a:ext cx="1230156" cy="400110"/>
          </a:xfrm>
          <a:prstGeom prst="rect">
            <a:avLst/>
          </a:prstGeom>
          <a:noFill/>
        </p:spPr>
        <p:txBody>
          <a:bodyPr wrap="square">
            <a:spAutoFit/>
          </a:bodyPr>
          <a:lstStyle/>
          <a:p>
            <a:r>
              <a:rPr lang="zh-CN" altLang="en-US" sz="2000" dirty="0">
                <a:latin typeface="+mn-ea"/>
              </a:rPr>
              <a:t>输出设备</a:t>
            </a:r>
          </a:p>
        </p:txBody>
      </p:sp>
      <p:sp>
        <p:nvSpPr>
          <p:cNvPr id="22" name="箭头: 上 39">
            <a:extLst>
              <a:ext uri="{FF2B5EF4-FFF2-40B4-BE49-F238E27FC236}">
                <a16:creationId xmlns:a16="http://schemas.microsoft.com/office/drawing/2014/main" id="{C758EE86-9625-5D48-A8ED-19C0005B5513}"/>
              </a:ext>
            </a:extLst>
          </p:cNvPr>
          <p:cNvSpPr/>
          <p:nvPr/>
        </p:nvSpPr>
        <p:spPr>
          <a:xfrm flipV="1">
            <a:off x="10391104" y="3240678"/>
            <a:ext cx="212735" cy="444225"/>
          </a:xfrm>
          <a:prstGeom prst="upArrow">
            <a:avLst>
              <a:gd name="adj1" fmla="val 53669"/>
              <a:gd name="adj2" fmla="val 52344"/>
            </a:avLst>
          </a:prstGeom>
          <a:solidFill>
            <a:schemeClr val="bg2">
              <a:lumMod val="50000"/>
            </a:schemeClr>
          </a:solidFill>
          <a:ln>
            <a:noFill/>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black"/>
              </a:solidFill>
              <a:effectLst/>
              <a:uLnTx/>
              <a:uFillTx/>
              <a:latin typeface="Times New Roman" panose="02020603050405020304" pitchFamily="18" charset="0"/>
              <a:ea typeface="黑体" panose="02010609060101010101" pitchFamily="49" charset="-122"/>
              <a:cs typeface="+mn-cs"/>
            </a:endParaRPr>
          </a:p>
        </p:txBody>
      </p:sp>
      <p:sp>
        <p:nvSpPr>
          <p:cNvPr id="23" name="文本框 22">
            <a:extLst>
              <a:ext uri="{FF2B5EF4-FFF2-40B4-BE49-F238E27FC236}">
                <a16:creationId xmlns:a16="http://schemas.microsoft.com/office/drawing/2014/main" id="{CCC9DAA9-9832-D643-8B0B-C9CD90AF6038}"/>
              </a:ext>
            </a:extLst>
          </p:cNvPr>
          <p:cNvSpPr txBox="1"/>
          <p:nvPr/>
        </p:nvSpPr>
        <p:spPr>
          <a:xfrm>
            <a:off x="9882393" y="3684903"/>
            <a:ext cx="1230156" cy="1015663"/>
          </a:xfrm>
          <a:prstGeom prst="rect">
            <a:avLst/>
          </a:prstGeom>
          <a:noFill/>
        </p:spPr>
        <p:txBody>
          <a:bodyPr wrap="square">
            <a:spAutoFit/>
          </a:bodyPr>
          <a:lstStyle/>
          <a:p>
            <a:pPr algn="ctr"/>
            <a:r>
              <a:rPr lang="zh-CN" altLang="en-US" sz="2000" dirty="0">
                <a:latin typeface="+mn-ea"/>
              </a:rPr>
              <a:t>输入设备</a:t>
            </a:r>
            <a:r>
              <a:rPr lang="en-US" altLang="zh-CN" sz="2000" dirty="0">
                <a:latin typeface="+mn-ea"/>
              </a:rPr>
              <a:t>+</a:t>
            </a:r>
          </a:p>
          <a:p>
            <a:r>
              <a:rPr lang="zh-CN" altLang="en-US" sz="2000" dirty="0">
                <a:latin typeface="+mn-ea"/>
              </a:rPr>
              <a:t>输出设备</a:t>
            </a:r>
          </a:p>
        </p:txBody>
      </p:sp>
      <p:pic>
        <p:nvPicPr>
          <p:cNvPr id="3" name="图片 2">
            <a:extLst>
              <a:ext uri="{FF2B5EF4-FFF2-40B4-BE49-F238E27FC236}">
                <a16:creationId xmlns:a16="http://schemas.microsoft.com/office/drawing/2014/main" id="{710F7C1C-E540-4FBD-989F-C79AF115FC9B}"/>
              </a:ext>
            </a:extLst>
          </p:cNvPr>
          <p:cNvPicPr>
            <a:picLocks noChangeAspect="1"/>
          </p:cNvPicPr>
          <p:nvPr/>
        </p:nvPicPr>
        <p:blipFill>
          <a:blip r:embed="rId6"/>
          <a:stretch>
            <a:fillRect/>
          </a:stretch>
        </p:blipFill>
        <p:spPr>
          <a:xfrm>
            <a:off x="974374" y="5148694"/>
            <a:ext cx="1495485" cy="1441385"/>
          </a:xfrm>
          <a:prstGeom prst="rect">
            <a:avLst/>
          </a:prstGeom>
        </p:spPr>
      </p:pic>
      <p:pic>
        <p:nvPicPr>
          <p:cNvPr id="4" name="图片 3">
            <a:extLst>
              <a:ext uri="{FF2B5EF4-FFF2-40B4-BE49-F238E27FC236}">
                <a16:creationId xmlns:a16="http://schemas.microsoft.com/office/drawing/2014/main" id="{33774266-53A5-465B-8B73-9502DDD2305B}"/>
              </a:ext>
            </a:extLst>
          </p:cNvPr>
          <p:cNvPicPr>
            <a:picLocks noChangeAspect="1"/>
          </p:cNvPicPr>
          <p:nvPr/>
        </p:nvPicPr>
        <p:blipFill>
          <a:blip r:embed="rId7"/>
          <a:stretch>
            <a:fillRect/>
          </a:stretch>
        </p:blipFill>
        <p:spPr>
          <a:xfrm>
            <a:off x="7095144" y="4737119"/>
            <a:ext cx="2106086" cy="1786012"/>
          </a:xfrm>
          <a:prstGeom prst="rect">
            <a:avLst/>
          </a:prstGeom>
        </p:spPr>
      </p:pic>
      <p:pic>
        <p:nvPicPr>
          <p:cNvPr id="1026" name="Picture 2" descr="Oculus Quest 2 review: The best VR headset for most people - Goalz Online">
            <a:extLst>
              <a:ext uri="{FF2B5EF4-FFF2-40B4-BE49-F238E27FC236}">
                <a16:creationId xmlns:a16="http://schemas.microsoft.com/office/drawing/2014/main" id="{B1C8DC8E-653C-47C3-853E-C923CF753F2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287985" y="5182514"/>
            <a:ext cx="2206238" cy="1241009"/>
          </a:xfrm>
          <a:prstGeom prst="rect">
            <a:avLst/>
          </a:prstGeom>
          <a:noFill/>
          <a:extLst>
            <a:ext uri="{909E8E84-426E-40DD-AFC4-6F175D3DCCD1}">
              <a14:hiddenFill xmlns:a14="http://schemas.microsoft.com/office/drawing/2010/main">
                <a:solidFill>
                  <a:srgbClr val="FFFFFF"/>
                </a:solidFill>
              </a14:hiddenFill>
            </a:ext>
          </a:extLst>
        </p:spPr>
      </p:pic>
      <p:pic>
        <p:nvPicPr>
          <p:cNvPr id="5" name="图片 4">
            <a:extLst>
              <a:ext uri="{FF2B5EF4-FFF2-40B4-BE49-F238E27FC236}">
                <a16:creationId xmlns:a16="http://schemas.microsoft.com/office/drawing/2014/main" id="{2BA10519-52B0-4EA4-9662-90E633DC3B20}"/>
              </a:ext>
            </a:extLst>
          </p:cNvPr>
          <p:cNvPicPr>
            <a:picLocks noChangeAspect="1"/>
          </p:cNvPicPr>
          <p:nvPr/>
        </p:nvPicPr>
        <p:blipFill>
          <a:blip r:embed="rId9"/>
          <a:stretch>
            <a:fillRect/>
          </a:stretch>
        </p:blipFill>
        <p:spPr>
          <a:xfrm>
            <a:off x="6537181" y="1167781"/>
            <a:ext cx="2526289" cy="1953253"/>
          </a:xfrm>
          <a:prstGeom prst="rect">
            <a:avLst/>
          </a:prstGeom>
        </p:spPr>
      </p:pic>
      <p:sp>
        <p:nvSpPr>
          <p:cNvPr id="8" name="AutoShape 4" descr="ç”µè„' - è¾“å…¥è®¾å¤‡">
            <a:extLst>
              <a:ext uri="{FF2B5EF4-FFF2-40B4-BE49-F238E27FC236}">
                <a16:creationId xmlns:a16="http://schemas.microsoft.com/office/drawing/2014/main" id="{986C911E-09C0-4761-B485-16CD8BD99C7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2" name="图片 11">
            <a:extLst>
              <a:ext uri="{FF2B5EF4-FFF2-40B4-BE49-F238E27FC236}">
                <a16:creationId xmlns:a16="http://schemas.microsoft.com/office/drawing/2014/main" id="{FD1E6C9B-48C5-4D90-BE6D-E4E8A80257A7}"/>
              </a:ext>
            </a:extLst>
          </p:cNvPr>
          <p:cNvPicPr>
            <a:picLocks noChangeAspect="1"/>
          </p:cNvPicPr>
          <p:nvPr/>
        </p:nvPicPr>
        <p:blipFill>
          <a:blip r:embed="rId10"/>
          <a:stretch>
            <a:fillRect/>
          </a:stretch>
        </p:blipFill>
        <p:spPr>
          <a:xfrm>
            <a:off x="3170675" y="5115046"/>
            <a:ext cx="1468866" cy="1408085"/>
          </a:xfrm>
          <a:prstGeom prst="rect">
            <a:avLst/>
          </a:prstGeom>
        </p:spPr>
      </p:pic>
      <p:pic>
        <p:nvPicPr>
          <p:cNvPr id="14" name="图片 13">
            <a:extLst>
              <a:ext uri="{FF2B5EF4-FFF2-40B4-BE49-F238E27FC236}">
                <a16:creationId xmlns:a16="http://schemas.microsoft.com/office/drawing/2014/main" id="{5359CB1D-CCF4-4518-8CB9-89441D6CB74F}"/>
              </a:ext>
            </a:extLst>
          </p:cNvPr>
          <p:cNvPicPr>
            <a:picLocks noChangeAspect="1"/>
          </p:cNvPicPr>
          <p:nvPr/>
        </p:nvPicPr>
        <p:blipFill>
          <a:blip r:embed="rId11"/>
          <a:stretch>
            <a:fillRect/>
          </a:stretch>
        </p:blipFill>
        <p:spPr>
          <a:xfrm>
            <a:off x="5308073" y="5082907"/>
            <a:ext cx="1495485" cy="1440224"/>
          </a:xfrm>
          <a:prstGeom prst="rect">
            <a:avLst/>
          </a:prstGeom>
        </p:spPr>
      </p:pic>
    </p:spTree>
    <p:extLst>
      <p:ext uri="{BB962C8B-B14F-4D97-AF65-F5344CB8AC3E}">
        <p14:creationId xmlns:p14="http://schemas.microsoft.com/office/powerpoint/2010/main" val="3535129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026"/>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2"/>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p:bldP spid="18" grpId="0" animBg="1"/>
      <p:bldP spid="19" grpId="0"/>
      <p:bldP spid="20" grpId="0" animBg="1"/>
      <p:bldP spid="21" grpId="0"/>
      <p:bldP spid="22" grpId="0" animBg="1"/>
      <p:bldP spid="23"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CEFCC9-0898-404B-B473-B896477168E9}"/>
              </a:ext>
            </a:extLst>
          </p:cNvPr>
          <p:cNvSpPr>
            <a:spLocks noGrp="1"/>
          </p:cNvSpPr>
          <p:nvPr>
            <p:ph type="title"/>
          </p:nvPr>
        </p:nvSpPr>
        <p:spPr/>
        <p:txBody>
          <a:bodyPr/>
          <a:lstStyle/>
          <a:p>
            <a:r>
              <a:rPr lang="zh-CN" altLang="en-US" dirty="0"/>
              <a:t>存储程序计算机</a:t>
            </a:r>
          </a:p>
        </p:txBody>
      </p:sp>
      <p:sp>
        <p:nvSpPr>
          <p:cNvPr id="3" name="灯片编号占位符 2">
            <a:extLst>
              <a:ext uri="{FF2B5EF4-FFF2-40B4-BE49-F238E27FC236}">
                <a16:creationId xmlns:a16="http://schemas.microsoft.com/office/drawing/2014/main" id="{AEFC34D5-E239-4A0C-81F2-3207F26352D8}"/>
              </a:ext>
            </a:extLst>
          </p:cNvPr>
          <p:cNvSpPr>
            <a:spLocks noGrp="1"/>
          </p:cNvSpPr>
          <p:nvPr>
            <p:ph type="sldNum" sz="quarter" idx="10"/>
          </p:nvPr>
        </p:nvSpPr>
        <p:spPr/>
        <p:txBody>
          <a:bodyPr/>
          <a:lstStyle/>
          <a:p>
            <a:fld id="{4235D990-D27F-4F2C-9FEA-C8DF9BEEB4E2}" type="slidenum">
              <a:rPr lang="zh-CN" altLang="en-US" smtClean="0"/>
              <a:t>35</a:t>
            </a:fld>
            <a:endParaRPr lang="zh-CN" altLang="en-US"/>
          </a:p>
        </p:txBody>
      </p:sp>
      <p:sp>
        <p:nvSpPr>
          <p:cNvPr id="16" name="文本框 15">
            <a:extLst>
              <a:ext uri="{FF2B5EF4-FFF2-40B4-BE49-F238E27FC236}">
                <a16:creationId xmlns:a16="http://schemas.microsoft.com/office/drawing/2014/main" id="{7169A947-7BCD-4B20-8BE9-C0C3A34BF35D}"/>
              </a:ext>
            </a:extLst>
          </p:cNvPr>
          <p:cNvSpPr txBox="1"/>
          <p:nvPr/>
        </p:nvSpPr>
        <p:spPr>
          <a:xfrm>
            <a:off x="325822" y="5087296"/>
            <a:ext cx="6664787" cy="1384995"/>
          </a:xfrm>
          <a:prstGeom prst="rect">
            <a:avLst/>
          </a:prstGeom>
          <a:noFill/>
        </p:spPr>
        <p:txBody>
          <a:bodyPr wrap="square" rtlCol="0">
            <a:spAutoFit/>
          </a:bodyPr>
          <a:lstStyle>
            <a:defPPr>
              <a:defRPr lang="zh-CN"/>
            </a:defPPr>
            <a:lvl1pPr>
              <a:defRPr sz="3200" b="1">
                <a:solidFill>
                  <a:schemeClr val="tx1">
                    <a:lumMod val="85000"/>
                    <a:lumOff val="15000"/>
                  </a:schemeClr>
                </a:solidFill>
                <a:latin typeface="楷体" panose="02010609060101010101" pitchFamily="49" charset="-122"/>
                <a:ea typeface="楷体" panose="02010609060101010101" pitchFamily="49" charset="-122"/>
              </a:defRPr>
            </a:lvl1pPr>
          </a:lstStyle>
          <a:p>
            <a:r>
              <a:rPr lang="en-US" altLang="zh-CN" sz="2800" b="0" dirty="0">
                <a:latin typeface="Times New Roman" panose="02020603050405020304" pitchFamily="18" charset="0"/>
                <a:cs typeface="Times New Roman" panose="02020603050405020304" pitchFamily="18" charset="0"/>
              </a:rPr>
              <a:t>The Small-Scale Experimental Machine</a:t>
            </a:r>
          </a:p>
          <a:p>
            <a:r>
              <a:rPr lang="zh-CN" altLang="en-US" sz="2800" b="0" dirty="0"/>
              <a:t>由曼彻斯特大学设计并制造</a:t>
            </a:r>
            <a:endParaRPr lang="en-US" altLang="zh-CN" sz="2800" b="0" dirty="0"/>
          </a:p>
          <a:p>
            <a:r>
              <a:rPr lang="zh-CN" altLang="en-US" sz="2800" b="0" dirty="0"/>
              <a:t>于</a:t>
            </a:r>
            <a:r>
              <a:rPr lang="en-US" altLang="zh-CN" sz="2800" b="0" dirty="0"/>
              <a:t>1948</a:t>
            </a:r>
            <a:r>
              <a:rPr lang="zh-CN" altLang="en-US" sz="2800" b="0" dirty="0"/>
              <a:t>年</a:t>
            </a:r>
            <a:r>
              <a:rPr lang="en-US" altLang="zh-CN" sz="2800" b="0" dirty="0"/>
              <a:t>6</a:t>
            </a:r>
            <a:r>
              <a:rPr lang="zh-CN" altLang="en-US" sz="2800" b="0" dirty="0"/>
              <a:t>月</a:t>
            </a:r>
            <a:r>
              <a:rPr lang="en-US" altLang="zh-CN" sz="2800" b="0" dirty="0"/>
              <a:t>21</a:t>
            </a:r>
            <a:r>
              <a:rPr lang="zh-CN" altLang="en-US" sz="2800" b="0" dirty="0"/>
              <a:t>日首次成功运行程序</a:t>
            </a:r>
            <a:endParaRPr lang="en-US" altLang="zh-CN" sz="2800" b="0" dirty="0"/>
          </a:p>
        </p:txBody>
      </p:sp>
      <p:pic>
        <p:nvPicPr>
          <p:cNvPr id="17" name="新视频1">
            <a:hlinkClick r:id="" action="ppaction://media"/>
            <a:extLst>
              <a:ext uri="{FF2B5EF4-FFF2-40B4-BE49-F238E27FC236}">
                <a16:creationId xmlns:a16="http://schemas.microsoft.com/office/drawing/2014/main" id="{9E4320DA-C310-49A8-B2A4-5198B30993A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25822" y="1159434"/>
            <a:ext cx="6502245" cy="3657600"/>
          </a:xfrm>
          <a:prstGeom prst="rect">
            <a:avLst/>
          </a:prstGeom>
        </p:spPr>
      </p:pic>
      <p:grpSp>
        <p:nvGrpSpPr>
          <p:cNvPr id="18" name="组合 17">
            <a:extLst>
              <a:ext uri="{FF2B5EF4-FFF2-40B4-BE49-F238E27FC236}">
                <a16:creationId xmlns:a16="http://schemas.microsoft.com/office/drawing/2014/main" id="{69DE857D-0B6A-43BB-8F8E-69727C5130B0}"/>
              </a:ext>
            </a:extLst>
          </p:cNvPr>
          <p:cNvGrpSpPr/>
          <p:nvPr/>
        </p:nvGrpSpPr>
        <p:grpSpPr>
          <a:xfrm>
            <a:off x="7123264" y="1440217"/>
            <a:ext cx="5014728" cy="842683"/>
            <a:chOff x="7123264" y="1440217"/>
            <a:chExt cx="5014728" cy="842683"/>
          </a:xfrm>
        </p:grpSpPr>
        <p:sp>
          <p:nvSpPr>
            <p:cNvPr id="19" name="文本框 18">
              <a:extLst>
                <a:ext uri="{FF2B5EF4-FFF2-40B4-BE49-F238E27FC236}">
                  <a16:creationId xmlns:a16="http://schemas.microsoft.com/office/drawing/2014/main" id="{E1184184-51D7-41C8-962C-7451EDDDA2D7}"/>
                </a:ext>
              </a:extLst>
            </p:cNvPr>
            <p:cNvSpPr txBox="1"/>
            <p:nvPr/>
          </p:nvSpPr>
          <p:spPr>
            <a:xfrm>
              <a:off x="7878231" y="1574278"/>
              <a:ext cx="4259761" cy="523220"/>
            </a:xfrm>
            <a:prstGeom prst="rect">
              <a:avLst/>
            </a:prstGeom>
            <a:noFill/>
          </p:spPr>
          <p:txBody>
            <a:bodyPr wrap="square" rtlCol="0">
              <a:spAutoFit/>
            </a:bodyPr>
            <a:lstStyle/>
            <a:p>
              <a:r>
                <a:rPr lang="zh-CN" altLang="en-US" sz="2800" dirty="0">
                  <a:latin typeface="KaiTi" panose="02010609060101010101" pitchFamily="49" charset="-122"/>
                  <a:ea typeface="KaiTi" panose="02010609060101010101" pitchFamily="49" charset="-122"/>
                </a:rPr>
                <a:t>启动前做了哪些准备工作</a:t>
              </a:r>
              <a:r>
                <a:rPr lang="zh-CN" altLang="en-US" sz="2800" dirty="0">
                  <a:latin typeface="楷体" panose="02010609060101010101" pitchFamily="49" charset="-122"/>
                  <a:ea typeface="楷体" panose="02010609060101010101" pitchFamily="49" charset="-122"/>
                </a:rPr>
                <a:t>？</a:t>
              </a:r>
              <a:endParaRPr lang="zh-CN" altLang="en-US" sz="2800" dirty="0">
                <a:latin typeface="KaiTi" panose="02010609060101010101" pitchFamily="49" charset="-122"/>
                <a:ea typeface="KaiTi" panose="02010609060101010101" pitchFamily="49" charset="-122"/>
              </a:endParaRPr>
            </a:p>
          </p:txBody>
        </p:sp>
        <p:pic>
          <p:nvPicPr>
            <p:cNvPr id="20" name="Picture 4">
              <a:extLst>
                <a:ext uri="{FF2B5EF4-FFF2-40B4-BE49-F238E27FC236}">
                  <a16:creationId xmlns:a16="http://schemas.microsoft.com/office/drawing/2014/main" id="{0EE0465A-F558-45AC-87D0-C7D8BD3F3129}"/>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123264" y="1440217"/>
              <a:ext cx="808976" cy="842683"/>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1" name="组合 20">
            <a:extLst>
              <a:ext uri="{FF2B5EF4-FFF2-40B4-BE49-F238E27FC236}">
                <a16:creationId xmlns:a16="http://schemas.microsoft.com/office/drawing/2014/main" id="{DE093D56-9167-45D7-82D9-04ACC366F915}"/>
              </a:ext>
            </a:extLst>
          </p:cNvPr>
          <p:cNvGrpSpPr/>
          <p:nvPr/>
        </p:nvGrpSpPr>
        <p:grpSpPr>
          <a:xfrm>
            <a:off x="7294517" y="3082381"/>
            <a:ext cx="4571660" cy="1083060"/>
            <a:chOff x="7294517" y="3082381"/>
            <a:chExt cx="4571660" cy="1083060"/>
          </a:xfrm>
        </p:grpSpPr>
        <p:sp>
          <p:nvSpPr>
            <p:cNvPr id="22" name="文本框 21">
              <a:extLst>
                <a:ext uri="{FF2B5EF4-FFF2-40B4-BE49-F238E27FC236}">
                  <a16:creationId xmlns:a16="http://schemas.microsoft.com/office/drawing/2014/main" id="{60FD6ED1-A5E7-4368-A073-A1AB877C8B3E}"/>
                </a:ext>
              </a:extLst>
            </p:cNvPr>
            <p:cNvSpPr txBox="1"/>
            <p:nvPr/>
          </p:nvSpPr>
          <p:spPr>
            <a:xfrm>
              <a:off x="8103493" y="3211334"/>
              <a:ext cx="3762684" cy="954107"/>
            </a:xfrm>
            <a:prstGeom prst="rect">
              <a:avLst/>
            </a:prstGeom>
            <a:noFill/>
          </p:spPr>
          <p:txBody>
            <a:bodyPr wrap="square" rtlCol="0">
              <a:spAutoFit/>
            </a:bodyPr>
            <a:lstStyle/>
            <a:p>
              <a:r>
                <a:rPr lang="zh-CN" altLang="en-US" sz="2800" dirty="0">
                  <a:latin typeface="KaiTi" panose="02010609060101010101" pitchFamily="49" charset="-122"/>
                  <a:ea typeface="KaiTi" panose="02010609060101010101" pitchFamily="49" charset="-122"/>
                </a:rPr>
                <a:t>启动后，计算机是如何工作的</a:t>
              </a:r>
              <a:r>
                <a:rPr lang="zh-CN" altLang="en-US" sz="2800" dirty="0">
                  <a:latin typeface="楷体" panose="02010609060101010101" pitchFamily="49" charset="-122"/>
                  <a:ea typeface="楷体" panose="02010609060101010101" pitchFamily="49" charset="-122"/>
                </a:rPr>
                <a:t>？</a:t>
              </a:r>
              <a:endParaRPr lang="zh-CN" altLang="en-US" sz="2800" dirty="0">
                <a:latin typeface="KaiTi" panose="02010609060101010101" pitchFamily="49" charset="-122"/>
                <a:ea typeface="KaiTi" panose="02010609060101010101" pitchFamily="49" charset="-122"/>
              </a:endParaRPr>
            </a:p>
          </p:txBody>
        </p:sp>
        <p:pic>
          <p:nvPicPr>
            <p:cNvPr id="23" name="Picture 4">
              <a:extLst>
                <a:ext uri="{FF2B5EF4-FFF2-40B4-BE49-F238E27FC236}">
                  <a16:creationId xmlns:a16="http://schemas.microsoft.com/office/drawing/2014/main" id="{A0288568-C887-4F5F-8C38-B823C9F2AB03}"/>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294517" y="3082381"/>
              <a:ext cx="808976" cy="84268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596750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wipe(left)">
                                      <p:cBhvr>
                                        <p:cTn id="12" dur="500"/>
                                        <p:tgtEl>
                                          <p:spTgt spid="21"/>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85119"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7" fill="hold" display="0">
                  <p:stCondLst>
                    <p:cond delay="indefinite"/>
                  </p:stCondLst>
                </p:cTn>
                <p:tgtEl>
                  <p:spTgt spid="17"/>
                </p:tgtEl>
              </p:cMediaNode>
            </p:vide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AD1A38-671E-4A34-97DF-EA834F724EF3}"/>
              </a:ext>
            </a:extLst>
          </p:cNvPr>
          <p:cNvSpPr>
            <a:spLocks noGrp="1"/>
          </p:cNvSpPr>
          <p:nvPr>
            <p:ph type="title"/>
          </p:nvPr>
        </p:nvSpPr>
        <p:spPr/>
        <p:txBody>
          <a:bodyPr/>
          <a:lstStyle/>
          <a:p>
            <a:r>
              <a:rPr lang="zh-CN" altLang="en-US" dirty="0"/>
              <a:t>存储程序计算机</a:t>
            </a:r>
          </a:p>
        </p:txBody>
      </p:sp>
      <p:sp>
        <p:nvSpPr>
          <p:cNvPr id="3" name="灯片编号占位符 2">
            <a:extLst>
              <a:ext uri="{FF2B5EF4-FFF2-40B4-BE49-F238E27FC236}">
                <a16:creationId xmlns:a16="http://schemas.microsoft.com/office/drawing/2014/main" id="{FEA455B4-CE75-4BC2-B8D1-98D488B5B47C}"/>
              </a:ext>
            </a:extLst>
          </p:cNvPr>
          <p:cNvSpPr>
            <a:spLocks noGrp="1"/>
          </p:cNvSpPr>
          <p:nvPr>
            <p:ph type="sldNum" sz="quarter" idx="10"/>
          </p:nvPr>
        </p:nvSpPr>
        <p:spPr/>
        <p:txBody>
          <a:bodyPr/>
          <a:lstStyle/>
          <a:p>
            <a:fld id="{4235D990-D27F-4F2C-9FEA-C8DF9BEEB4E2}" type="slidenum">
              <a:rPr lang="zh-CN" altLang="en-US" smtClean="0"/>
              <a:t>36</a:t>
            </a:fld>
            <a:endParaRPr lang="zh-CN" altLang="en-US"/>
          </a:p>
        </p:txBody>
      </p:sp>
      <p:sp>
        <p:nvSpPr>
          <p:cNvPr id="6" name="文本框 5">
            <a:extLst>
              <a:ext uri="{FF2B5EF4-FFF2-40B4-BE49-F238E27FC236}">
                <a16:creationId xmlns:a16="http://schemas.microsoft.com/office/drawing/2014/main" id="{BB6EB88F-6D71-42BD-B3E3-C3C477F75388}"/>
              </a:ext>
            </a:extLst>
          </p:cNvPr>
          <p:cNvSpPr txBox="1"/>
          <p:nvPr/>
        </p:nvSpPr>
        <p:spPr>
          <a:xfrm>
            <a:off x="325822" y="5087296"/>
            <a:ext cx="6664787" cy="1384995"/>
          </a:xfrm>
          <a:prstGeom prst="rect">
            <a:avLst/>
          </a:prstGeom>
          <a:noFill/>
        </p:spPr>
        <p:txBody>
          <a:bodyPr wrap="square" rtlCol="0">
            <a:spAutoFit/>
          </a:bodyPr>
          <a:lstStyle>
            <a:defPPr>
              <a:defRPr lang="zh-CN"/>
            </a:defPPr>
            <a:lvl1pPr>
              <a:defRPr sz="3200" b="1">
                <a:solidFill>
                  <a:schemeClr val="tx1">
                    <a:lumMod val="85000"/>
                    <a:lumOff val="15000"/>
                  </a:schemeClr>
                </a:solidFill>
                <a:latin typeface="楷体" panose="02010609060101010101" pitchFamily="49" charset="-122"/>
                <a:ea typeface="楷体" panose="02010609060101010101" pitchFamily="49" charset="-122"/>
              </a:defRPr>
            </a:lvl1pPr>
          </a:lstStyle>
          <a:p>
            <a:r>
              <a:rPr lang="en-US" altLang="zh-CN" sz="2800" b="0" dirty="0">
                <a:latin typeface="Times New Roman" panose="02020603050405020304" pitchFamily="18" charset="0"/>
                <a:cs typeface="Times New Roman" panose="02020603050405020304" pitchFamily="18" charset="0"/>
              </a:rPr>
              <a:t>The Small-Scale Experimental Machine</a:t>
            </a:r>
          </a:p>
          <a:p>
            <a:r>
              <a:rPr lang="zh-CN" altLang="en-US" sz="2800" b="0" dirty="0"/>
              <a:t>由曼彻斯特大学设计并制造</a:t>
            </a:r>
            <a:endParaRPr lang="en-US" altLang="zh-CN" sz="2800" b="0" dirty="0"/>
          </a:p>
          <a:p>
            <a:r>
              <a:rPr lang="zh-CN" altLang="en-US" sz="2800" b="0" dirty="0"/>
              <a:t>于</a:t>
            </a:r>
            <a:r>
              <a:rPr lang="en-US" altLang="zh-CN" sz="2800" b="0" dirty="0"/>
              <a:t>1948</a:t>
            </a:r>
            <a:r>
              <a:rPr lang="zh-CN" altLang="en-US" sz="2800" b="0" dirty="0"/>
              <a:t>年</a:t>
            </a:r>
            <a:r>
              <a:rPr lang="en-US" altLang="zh-CN" sz="2800" b="0" dirty="0"/>
              <a:t>6</a:t>
            </a:r>
            <a:r>
              <a:rPr lang="zh-CN" altLang="en-US" sz="2800" b="0" dirty="0"/>
              <a:t>月</a:t>
            </a:r>
            <a:r>
              <a:rPr lang="en-US" altLang="zh-CN" sz="2800" b="0" dirty="0"/>
              <a:t>21</a:t>
            </a:r>
            <a:r>
              <a:rPr lang="zh-CN" altLang="en-US" sz="2800" b="0" dirty="0"/>
              <a:t>日首次成功运行程序</a:t>
            </a:r>
            <a:endParaRPr lang="en-US" altLang="zh-CN" sz="2800" b="0" dirty="0"/>
          </a:p>
        </p:txBody>
      </p:sp>
      <p:grpSp>
        <p:nvGrpSpPr>
          <p:cNvPr id="7" name="组合 6">
            <a:extLst>
              <a:ext uri="{FF2B5EF4-FFF2-40B4-BE49-F238E27FC236}">
                <a16:creationId xmlns:a16="http://schemas.microsoft.com/office/drawing/2014/main" id="{27ABEA5F-20DE-4C94-92D4-6AC3D68C680F}"/>
              </a:ext>
            </a:extLst>
          </p:cNvPr>
          <p:cNvGrpSpPr/>
          <p:nvPr/>
        </p:nvGrpSpPr>
        <p:grpSpPr>
          <a:xfrm>
            <a:off x="7123264" y="1440217"/>
            <a:ext cx="5014728" cy="842683"/>
            <a:chOff x="7123264" y="1440217"/>
            <a:chExt cx="5014728" cy="842683"/>
          </a:xfrm>
        </p:grpSpPr>
        <p:sp>
          <p:nvSpPr>
            <p:cNvPr id="8" name="文本框 7">
              <a:extLst>
                <a:ext uri="{FF2B5EF4-FFF2-40B4-BE49-F238E27FC236}">
                  <a16:creationId xmlns:a16="http://schemas.microsoft.com/office/drawing/2014/main" id="{C75EAB8C-56AE-48E9-B9E9-75E894746BD5}"/>
                </a:ext>
              </a:extLst>
            </p:cNvPr>
            <p:cNvSpPr txBox="1"/>
            <p:nvPr/>
          </p:nvSpPr>
          <p:spPr>
            <a:xfrm>
              <a:off x="7878231" y="1574278"/>
              <a:ext cx="4259761" cy="523220"/>
            </a:xfrm>
            <a:prstGeom prst="rect">
              <a:avLst/>
            </a:prstGeom>
            <a:noFill/>
          </p:spPr>
          <p:txBody>
            <a:bodyPr wrap="square" rtlCol="0">
              <a:spAutoFit/>
            </a:bodyPr>
            <a:lstStyle/>
            <a:p>
              <a:r>
                <a:rPr lang="zh-CN" altLang="en-US" sz="2800" dirty="0">
                  <a:latin typeface="KaiTi" panose="02010609060101010101" pitchFamily="49" charset="-122"/>
                  <a:ea typeface="KaiTi" panose="02010609060101010101" pitchFamily="49" charset="-122"/>
                </a:rPr>
                <a:t>启动前做了哪些准备工作</a:t>
              </a:r>
              <a:r>
                <a:rPr lang="zh-CN" altLang="en-US" sz="2800" dirty="0">
                  <a:latin typeface="楷体" panose="02010609060101010101" pitchFamily="49" charset="-122"/>
                  <a:ea typeface="楷体" panose="02010609060101010101" pitchFamily="49" charset="-122"/>
                </a:rPr>
                <a:t>？</a:t>
              </a:r>
              <a:endParaRPr lang="zh-CN" altLang="en-US" sz="2800" dirty="0">
                <a:latin typeface="KaiTi" panose="02010609060101010101" pitchFamily="49" charset="-122"/>
                <a:ea typeface="KaiTi" panose="02010609060101010101" pitchFamily="49" charset="-122"/>
              </a:endParaRPr>
            </a:p>
          </p:txBody>
        </p:sp>
        <p:pic>
          <p:nvPicPr>
            <p:cNvPr id="9" name="Picture 4">
              <a:extLst>
                <a:ext uri="{FF2B5EF4-FFF2-40B4-BE49-F238E27FC236}">
                  <a16:creationId xmlns:a16="http://schemas.microsoft.com/office/drawing/2014/main" id="{2782FAD3-A92F-4F17-A9C9-1FEC1005697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23264" y="1440217"/>
              <a:ext cx="808976" cy="842683"/>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0" name="组合 9">
            <a:extLst>
              <a:ext uri="{FF2B5EF4-FFF2-40B4-BE49-F238E27FC236}">
                <a16:creationId xmlns:a16="http://schemas.microsoft.com/office/drawing/2014/main" id="{2995420A-A754-4EDC-B719-D219E994CFE2}"/>
              </a:ext>
            </a:extLst>
          </p:cNvPr>
          <p:cNvGrpSpPr/>
          <p:nvPr/>
        </p:nvGrpSpPr>
        <p:grpSpPr>
          <a:xfrm>
            <a:off x="7294517" y="3082381"/>
            <a:ext cx="4571660" cy="1083060"/>
            <a:chOff x="7294517" y="3082381"/>
            <a:chExt cx="4571660" cy="1083060"/>
          </a:xfrm>
        </p:grpSpPr>
        <p:sp>
          <p:nvSpPr>
            <p:cNvPr id="11" name="文本框 10">
              <a:extLst>
                <a:ext uri="{FF2B5EF4-FFF2-40B4-BE49-F238E27FC236}">
                  <a16:creationId xmlns:a16="http://schemas.microsoft.com/office/drawing/2014/main" id="{67ED1517-AFE5-4BF6-8002-90EB7A3DF380}"/>
                </a:ext>
              </a:extLst>
            </p:cNvPr>
            <p:cNvSpPr txBox="1"/>
            <p:nvPr/>
          </p:nvSpPr>
          <p:spPr>
            <a:xfrm>
              <a:off x="8103493" y="3211334"/>
              <a:ext cx="3762684" cy="954107"/>
            </a:xfrm>
            <a:prstGeom prst="rect">
              <a:avLst/>
            </a:prstGeom>
            <a:noFill/>
          </p:spPr>
          <p:txBody>
            <a:bodyPr wrap="square" rtlCol="0">
              <a:spAutoFit/>
            </a:bodyPr>
            <a:lstStyle/>
            <a:p>
              <a:r>
                <a:rPr lang="zh-CN" altLang="en-US" sz="2800" dirty="0">
                  <a:latin typeface="KaiTi" panose="02010609060101010101" pitchFamily="49" charset="-122"/>
                  <a:ea typeface="KaiTi" panose="02010609060101010101" pitchFamily="49" charset="-122"/>
                </a:rPr>
                <a:t>启动后，计算机是如何工作的</a:t>
              </a:r>
              <a:r>
                <a:rPr lang="zh-CN" altLang="en-US" sz="2800" dirty="0">
                  <a:latin typeface="楷体" panose="02010609060101010101" pitchFamily="49" charset="-122"/>
                  <a:ea typeface="楷体" panose="02010609060101010101" pitchFamily="49" charset="-122"/>
                </a:rPr>
                <a:t>？</a:t>
              </a:r>
              <a:endParaRPr lang="zh-CN" altLang="en-US" sz="2800" dirty="0">
                <a:latin typeface="KaiTi" panose="02010609060101010101" pitchFamily="49" charset="-122"/>
                <a:ea typeface="KaiTi" panose="02010609060101010101" pitchFamily="49" charset="-122"/>
              </a:endParaRPr>
            </a:p>
          </p:txBody>
        </p:sp>
        <p:pic>
          <p:nvPicPr>
            <p:cNvPr id="12" name="Picture 4">
              <a:extLst>
                <a:ext uri="{FF2B5EF4-FFF2-40B4-BE49-F238E27FC236}">
                  <a16:creationId xmlns:a16="http://schemas.microsoft.com/office/drawing/2014/main" id="{140A0DA1-B92B-40DA-B51A-41A37D88BE1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294517" y="3082381"/>
              <a:ext cx="808976" cy="842683"/>
            </a:xfrm>
            <a:prstGeom prst="rect">
              <a:avLst/>
            </a:prstGeom>
            <a:noFill/>
            <a:extLst>
              <a:ext uri="{909E8E84-426E-40DD-AFC4-6F175D3DCCD1}">
                <a14:hiddenFill xmlns:a14="http://schemas.microsoft.com/office/drawing/2010/main">
                  <a:solidFill>
                    <a:srgbClr val="FFFFFF"/>
                  </a:solidFill>
                </a14:hiddenFill>
              </a:ext>
            </a:extLst>
          </p:spPr>
        </p:pic>
      </p:grpSp>
      <p:sp>
        <p:nvSpPr>
          <p:cNvPr id="13" name="文本框 12">
            <a:extLst>
              <a:ext uri="{FF2B5EF4-FFF2-40B4-BE49-F238E27FC236}">
                <a16:creationId xmlns:a16="http://schemas.microsoft.com/office/drawing/2014/main" id="{511CEC6E-B2FC-45F6-AA4D-4FAFEA759A0C}"/>
              </a:ext>
            </a:extLst>
          </p:cNvPr>
          <p:cNvSpPr txBox="1"/>
          <p:nvPr/>
        </p:nvSpPr>
        <p:spPr>
          <a:xfrm>
            <a:off x="7932239" y="2297552"/>
            <a:ext cx="3830243" cy="523220"/>
          </a:xfrm>
          <a:prstGeom prst="rect">
            <a:avLst/>
          </a:prstGeom>
          <a:noFill/>
        </p:spPr>
        <p:txBody>
          <a:bodyPr wrap="square" rtlCol="0">
            <a:spAutoFit/>
          </a:bodyPr>
          <a:lstStyle/>
          <a:p>
            <a:r>
              <a:rPr lang="zh-CN" altLang="en-US" sz="2800" dirty="0">
                <a:solidFill>
                  <a:srgbClr val="FF0000"/>
                </a:solidFill>
                <a:latin typeface="KaiTi" panose="02010609060101010101" pitchFamily="49" charset="-122"/>
                <a:ea typeface="KaiTi" panose="02010609060101010101" pitchFamily="49" charset="-122"/>
              </a:rPr>
              <a:t>输入指令和数据</a:t>
            </a:r>
          </a:p>
        </p:txBody>
      </p:sp>
      <p:sp>
        <p:nvSpPr>
          <p:cNvPr id="14" name="文本框 13">
            <a:extLst>
              <a:ext uri="{FF2B5EF4-FFF2-40B4-BE49-F238E27FC236}">
                <a16:creationId xmlns:a16="http://schemas.microsoft.com/office/drawing/2014/main" id="{A05873FD-55E3-4919-BA3F-CD877FE5E868}"/>
              </a:ext>
            </a:extLst>
          </p:cNvPr>
          <p:cNvSpPr txBox="1"/>
          <p:nvPr/>
        </p:nvSpPr>
        <p:spPr>
          <a:xfrm>
            <a:off x="7932239" y="4378098"/>
            <a:ext cx="3830243" cy="523220"/>
          </a:xfrm>
          <a:prstGeom prst="rect">
            <a:avLst/>
          </a:prstGeom>
          <a:noFill/>
        </p:spPr>
        <p:txBody>
          <a:bodyPr wrap="square" rtlCol="0">
            <a:spAutoFit/>
          </a:bodyPr>
          <a:lstStyle/>
          <a:p>
            <a:r>
              <a:rPr lang="zh-CN" altLang="en-US" sz="2800" dirty="0">
                <a:solidFill>
                  <a:srgbClr val="FF0000"/>
                </a:solidFill>
                <a:latin typeface="KaiTi" panose="02010609060101010101" pitchFamily="49" charset="-122"/>
                <a:ea typeface="KaiTi" panose="02010609060101010101" pitchFamily="49" charset="-122"/>
              </a:rPr>
              <a:t>自动执行程序</a:t>
            </a:r>
          </a:p>
        </p:txBody>
      </p:sp>
      <p:pic>
        <p:nvPicPr>
          <p:cNvPr id="15" name="图片 14">
            <a:extLst>
              <a:ext uri="{FF2B5EF4-FFF2-40B4-BE49-F238E27FC236}">
                <a16:creationId xmlns:a16="http://schemas.microsoft.com/office/drawing/2014/main" id="{42B8E435-7213-4264-83E6-CAA7D9738DA6}"/>
              </a:ext>
            </a:extLst>
          </p:cNvPr>
          <p:cNvPicPr>
            <a:picLocks noChangeAspect="1"/>
          </p:cNvPicPr>
          <p:nvPr/>
        </p:nvPicPr>
        <p:blipFill rotWithShape="1">
          <a:blip r:embed="rId3"/>
          <a:srcRect l="587"/>
          <a:stretch/>
        </p:blipFill>
        <p:spPr>
          <a:xfrm>
            <a:off x="331297" y="1192462"/>
            <a:ext cx="6464099" cy="3665565"/>
          </a:xfrm>
          <a:prstGeom prst="rect">
            <a:avLst/>
          </a:prstGeom>
        </p:spPr>
      </p:pic>
    </p:spTree>
    <p:extLst>
      <p:ext uri="{BB962C8B-B14F-4D97-AF65-F5344CB8AC3E}">
        <p14:creationId xmlns:p14="http://schemas.microsoft.com/office/powerpoint/2010/main" val="3346600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arn(inVertic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barn(inVertical)">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24040AE-5DE9-4BCA-837E-E082B8541988}"/>
              </a:ext>
            </a:extLst>
          </p:cNvPr>
          <p:cNvSpPr>
            <a:spLocks noGrp="1"/>
          </p:cNvSpPr>
          <p:nvPr>
            <p:ph type="title"/>
          </p:nvPr>
        </p:nvSpPr>
        <p:spPr/>
        <p:txBody>
          <a:bodyPr>
            <a:normAutofit/>
          </a:bodyPr>
          <a:lstStyle/>
          <a:p>
            <a:r>
              <a:rPr lang="zh-CN" altLang="en-US" dirty="0"/>
              <a:t>指令和数据</a:t>
            </a:r>
          </a:p>
        </p:txBody>
      </p:sp>
      <p:sp>
        <p:nvSpPr>
          <p:cNvPr id="3" name="灯片编号占位符 2">
            <a:extLst>
              <a:ext uri="{FF2B5EF4-FFF2-40B4-BE49-F238E27FC236}">
                <a16:creationId xmlns:a16="http://schemas.microsoft.com/office/drawing/2014/main" id="{BD017E3B-41C7-4668-B696-DBC9AD27B9F8}"/>
              </a:ext>
            </a:extLst>
          </p:cNvPr>
          <p:cNvSpPr>
            <a:spLocks noGrp="1"/>
          </p:cNvSpPr>
          <p:nvPr>
            <p:ph type="sldNum" sz="quarter" idx="10"/>
          </p:nvPr>
        </p:nvSpPr>
        <p:spPr/>
        <p:txBody>
          <a:bodyPr/>
          <a:lstStyle/>
          <a:p>
            <a:fld id="{4235D990-D27F-4F2C-9FEA-C8DF9BEEB4E2}" type="slidenum">
              <a:rPr lang="zh-CN" altLang="en-US" smtClean="0"/>
              <a:t>37</a:t>
            </a:fld>
            <a:endParaRPr lang="zh-CN" altLang="en-US"/>
          </a:p>
        </p:txBody>
      </p:sp>
      <p:sp>
        <p:nvSpPr>
          <p:cNvPr id="6" name="Rectangle 3">
            <a:extLst>
              <a:ext uri="{FF2B5EF4-FFF2-40B4-BE49-F238E27FC236}">
                <a16:creationId xmlns:a16="http://schemas.microsoft.com/office/drawing/2014/main" id="{A31987F7-F74F-47DF-8DCB-2CFD02B95E8D}"/>
              </a:ext>
            </a:extLst>
          </p:cNvPr>
          <p:cNvSpPr>
            <a:spLocks noGrp="1" noChangeArrowheads="1"/>
          </p:cNvSpPr>
          <p:nvPr>
            <p:ph idx="1"/>
          </p:nvPr>
        </p:nvSpPr>
        <p:spPr>
          <a:xfrm>
            <a:off x="250825" y="1002767"/>
            <a:ext cx="10569576" cy="2970213"/>
          </a:xfrm>
        </p:spPr>
        <p:txBody>
          <a:bodyPr/>
          <a:lstStyle/>
          <a:p>
            <a:pPr>
              <a:lnSpc>
                <a:spcPct val="120000"/>
              </a:lnSpc>
            </a:pPr>
            <a:r>
              <a:rPr lang="zh-CN" altLang="en-US" sz="2200" dirty="0">
                <a:solidFill>
                  <a:srgbClr val="007635"/>
                </a:solidFill>
                <a:latin typeface="微软雅黑" panose="020B0503020204020204" pitchFamily="34" charset="-122"/>
                <a:ea typeface="微软雅黑" panose="020B0503020204020204" pitchFamily="34" charset="-122"/>
              </a:rPr>
              <a:t>程序启动前</a:t>
            </a:r>
            <a:r>
              <a:rPr lang="zh-CN" altLang="en-US" sz="2200" dirty="0">
                <a:latin typeface="微软雅黑" panose="020B0503020204020204" pitchFamily="34" charset="-122"/>
                <a:ea typeface="微软雅黑" panose="020B0503020204020204" pitchFamily="34" charset="-122"/>
              </a:rPr>
              <a:t>，指令和数据都存放在存储器中，形式上没有差别，都是</a:t>
            </a:r>
            <a:r>
              <a:rPr lang="en-US" altLang="zh-CN" sz="2200" dirty="0">
                <a:latin typeface="微软雅黑" panose="020B0503020204020204" pitchFamily="34" charset="-122"/>
                <a:ea typeface="微软雅黑" panose="020B0503020204020204" pitchFamily="34" charset="-122"/>
              </a:rPr>
              <a:t>0/1</a:t>
            </a:r>
            <a:r>
              <a:rPr lang="zh-CN" altLang="en-US" sz="2200" dirty="0">
                <a:latin typeface="微软雅黑" panose="020B0503020204020204" pitchFamily="34" charset="-122"/>
                <a:ea typeface="微软雅黑" panose="020B0503020204020204" pitchFamily="34" charset="-122"/>
              </a:rPr>
              <a:t>序列</a:t>
            </a:r>
          </a:p>
          <a:p>
            <a:pPr>
              <a:lnSpc>
                <a:spcPct val="120000"/>
              </a:lnSpc>
            </a:pPr>
            <a:r>
              <a:rPr lang="zh-CN" altLang="en-US" sz="2200" dirty="0">
                <a:latin typeface="微软雅黑" panose="020B0503020204020204" pitchFamily="34" charset="-122"/>
                <a:ea typeface="微软雅黑" panose="020B0503020204020204" pitchFamily="34" charset="-122"/>
              </a:rPr>
              <a:t>采用”</a:t>
            </a:r>
            <a:r>
              <a:rPr lang="zh-CN" altLang="en-US" sz="2200" dirty="0">
                <a:solidFill>
                  <a:srgbClr val="FF3300"/>
                </a:solidFill>
                <a:latin typeface="微软雅黑" panose="020B0503020204020204" pitchFamily="34" charset="-122"/>
                <a:ea typeface="微软雅黑" panose="020B0503020204020204" pitchFamily="34" charset="-122"/>
              </a:rPr>
              <a:t>存储程序</a:t>
            </a:r>
            <a:r>
              <a:rPr lang="zh-CN" altLang="en-US" sz="2200" dirty="0">
                <a:latin typeface="微软雅黑" panose="020B0503020204020204" pitchFamily="34" charset="-122"/>
                <a:ea typeface="微软雅黑" panose="020B0503020204020204" pitchFamily="34" charset="-122"/>
              </a:rPr>
              <a:t>“工作方式：</a:t>
            </a:r>
          </a:p>
          <a:p>
            <a:pPr lvl="1">
              <a:lnSpc>
                <a:spcPct val="120000"/>
              </a:lnSpc>
            </a:pPr>
            <a:r>
              <a:rPr lang="zh-CN" altLang="en-US" sz="2200" dirty="0">
                <a:latin typeface="微软雅黑" panose="020B0503020204020204" pitchFamily="34" charset="-122"/>
                <a:ea typeface="微软雅黑" panose="020B0503020204020204" pitchFamily="34" charset="-122"/>
              </a:rPr>
              <a:t>程序由指令组成，程序被启动后，计算机能自动取出一条一条指令执行，在执行过程中无需人的干预。</a:t>
            </a:r>
          </a:p>
          <a:p>
            <a:pPr>
              <a:lnSpc>
                <a:spcPct val="120000"/>
              </a:lnSpc>
            </a:pPr>
            <a:r>
              <a:rPr lang="zh-CN" altLang="en-US" sz="2200" dirty="0">
                <a:solidFill>
                  <a:srgbClr val="007635"/>
                </a:solidFill>
                <a:latin typeface="微软雅黑" panose="020B0503020204020204" pitchFamily="34" charset="-122"/>
                <a:ea typeface="微软雅黑" panose="020B0503020204020204" pitchFamily="34" charset="-122"/>
              </a:rPr>
              <a:t>指令执行过程中</a:t>
            </a:r>
            <a:r>
              <a:rPr lang="zh-CN" altLang="en-US" sz="2200" dirty="0">
                <a:solidFill>
                  <a:srgbClr val="005024"/>
                </a:solidFill>
                <a:latin typeface="微软雅黑" panose="020B0503020204020204" pitchFamily="34" charset="-122"/>
                <a:ea typeface="微软雅黑" panose="020B0503020204020204" pitchFamily="34" charset="-122"/>
              </a:rPr>
              <a:t>，</a:t>
            </a:r>
            <a:r>
              <a:rPr lang="zh-CN" altLang="en-US" sz="2200" dirty="0">
                <a:latin typeface="微软雅黑" panose="020B0503020204020204" pitchFamily="34" charset="-122"/>
                <a:ea typeface="微软雅黑" panose="020B0503020204020204" pitchFamily="34" charset="-122"/>
              </a:rPr>
              <a:t>指令和数据被从存储器取到</a:t>
            </a:r>
            <a:r>
              <a:rPr lang="en-US" altLang="zh-CN" sz="2200" dirty="0">
                <a:latin typeface="微软雅黑" panose="020B0503020204020204" pitchFamily="34" charset="-122"/>
                <a:ea typeface="微软雅黑" panose="020B0503020204020204" pitchFamily="34" charset="-122"/>
              </a:rPr>
              <a:t>CPU</a:t>
            </a:r>
            <a:r>
              <a:rPr lang="zh-CN" altLang="en-US" sz="2200" dirty="0">
                <a:latin typeface="微软雅黑" panose="020B0503020204020204" pitchFamily="34" charset="-122"/>
                <a:ea typeface="微软雅黑" panose="020B0503020204020204" pitchFamily="34" charset="-122"/>
              </a:rPr>
              <a:t>，存放在</a:t>
            </a:r>
            <a:r>
              <a:rPr lang="en-US" altLang="zh-CN" sz="2200" dirty="0">
                <a:latin typeface="微软雅黑" panose="020B0503020204020204" pitchFamily="34" charset="-122"/>
                <a:ea typeface="微软雅黑" panose="020B0503020204020204" pitchFamily="34" charset="-122"/>
              </a:rPr>
              <a:t>CPU</a:t>
            </a:r>
            <a:r>
              <a:rPr lang="zh-CN" altLang="en-US" sz="2200" dirty="0">
                <a:latin typeface="微软雅黑" panose="020B0503020204020204" pitchFamily="34" charset="-122"/>
                <a:ea typeface="微软雅黑" panose="020B0503020204020204" pitchFamily="34" charset="-122"/>
              </a:rPr>
              <a:t>内的寄存器中，指令在</a:t>
            </a:r>
            <a:r>
              <a:rPr lang="en-US" altLang="zh-CN" sz="2200" dirty="0">
                <a:latin typeface="微软雅黑" panose="020B0503020204020204" pitchFamily="34" charset="-122"/>
                <a:ea typeface="微软雅黑" panose="020B0503020204020204" pitchFamily="34" charset="-122"/>
              </a:rPr>
              <a:t>IR</a:t>
            </a:r>
            <a:r>
              <a:rPr lang="zh-CN" altLang="en-US" sz="2200" dirty="0">
                <a:latin typeface="微软雅黑" panose="020B0503020204020204" pitchFamily="34" charset="-122"/>
                <a:ea typeface="微软雅黑" panose="020B0503020204020204" pitchFamily="34" charset="-122"/>
              </a:rPr>
              <a:t>中，数据在</a:t>
            </a:r>
            <a:r>
              <a:rPr lang="en-US" altLang="zh-CN" sz="2200" dirty="0">
                <a:latin typeface="微软雅黑" panose="020B0503020204020204" pitchFamily="34" charset="-122"/>
                <a:ea typeface="微软雅黑" panose="020B0503020204020204" pitchFamily="34" charset="-122"/>
              </a:rPr>
              <a:t>GPR</a:t>
            </a:r>
            <a:r>
              <a:rPr lang="zh-CN" altLang="en-US" sz="2200" dirty="0">
                <a:latin typeface="微软雅黑" panose="020B0503020204020204" pitchFamily="34" charset="-122"/>
                <a:ea typeface="微软雅黑" panose="020B0503020204020204" pitchFamily="34" charset="-122"/>
              </a:rPr>
              <a:t>中。</a:t>
            </a:r>
          </a:p>
        </p:txBody>
      </p:sp>
      <p:sp>
        <p:nvSpPr>
          <p:cNvPr id="7" name="Text Box 4">
            <a:extLst>
              <a:ext uri="{FF2B5EF4-FFF2-40B4-BE49-F238E27FC236}">
                <a16:creationId xmlns:a16="http://schemas.microsoft.com/office/drawing/2014/main" id="{A78AAB69-900D-41A0-93AD-A2A023A66E16}"/>
              </a:ext>
            </a:extLst>
          </p:cNvPr>
          <p:cNvSpPr txBox="1">
            <a:spLocks noChangeArrowheads="1"/>
          </p:cNvSpPr>
          <p:nvPr/>
        </p:nvSpPr>
        <p:spPr bwMode="auto">
          <a:xfrm>
            <a:off x="655926" y="4176379"/>
            <a:ext cx="8505825" cy="24399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zh-CN" altLang="en-US" sz="2200" dirty="0">
                <a:solidFill>
                  <a:srgbClr val="FF3300"/>
                </a:solidFill>
                <a:latin typeface="Arial" panose="020B0604020202020204" pitchFamily="34" charset="0"/>
                <a:ea typeface="微软雅黑" panose="020B0503020204020204" pitchFamily="34" charset="-122"/>
              </a:rPr>
              <a:t>指令中需给出的信息</a:t>
            </a:r>
            <a:r>
              <a:rPr lang="zh-CN" altLang="en-US" sz="2200" dirty="0">
                <a:latin typeface="Arial" panose="020B0604020202020204" pitchFamily="34" charset="0"/>
                <a:ea typeface="微软雅黑" panose="020B0503020204020204" pitchFamily="34" charset="-122"/>
              </a:rPr>
              <a:t>：</a:t>
            </a:r>
          </a:p>
          <a:p>
            <a:pPr eaLnBrk="1" hangingPunct="1">
              <a:spcBef>
                <a:spcPct val="50000"/>
              </a:spcBef>
              <a:buClrTx/>
              <a:buSzTx/>
              <a:buFontTx/>
              <a:buNone/>
            </a:pPr>
            <a:r>
              <a:rPr lang="zh-CN" altLang="en-US" sz="2200" dirty="0">
                <a:solidFill>
                  <a:srgbClr val="3333CC"/>
                </a:solidFill>
                <a:latin typeface="Arial" panose="020B0604020202020204" pitchFamily="34" charset="0"/>
                <a:ea typeface="微软雅黑" panose="020B0503020204020204" pitchFamily="34" charset="-122"/>
              </a:rPr>
              <a:t>操作性质（操作码）</a:t>
            </a:r>
          </a:p>
          <a:p>
            <a:pPr eaLnBrk="1" hangingPunct="1">
              <a:spcBef>
                <a:spcPct val="50000"/>
              </a:spcBef>
              <a:buClrTx/>
              <a:buSzTx/>
              <a:buFontTx/>
              <a:buNone/>
            </a:pPr>
            <a:r>
              <a:rPr lang="zh-CN" altLang="en-US" sz="2200" dirty="0">
                <a:solidFill>
                  <a:srgbClr val="3333CC"/>
                </a:solidFill>
                <a:latin typeface="Arial" panose="020B0604020202020204" pitchFamily="34" charset="0"/>
                <a:ea typeface="微软雅黑" panose="020B0503020204020204" pitchFamily="34" charset="-122"/>
              </a:rPr>
              <a:t>源操作数</a:t>
            </a:r>
            <a:r>
              <a:rPr lang="en-US" altLang="zh-CN" sz="2200" dirty="0">
                <a:solidFill>
                  <a:srgbClr val="3333CC"/>
                </a:solidFill>
                <a:latin typeface="Arial" panose="020B0604020202020204" pitchFamily="34" charset="0"/>
                <a:ea typeface="微软雅黑" panose="020B0503020204020204" pitchFamily="34" charset="-122"/>
              </a:rPr>
              <a:t>1 </a:t>
            </a:r>
            <a:r>
              <a:rPr lang="zh-CN" altLang="en-US" sz="2200" dirty="0">
                <a:latin typeface="Arial" panose="020B0604020202020204" pitchFamily="34" charset="0"/>
                <a:ea typeface="微软雅黑" panose="020B0503020204020204" pitchFamily="34" charset="-122"/>
              </a:rPr>
              <a:t>或</a:t>
            </a:r>
            <a:r>
              <a:rPr lang="en-US" altLang="zh-CN" sz="2200" dirty="0">
                <a:latin typeface="Arial" panose="020B0604020202020204" pitchFamily="34" charset="0"/>
                <a:ea typeface="微软雅黑" panose="020B0503020204020204" pitchFamily="34" charset="-122"/>
              </a:rPr>
              <a:t>/</a:t>
            </a:r>
            <a:r>
              <a:rPr lang="zh-CN" altLang="en-US" sz="2200" dirty="0">
                <a:latin typeface="Arial" panose="020B0604020202020204" pitchFamily="34" charset="0"/>
                <a:ea typeface="微软雅黑" panose="020B0503020204020204" pitchFamily="34" charset="-122"/>
              </a:rPr>
              <a:t>和</a:t>
            </a:r>
            <a:r>
              <a:rPr lang="zh-CN" altLang="en-US" sz="2200" dirty="0">
                <a:solidFill>
                  <a:srgbClr val="3333CC"/>
                </a:solidFill>
                <a:latin typeface="Arial" panose="020B0604020202020204" pitchFamily="34" charset="0"/>
                <a:ea typeface="微软雅黑" panose="020B0503020204020204" pitchFamily="34" charset="-122"/>
              </a:rPr>
              <a:t> 源操作数</a:t>
            </a:r>
            <a:r>
              <a:rPr lang="en-US" altLang="zh-CN" sz="2200" dirty="0">
                <a:solidFill>
                  <a:srgbClr val="3333CC"/>
                </a:solidFill>
                <a:latin typeface="Arial" panose="020B0604020202020204" pitchFamily="34" charset="0"/>
                <a:ea typeface="微软雅黑" panose="020B0503020204020204" pitchFamily="34" charset="-122"/>
              </a:rPr>
              <a:t>2   </a:t>
            </a:r>
            <a:r>
              <a:rPr lang="en-US" altLang="zh-CN" sz="2200" dirty="0">
                <a:solidFill>
                  <a:srgbClr val="007635"/>
                </a:solidFill>
                <a:latin typeface="Arial" panose="020B0604020202020204" pitchFamily="34" charset="0"/>
                <a:ea typeface="微软雅黑" panose="020B0503020204020204" pitchFamily="34" charset="-122"/>
              </a:rPr>
              <a:t> </a:t>
            </a:r>
            <a:r>
              <a:rPr lang="zh-CN" altLang="en-US" sz="2200" dirty="0">
                <a:solidFill>
                  <a:srgbClr val="007635"/>
                </a:solidFill>
                <a:latin typeface="Arial" panose="020B0604020202020204" pitchFamily="34" charset="0"/>
                <a:ea typeface="微软雅黑" panose="020B0503020204020204" pitchFamily="34" charset="-122"/>
              </a:rPr>
              <a:t>（立即数、寄存器编号、</a:t>
            </a:r>
            <a:r>
              <a:rPr lang="zh-CN" altLang="en-US" sz="2200" dirty="0">
                <a:solidFill>
                  <a:srgbClr val="FF3300"/>
                </a:solidFill>
                <a:latin typeface="Arial" panose="020B0604020202020204" pitchFamily="34" charset="0"/>
                <a:ea typeface="微软雅黑" panose="020B0503020204020204" pitchFamily="34" charset="-122"/>
              </a:rPr>
              <a:t>存储地址</a:t>
            </a:r>
            <a:r>
              <a:rPr lang="zh-CN" altLang="en-US" sz="2200" dirty="0">
                <a:solidFill>
                  <a:srgbClr val="007635"/>
                </a:solidFill>
                <a:latin typeface="Arial" panose="020B0604020202020204" pitchFamily="34" charset="0"/>
                <a:ea typeface="微软雅黑" panose="020B0503020204020204" pitchFamily="34" charset="-122"/>
              </a:rPr>
              <a:t>）</a:t>
            </a:r>
          </a:p>
          <a:p>
            <a:pPr eaLnBrk="1" hangingPunct="1">
              <a:spcBef>
                <a:spcPct val="50000"/>
              </a:spcBef>
              <a:buClrTx/>
              <a:buSzTx/>
              <a:buFontTx/>
              <a:buNone/>
            </a:pPr>
            <a:r>
              <a:rPr lang="zh-CN" altLang="en-US" sz="2200" dirty="0">
                <a:solidFill>
                  <a:srgbClr val="3333CC"/>
                </a:solidFill>
                <a:latin typeface="Arial" panose="020B0604020202020204" pitchFamily="34" charset="0"/>
                <a:ea typeface="微软雅黑" panose="020B0503020204020204" pitchFamily="34" charset="-122"/>
              </a:rPr>
              <a:t>目的操作数地址   </a:t>
            </a:r>
            <a:r>
              <a:rPr lang="zh-CN" altLang="en-US" sz="2200" dirty="0">
                <a:solidFill>
                  <a:srgbClr val="007635"/>
                </a:solidFill>
                <a:latin typeface="Arial" panose="020B0604020202020204" pitchFamily="34" charset="0"/>
                <a:ea typeface="微软雅黑" panose="020B0503020204020204" pitchFamily="34" charset="-122"/>
              </a:rPr>
              <a:t>（寄存器编号、</a:t>
            </a:r>
            <a:r>
              <a:rPr lang="zh-CN" altLang="en-US" sz="2200" dirty="0">
                <a:solidFill>
                  <a:srgbClr val="FF3300"/>
                </a:solidFill>
                <a:latin typeface="Arial" panose="020B0604020202020204" pitchFamily="34" charset="0"/>
                <a:ea typeface="微软雅黑" panose="020B0503020204020204" pitchFamily="34" charset="-122"/>
              </a:rPr>
              <a:t>存储地址</a:t>
            </a:r>
            <a:r>
              <a:rPr lang="zh-CN" altLang="en-US" sz="2200" dirty="0">
                <a:solidFill>
                  <a:srgbClr val="007635"/>
                </a:solidFill>
                <a:latin typeface="Arial" panose="020B0604020202020204" pitchFamily="34" charset="0"/>
                <a:ea typeface="微软雅黑" panose="020B0503020204020204" pitchFamily="34" charset="-122"/>
              </a:rPr>
              <a:t>）</a:t>
            </a:r>
          </a:p>
          <a:p>
            <a:pPr eaLnBrk="1" hangingPunct="1">
              <a:spcBef>
                <a:spcPct val="50000"/>
              </a:spcBef>
              <a:buClrTx/>
              <a:buSzTx/>
              <a:buFontTx/>
              <a:buNone/>
            </a:pPr>
            <a:r>
              <a:rPr lang="zh-CN" altLang="en-US" sz="2200" dirty="0">
                <a:latin typeface="Arial" panose="020B0604020202020204" pitchFamily="34" charset="0"/>
                <a:ea typeface="微软雅黑" panose="020B0503020204020204" pitchFamily="34" charset="-122"/>
              </a:rPr>
              <a:t>存储地址的描述与</a:t>
            </a:r>
            <a:r>
              <a:rPr lang="zh-CN" altLang="en-US" sz="2200" dirty="0">
                <a:solidFill>
                  <a:srgbClr val="CC3300"/>
                </a:solidFill>
                <a:latin typeface="Arial" panose="020B0604020202020204" pitchFamily="34" charset="0"/>
                <a:ea typeface="微软雅黑" panose="020B0503020204020204" pitchFamily="34" charset="-122"/>
              </a:rPr>
              <a:t>操作数的数据结构</a:t>
            </a:r>
            <a:r>
              <a:rPr lang="zh-CN" altLang="en-US" sz="2200" dirty="0">
                <a:latin typeface="Arial" panose="020B0604020202020204" pitchFamily="34" charset="0"/>
                <a:ea typeface="微软雅黑" panose="020B0503020204020204" pitchFamily="34" charset="-122"/>
              </a:rPr>
              <a:t>有关！</a:t>
            </a:r>
          </a:p>
        </p:txBody>
      </p:sp>
    </p:spTree>
    <p:extLst>
      <p:ext uri="{BB962C8B-B14F-4D97-AF65-F5344CB8AC3E}">
        <p14:creationId xmlns:p14="http://schemas.microsoft.com/office/powerpoint/2010/main" val="4140112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blinds(horizontal)">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blinds(horizontal)">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blinds(horizontal)">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blinds(horizontal)">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blinds(horizontal)">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1DDF10-36B1-4353-B6C6-F2D242F6B740}"/>
              </a:ext>
            </a:extLst>
          </p:cNvPr>
          <p:cNvSpPr>
            <a:spLocks noGrp="1"/>
          </p:cNvSpPr>
          <p:nvPr>
            <p:ph type="title"/>
          </p:nvPr>
        </p:nvSpPr>
        <p:spPr/>
        <p:txBody>
          <a:bodyPr/>
          <a:lstStyle/>
          <a:p>
            <a:r>
              <a:rPr lang="zh-CN" altLang="en-US" dirty="0"/>
              <a:t>计算机是如何工作的</a:t>
            </a:r>
          </a:p>
        </p:txBody>
      </p:sp>
      <p:sp>
        <p:nvSpPr>
          <p:cNvPr id="3" name="灯片编号占位符 2">
            <a:extLst>
              <a:ext uri="{FF2B5EF4-FFF2-40B4-BE49-F238E27FC236}">
                <a16:creationId xmlns:a16="http://schemas.microsoft.com/office/drawing/2014/main" id="{0F2DC388-7800-41FC-9827-1A71F40FED99}"/>
              </a:ext>
            </a:extLst>
          </p:cNvPr>
          <p:cNvSpPr>
            <a:spLocks noGrp="1"/>
          </p:cNvSpPr>
          <p:nvPr>
            <p:ph type="sldNum" sz="quarter" idx="10"/>
          </p:nvPr>
        </p:nvSpPr>
        <p:spPr/>
        <p:txBody>
          <a:bodyPr/>
          <a:lstStyle/>
          <a:p>
            <a:fld id="{4235D990-D27F-4F2C-9FEA-C8DF9BEEB4E2}" type="slidenum">
              <a:rPr lang="zh-CN" altLang="en-US" smtClean="0"/>
              <a:t>38</a:t>
            </a:fld>
            <a:endParaRPr lang="zh-CN" altLang="en-US"/>
          </a:p>
        </p:txBody>
      </p:sp>
      <p:sp>
        <p:nvSpPr>
          <p:cNvPr id="6" name="Text Box 3">
            <a:extLst>
              <a:ext uri="{FF2B5EF4-FFF2-40B4-BE49-F238E27FC236}">
                <a16:creationId xmlns:a16="http://schemas.microsoft.com/office/drawing/2014/main" id="{6FDB1F66-119C-4450-AF18-3216B0F5DE99}"/>
              </a:ext>
            </a:extLst>
          </p:cNvPr>
          <p:cNvSpPr txBox="1">
            <a:spLocks noChangeArrowheads="1"/>
          </p:cNvSpPr>
          <p:nvPr/>
        </p:nvSpPr>
        <p:spPr bwMode="auto">
          <a:xfrm>
            <a:off x="484332" y="1434585"/>
            <a:ext cx="8848725" cy="48323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8000" rIns="18000">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buClrTx/>
              <a:buSzTx/>
              <a:buFont typeface="Wingdings" panose="05000000000000000000" pitchFamily="2" charset="2"/>
              <a:buChar char="l"/>
            </a:pPr>
            <a:r>
              <a:rPr lang="zh-CN" altLang="en-US" sz="2000">
                <a:latin typeface="微软雅黑" panose="020B0503020204020204" pitchFamily="34" charset="-122"/>
                <a:ea typeface="微软雅黑" panose="020B0503020204020204" pitchFamily="34" charset="-122"/>
              </a:rPr>
              <a:t>做菜前</a:t>
            </a:r>
          </a:p>
          <a:p>
            <a:pPr eaLnBrk="1" hangingPunct="1">
              <a:buClrTx/>
              <a:buSzTx/>
              <a:buFontTx/>
              <a:buNone/>
            </a:pPr>
            <a:r>
              <a:rPr lang="zh-CN" altLang="en-US" sz="2000">
                <a:solidFill>
                  <a:srgbClr val="3333CC"/>
                </a:solidFill>
                <a:latin typeface="微软雅黑" panose="020B0503020204020204" pitchFamily="34" charset="-122"/>
                <a:ea typeface="微软雅黑" panose="020B0503020204020204" pitchFamily="34" charset="-122"/>
              </a:rPr>
              <a:t>    原材料和菜谱都按序放在厨房外的架子上， 每个架子有编号。</a:t>
            </a:r>
          </a:p>
          <a:p>
            <a:pPr eaLnBrk="1" hangingPunct="1">
              <a:buClrTx/>
              <a:buSzTx/>
              <a:buFontTx/>
              <a:buNone/>
            </a:pPr>
            <a:r>
              <a:rPr lang="zh-CN" altLang="en-US" sz="2000">
                <a:solidFill>
                  <a:srgbClr val="3333CC"/>
                </a:solidFill>
                <a:latin typeface="微软雅黑" panose="020B0503020204020204" pitchFamily="34" charset="-122"/>
                <a:ea typeface="微软雅黑" panose="020B0503020204020204" pitchFamily="34" charset="-122"/>
              </a:rPr>
              <a:t>    菜谱上信息：原料位置、做法、做好的菜放在哪里等</a:t>
            </a:r>
          </a:p>
          <a:p>
            <a:pPr eaLnBrk="1" hangingPunct="1">
              <a:buClrTx/>
              <a:buSzTx/>
              <a:buFontTx/>
              <a:buNone/>
            </a:pPr>
            <a:r>
              <a:rPr lang="zh-CN" altLang="en-US" sz="2000">
                <a:solidFill>
                  <a:srgbClr val="3333CC"/>
                </a:solidFill>
                <a:latin typeface="微软雅黑" panose="020B0503020204020204" pitchFamily="34" charset="-122"/>
                <a:ea typeface="微软雅黑" panose="020B0503020204020204" pitchFamily="34" charset="-122"/>
              </a:rPr>
              <a:t>    </a:t>
            </a:r>
            <a:r>
              <a:rPr lang="zh-CN" altLang="en-US" sz="2000">
                <a:solidFill>
                  <a:srgbClr val="005024"/>
                </a:solidFill>
                <a:latin typeface="微软雅黑" panose="020B0503020204020204" pitchFamily="34" charset="-122"/>
                <a:ea typeface="微软雅黑" panose="020B0503020204020204" pitchFamily="34" charset="-122"/>
              </a:rPr>
              <a:t>例如，把</a:t>
            </a:r>
            <a:r>
              <a:rPr lang="en-US" altLang="zh-CN" sz="2000">
                <a:solidFill>
                  <a:srgbClr val="005024"/>
                </a:solidFill>
                <a:latin typeface="微软雅黑" panose="020B0503020204020204" pitchFamily="34" charset="-122"/>
                <a:ea typeface="微软雅黑" panose="020B0503020204020204" pitchFamily="34" charset="-122"/>
              </a:rPr>
              <a:t>10</a:t>
            </a:r>
            <a:r>
              <a:rPr lang="zh-CN" altLang="en-US" sz="2000">
                <a:solidFill>
                  <a:srgbClr val="005024"/>
                </a:solidFill>
                <a:latin typeface="微软雅黑" panose="020B0503020204020204" pitchFamily="34" charset="-122"/>
                <a:ea typeface="微软雅黑" panose="020B0503020204020204" pitchFamily="34" charset="-122"/>
              </a:rPr>
              <a:t>、</a:t>
            </a:r>
            <a:r>
              <a:rPr lang="en-US" altLang="zh-CN" sz="2000">
                <a:solidFill>
                  <a:srgbClr val="005024"/>
                </a:solidFill>
                <a:latin typeface="微软雅黑" panose="020B0503020204020204" pitchFamily="34" charset="-122"/>
                <a:ea typeface="微软雅黑" panose="020B0503020204020204" pitchFamily="34" charset="-122"/>
              </a:rPr>
              <a:t>11</a:t>
            </a:r>
            <a:r>
              <a:rPr lang="zh-CN" altLang="en-US" sz="2000">
                <a:solidFill>
                  <a:srgbClr val="005024"/>
                </a:solidFill>
                <a:latin typeface="微软雅黑" panose="020B0503020204020204" pitchFamily="34" charset="-122"/>
                <a:ea typeface="微软雅黑" panose="020B0503020204020204" pitchFamily="34" charset="-122"/>
              </a:rPr>
              <a:t>号架上的原料一起炒，并装入</a:t>
            </a:r>
            <a:r>
              <a:rPr lang="en-US" altLang="zh-CN" sz="2000">
                <a:solidFill>
                  <a:srgbClr val="005024"/>
                </a:solidFill>
                <a:latin typeface="微软雅黑" panose="020B0503020204020204" pitchFamily="34" charset="-122"/>
                <a:ea typeface="微软雅黑" panose="020B0503020204020204" pitchFamily="34" charset="-122"/>
              </a:rPr>
              <a:t>3</a:t>
            </a:r>
            <a:r>
              <a:rPr lang="zh-CN" altLang="en-US" sz="2000">
                <a:solidFill>
                  <a:srgbClr val="005024"/>
                </a:solidFill>
                <a:latin typeface="微软雅黑" panose="020B0503020204020204" pitchFamily="34" charset="-122"/>
                <a:ea typeface="微软雅黑" panose="020B0503020204020204" pitchFamily="34" charset="-122"/>
              </a:rPr>
              <a:t>号盘</a:t>
            </a:r>
          </a:p>
          <a:p>
            <a:pPr eaLnBrk="1" hangingPunct="1">
              <a:buClrTx/>
              <a:buSzTx/>
              <a:buFont typeface="Wingdings" panose="05000000000000000000" pitchFamily="2" charset="2"/>
              <a:buNone/>
            </a:pPr>
            <a:r>
              <a:rPr lang="zh-CN" altLang="en-US" sz="2000">
                <a:solidFill>
                  <a:srgbClr val="3333CC"/>
                </a:solidFill>
                <a:latin typeface="微软雅黑" panose="020B0503020204020204" pitchFamily="34" charset="-122"/>
                <a:ea typeface="微软雅黑" panose="020B0503020204020204" pitchFamily="34" charset="-122"/>
              </a:rPr>
              <a:t>    然后，厨师被告知从第</a:t>
            </a:r>
            <a:r>
              <a:rPr lang="en-US" altLang="zh-CN" sz="2000">
                <a:solidFill>
                  <a:srgbClr val="3333CC"/>
                </a:solidFill>
                <a:latin typeface="微软雅黑" panose="020B0503020204020204" pitchFamily="34" charset="-122"/>
                <a:ea typeface="微软雅黑" panose="020B0503020204020204" pitchFamily="34" charset="-122"/>
              </a:rPr>
              <a:t>5</a:t>
            </a:r>
            <a:r>
              <a:rPr lang="zh-CN" altLang="en-US" sz="2000">
                <a:solidFill>
                  <a:srgbClr val="3333CC"/>
                </a:solidFill>
                <a:latin typeface="微软雅黑" panose="020B0503020204020204" pitchFamily="34" charset="-122"/>
                <a:ea typeface="微软雅黑" panose="020B0503020204020204" pitchFamily="34" charset="-122"/>
              </a:rPr>
              <a:t>个架上指定菜谱开始做</a:t>
            </a:r>
          </a:p>
          <a:p>
            <a:pPr eaLnBrk="1" hangingPunct="1">
              <a:buClrTx/>
              <a:buSzTx/>
              <a:buFont typeface="Wingdings" panose="05000000000000000000" pitchFamily="2" charset="2"/>
              <a:buChar char="l"/>
            </a:pPr>
            <a:r>
              <a:rPr lang="zh-CN" altLang="en-US" sz="2000">
                <a:latin typeface="微软雅黑" panose="020B0503020204020204" pitchFamily="34" charset="-122"/>
                <a:ea typeface="微软雅黑" panose="020B0503020204020204" pitchFamily="34" charset="-122"/>
              </a:rPr>
              <a:t>开始做菜</a:t>
            </a:r>
            <a:endParaRPr lang="zh-CN" altLang="en-US" sz="2000">
              <a:solidFill>
                <a:srgbClr val="008000"/>
              </a:solidFill>
              <a:latin typeface="微软雅黑" panose="020B0503020204020204" pitchFamily="34" charset="-122"/>
              <a:ea typeface="微软雅黑" panose="020B0503020204020204" pitchFamily="34" charset="-122"/>
            </a:endParaRPr>
          </a:p>
          <a:p>
            <a:pPr eaLnBrk="1" hangingPunct="1">
              <a:buClrTx/>
              <a:buSzTx/>
              <a:buFont typeface="Wingdings" panose="05000000000000000000" pitchFamily="2" charset="2"/>
              <a:buNone/>
            </a:pPr>
            <a:r>
              <a:rPr lang="zh-CN" altLang="en-US" sz="2000">
                <a:solidFill>
                  <a:srgbClr val="3333CC"/>
                </a:solidFill>
                <a:latin typeface="微软雅黑" panose="020B0503020204020204" pitchFamily="34" charset="-122"/>
                <a:ea typeface="微软雅黑" panose="020B0503020204020204" pitchFamily="34" charset="-122"/>
              </a:rPr>
              <a:t>    第一步：从</a:t>
            </a:r>
            <a:r>
              <a:rPr lang="en-US" altLang="zh-CN" sz="2000">
                <a:solidFill>
                  <a:srgbClr val="3333CC"/>
                </a:solidFill>
                <a:latin typeface="微软雅黑" panose="020B0503020204020204" pitchFamily="34" charset="-122"/>
                <a:ea typeface="微软雅黑" panose="020B0503020204020204" pitchFamily="34" charset="-122"/>
              </a:rPr>
              <a:t>5</a:t>
            </a:r>
            <a:r>
              <a:rPr lang="zh-CN" altLang="en-US" sz="2000">
                <a:solidFill>
                  <a:srgbClr val="3333CC"/>
                </a:solidFill>
                <a:latin typeface="微软雅黑" panose="020B0503020204020204" pitchFamily="34" charset="-122"/>
                <a:ea typeface="微软雅黑" panose="020B0503020204020204" pitchFamily="34" charset="-122"/>
              </a:rPr>
              <a:t>号架上取菜谱</a:t>
            </a:r>
            <a:endParaRPr lang="en-US" altLang="zh-CN" sz="2000">
              <a:solidFill>
                <a:srgbClr val="3333CC"/>
              </a:solidFill>
              <a:latin typeface="微软雅黑" panose="020B0503020204020204" pitchFamily="34" charset="-122"/>
              <a:ea typeface="微软雅黑" panose="020B0503020204020204" pitchFamily="34" charset="-122"/>
            </a:endParaRPr>
          </a:p>
          <a:p>
            <a:pPr eaLnBrk="1" hangingPunct="1">
              <a:buClrTx/>
              <a:buSzTx/>
              <a:buFont typeface="Wingdings" panose="05000000000000000000" pitchFamily="2" charset="2"/>
              <a:buNone/>
            </a:pPr>
            <a:r>
              <a:rPr lang="zh-CN" altLang="en-US" sz="2000">
                <a:solidFill>
                  <a:srgbClr val="3333CC"/>
                </a:solidFill>
                <a:latin typeface="微软雅黑" panose="020B0503020204020204" pitchFamily="34" charset="-122"/>
                <a:ea typeface="微软雅黑" panose="020B0503020204020204" pitchFamily="34" charset="-122"/>
              </a:rPr>
              <a:t>    第二步：看菜谱</a:t>
            </a:r>
          </a:p>
          <a:p>
            <a:pPr eaLnBrk="1" hangingPunct="1">
              <a:buClrTx/>
              <a:buSzTx/>
              <a:buFont typeface="Wingdings" panose="05000000000000000000" pitchFamily="2" charset="2"/>
              <a:buNone/>
            </a:pPr>
            <a:r>
              <a:rPr lang="zh-CN" altLang="en-US" sz="2000">
                <a:solidFill>
                  <a:srgbClr val="3333CC"/>
                </a:solidFill>
                <a:latin typeface="微软雅黑" panose="020B0503020204020204" pitchFamily="34" charset="-122"/>
                <a:ea typeface="微软雅黑" panose="020B0503020204020204" pitchFamily="34" charset="-122"/>
              </a:rPr>
              <a:t>    第三步：从架上或盘中取原材料</a:t>
            </a:r>
          </a:p>
          <a:p>
            <a:pPr eaLnBrk="1" hangingPunct="1">
              <a:buClrTx/>
              <a:buSzTx/>
              <a:buFont typeface="Wingdings" panose="05000000000000000000" pitchFamily="2" charset="2"/>
              <a:buNone/>
            </a:pPr>
            <a:r>
              <a:rPr lang="zh-CN" altLang="en-US" sz="2000">
                <a:solidFill>
                  <a:srgbClr val="3333CC"/>
                </a:solidFill>
                <a:latin typeface="微软雅黑" panose="020B0503020204020204" pitchFamily="34" charset="-122"/>
                <a:ea typeface="微软雅黑" panose="020B0503020204020204" pitchFamily="34" charset="-122"/>
              </a:rPr>
              <a:t>    第四步：洗、切、炒等具体操作</a:t>
            </a:r>
          </a:p>
          <a:p>
            <a:pPr eaLnBrk="1" hangingPunct="1">
              <a:buClrTx/>
              <a:buSzTx/>
              <a:buFont typeface="Wingdings" panose="05000000000000000000" pitchFamily="2" charset="2"/>
              <a:buNone/>
            </a:pPr>
            <a:r>
              <a:rPr lang="zh-CN" altLang="en-US" sz="2000">
                <a:solidFill>
                  <a:srgbClr val="3333CC"/>
                </a:solidFill>
                <a:latin typeface="微软雅黑" panose="020B0503020204020204" pitchFamily="34" charset="-122"/>
                <a:ea typeface="微软雅黑" panose="020B0503020204020204" pitchFamily="34" charset="-122"/>
              </a:rPr>
              <a:t>    第五步：装盘或直接送桌</a:t>
            </a:r>
          </a:p>
          <a:p>
            <a:pPr eaLnBrk="1" hangingPunct="1">
              <a:buClrTx/>
              <a:buSzTx/>
              <a:buFont typeface="Wingdings" panose="05000000000000000000" pitchFamily="2" charset="2"/>
              <a:buNone/>
            </a:pPr>
            <a:r>
              <a:rPr lang="zh-CN" altLang="en-US" sz="2000">
                <a:solidFill>
                  <a:srgbClr val="3333CC"/>
                </a:solidFill>
                <a:latin typeface="微软雅黑" panose="020B0503020204020204" pitchFamily="34" charset="-122"/>
                <a:ea typeface="微软雅黑" panose="020B0503020204020204" pitchFamily="34" charset="-122"/>
              </a:rPr>
              <a:t>    第六步：算出下一菜谱所在架子号</a:t>
            </a:r>
            <a:r>
              <a:rPr lang="en-US" altLang="zh-CN" sz="2000">
                <a:solidFill>
                  <a:srgbClr val="3333CC"/>
                </a:solidFill>
                <a:latin typeface="微软雅黑" panose="020B0503020204020204" pitchFamily="34" charset="-122"/>
                <a:ea typeface="微软雅黑" panose="020B0503020204020204" pitchFamily="34" charset="-122"/>
              </a:rPr>
              <a:t>6=5+1</a:t>
            </a:r>
            <a:endParaRPr lang="zh-CN" altLang="en-US" sz="2000">
              <a:solidFill>
                <a:srgbClr val="3333CC"/>
              </a:solidFill>
              <a:latin typeface="微软雅黑" panose="020B0503020204020204" pitchFamily="34" charset="-122"/>
              <a:ea typeface="微软雅黑" panose="020B0503020204020204" pitchFamily="34" charset="-122"/>
            </a:endParaRPr>
          </a:p>
          <a:p>
            <a:pPr eaLnBrk="1" hangingPunct="1">
              <a:buClrTx/>
              <a:buSzTx/>
              <a:buFont typeface="Wingdings" panose="05000000000000000000" pitchFamily="2" charset="2"/>
              <a:buNone/>
            </a:pPr>
            <a:r>
              <a:rPr lang="zh-CN" altLang="en-US" sz="2000">
                <a:solidFill>
                  <a:srgbClr val="3333CC"/>
                </a:solidFill>
                <a:latin typeface="微软雅黑" panose="020B0503020204020204" pitchFamily="34" charset="-122"/>
                <a:ea typeface="微软雅黑" panose="020B0503020204020204" pitchFamily="34" charset="-122"/>
              </a:rPr>
              <a:t>    </a:t>
            </a:r>
            <a:r>
              <a:rPr lang="zh-CN" altLang="en-US" sz="2000">
                <a:solidFill>
                  <a:schemeClr val="tx2"/>
                </a:solidFill>
                <a:latin typeface="微软雅黑" panose="020B0503020204020204" pitchFamily="34" charset="-122"/>
                <a:ea typeface="微软雅黑" panose="020B0503020204020204" pitchFamily="34" charset="-122"/>
              </a:rPr>
              <a:t>继续做下一道菜</a:t>
            </a:r>
            <a:endParaRPr lang="zh-CN" altLang="en-US" sz="2000">
              <a:solidFill>
                <a:srgbClr val="3333CC"/>
              </a:solidFill>
              <a:latin typeface="微软雅黑" panose="020B0503020204020204" pitchFamily="34" charset="-122"/>
              <a:ea typeface="微软雅黑" panose="020B0503020204020204" pitchFamily="34" charset="-122"/>
            </a:endParaRPr>
          </a:p>
        </p:txBody>
      </p:sp>
      <p:sp>
        <p:nvSpPr>
          <p:cNvPr id="7" name="Text Box 4">
            <a:extLst>
              <a:ext uri="{FF2B5EF4-FFF2-40B4-BE49-F238E27FC236}">
                <a16:creationId xmlns:a16="http://schemas.microsoft.com/office/drawing/2014/main" id="{4DF1BCD3-E5FB-4557-8C23-EA22D59DDF43}"/>
              </a:ext>
            </a:extLst>
          </p:cNvPr>
          <p:cNvSpPr txBox="1">
            <a:spLocks noChangeArrowheads="1"/>
          </p:cNvSpPr>
          <p:nvPr/>
        </p:nvSpPr>
        <p:spPr bwMode="auto">
          <a:xfrm>
            <a:off x="2013095" y="1125023"/>
            <a:ext cx="6073775" cy="46196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zh-CN" altLang="en-US" sz="2400">
                <a:solidFill>
                  <a:srgbClr val="008000"/>
                </a:solidFill>
                <a:latin typeface="微软雅黑" panose="020B0503020204020204" pitchFamily="34" charset="-122"/>
                <a:ea typeface="微软雅黑" panose="020B0503020204020204" pitchFamily="34" charset="-122"/>
              </a:rPr>
              <a:t>厨师做菜：类似“存储程序”工作方式</a:t>
            </a:r>
          </a:p>
        </p:txBody>
      </p:sp>
    </p:spTree>
    <p:extLst>
      <p:ext uri="{BB962C8B-B14F-4D97-AF65-F5344CB8AC3E}">
        <p14:creationId xmlns:p14="http://schemas.microsoft.com/office/powerpoint/2010/main" val="1113451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blinds(horizontal)">
                                      <p:cBhvr>
                                        <p:cTn id="7" dur="500"/>
                                        <p:tgtEl>
                                          <p:spTgt spid="6">
                                            <p:txEl>
                                              <p:pRg st="1" end="1"/>
                                            </p:txEl>
                                          </p:spTgt>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animEffect transition="in" filter="blinds(horizontal)">
                                      <p:cBhvr>
                                        <p:cTn id="11" dur="500"/>
                                        <p:tgtEl>
                                          <p:spTgt spid="6">
                                            <p:txEl>
                                              <p:pRg st="2" end="2"/>
                                            </p:txEl>
                                          </p:spTgt>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animEffect transition="in" filter="blinds(horizontal)">
                                      <p:cBhvr>
                                        <p:cTn id="15" dur="500"/>
                                        <p:tgtEl>
                                          <p:spTgt spid="6">
                                            <p:txEl>
                                              <p:pRg st="3" end="3"/>
                                            </p:txEl>
                                          </p:spTgt>
                                        </p:tgtEl>
                                      </p:cBhvr>
                                    </p:animEffect>
                                  </p:childTnLst>
                                </p:cTn>
                              </p:par>
                            </p:childTnLst>
                          </p:cTn>
                        </p:par>
                        <p:par>
                          <p:cTn id="16" fill="hold">
                            <p:stCondLst>
                              <p:cond delay="1500"/>
                            </p:stCondLst>
                            <p:childTnLst>
                              <p:par>
                                <p:cTn id="17" presetID="3" presetClass="entr" presetSubtype="10" fill="hold" nodeType="after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blinds(horizontal)">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nodeType="clickEffect">
                                  <p:stCondLst>
                                    <p:cond delay="0"/>
                                  </p:stCondLst>
                                  <p:childTnLst>
                                    <p:set>
                                      <p:cBhvr>
                                        <p:cTn id="23" dur="1" fill="hold">
                                          <p:stCondLst>
                                            <p:cond delay="0"/>
                                          </p:stCondLst>
                                        </p:cTn>
                                        <p:tgtEl>
                                          <p:spTgt spid="6">
                                            <p:txEl>
                                              <p:pRg st="6" end="6"/>
                                            </p:txEl>
                                          </p:spTgt>
                                        </p:tgtEl>
                                        <p:attrNameLst>
                                          <p:attrName>style.visibility</p:attrName>
                                        </p:attrNameLst>
                                      </p:cBhvr>
                                      <p:to>
                                        <p:strVal val="visible"/>
                                      </p:to>
                                    </p:set>
                                    <p:animEffect transition="in" filter="blinds(horizontal)">
                                      <p:cBhvr>
                                        <p:cTn id="24" dur="500"/>
                                        <p:tgtEl>
                                          <p:spTgt spid="6">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nodeType="clickEffect">
                                  <p:stCondLst>
                                    <p:cond delay="0"/>
                                  </p:stCondLst>
                                  <p:childTnLst>
                                    <p:set>
                                      <p:cBhvr>
                                        <p:cTn id="28" dur="1" fill="hold">
                                          <p:stCondLst>
                                            <p:cond delay="0"/>
                                          </p:stCondLst>
                                        </p:cTn>
                                        <p:tgtEl>
                                          <p:spTgt spid="6">
                                            <p:txEl>
                                              <p:pRg st="7" end="7"/>
                                            </p:txEl>
                                          </p:spTgt>
                                        </p:tgtEl>
                                        <p:attrNameLst>
                                          <p:attrName>style.visibility</p:attrName>
                                        </p:attrNameLst>
                                      </p:cBhvr>
                                      <p:to>
                                        <p:strVal val="visible"/>
                                      </p:to>
                                    </p:set>
                                    <p:animEffect transition="in" filter="blinds(horizontal)">
                                      <p:cBhvr>
                                        <p:cTn id="29" dur="500"/>
                                        <p:tgtEl>
                                          <p:spTgt spid="6">
                                            <p:txEl>
                                              <p:pRg st="7" end="7"/>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3" presetClass="entr" presetSubtype="10" fill="hold" nodeType="clickEffect">
                                  <p:stCondLst>
                                    <p:cond delay="0"/>
                                  </p:stCondLst>
                                  <p:childTnLst>
                                    <p:set>
                                      <p:cBhvr>
                                        <p:cTn id="33" dur="1" fill="hold">
                                          <p:stCondLst>
                                            <p:cond delay="0"/>
                                          </p:stCondLst>
                                        </p:cTn>
                                        <p:tgtEl>
                                          <p:spTgt spid="6">
                                            <p:txEl>
                                              <p:pRg st="8" end="8"/>
                                            </p:txEl>
                                          </p:spTgt>
                                        </p:tgtEl>
                                        <p:attrNameLst>
                                          <p:attrName>style.visibility</p:attrName>
                                        </p:attrNameLst>
                                      </p:cBhvr>
                                      <p:to>
                                        <p:strVal val="visible"/>
                                      </p:to>
                                    </p:set>
                                    <p:animEffect transition="in" filter="blinds(horizontal)">
                                      <p:cBhvr>
                                        <p:cTn id="34" dur="500"/>
                                        <p:tgtEl>
                                          <p:spTgt spid="6">
                                            <p:txEl>
                                              <p:pRg st="8" end="8"/>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3" presetClass="entr" presetSubtype="10" fill="hold" nodeType="clickEffect">
                                  <p:stCondLst>
                                    <p:cond delay="0"/>
                                  </p:stCondLst>
                                  <p:childTnLst>
                                    <p:set>
                                      <p:cBhvr>
                                        <p:cTn id="38" dur="1" fill="hold">
                                          <p:stCondLst>
                                            <p:cond delay="0"/>
                                          </p:stCondLst>
                                        </p:cTn>
                                        <p:tgtEl>
                                          <p:spTgt spid="6">
                                            <p:txEl>
                                              <p:pRg st="9" end="9"/>
                                            </p:txEl>
                                          </p:spTgt>
                                        </p:tgtEl>
                                        <p:attrNameLst>
                                          <p:attrName>style.visibility</p:attrName>
                                        </p:attrNameLst>
                                      </p:cBhvr>
                                      <p:to>
                                        <p:strVal val="visible"/>
                                      </p:to>
                                    </p:set>
                                    <p:animEffect transition="in" filter="blinds(horizontal)">
                                      <p:cBhvr>
                                        <p:cTn id="39" dur="500"/>
                                        <p:tgtEl>
                                          <p:spTgt spid="6">
                                            <p:txEl>
                                              <p:pRg st="9" end="9"/>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3" presetClass="entr" presetSubtype="10" fill="hold" nodeType="clickEffect">
                                  <p:stCondLst>
                                    <p:cond delay="0"/>
                                  </p:stCondLst>
                                  <p:childTnLst>
                                    <p:set>
                                      <p:cBhvr>
                                        <p:cTn id="43" dur="1" fill="hold">
                                          <p:stCondLst>
                                            <p:cond delay="0"/>
                                          </p:stCondLst>
                                        </p:cTn>
                                        <p:tgtEl>
                                          <p:spTgt spid="6">
                                            <p:txEl>
                                              <p:pRg st="10" end="10"/>
                                            </p:txEl>
                                          </p:spTgt>
                                        </p:tgtEl>
                                        <p:attrNameLst>
                                          <p:attrName>style.visibility</p:attrName>
                                        </p:attrNameLst>
                                      </p:cBhvr>
                                      <p:to>
                                        <p:strVal val="visible"/>
                                      </p:to>
                                    </p:set>
                                    <p:animEffect transition="in" filter="blinds(horizontal)">
                                      <p:cBhvr>
                                        <p:cTn id="44" dur="500"/>
                                        <p:tgtEl>
                                          <p:spTgt spid="6">
                                            <p:txEl>
                                              <p:pRg st="10" end="10"/>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3" presetClass="entr" presetSubtype="10" fill="hold" nodeType="clickEffect">
                                  <p:stCondLst>
                                    <p:cond delay="0"/>
                                  </p:stCondLst>
                                  <p:childTnLst>
                                    <p:set>
                                      <p:cBhvr>
                                        <p:cTn id="48" dur="1" fill="hold">
                                          <p:stCondLst>
                                            <p:cond delay="0"/>
                                          </p:stCondLst>
                                        </p:cTn>
                                        <p:tgtEl>
                                          <p:spTgt spid="6">
                                            <p:txEl>
                                              <p:pRg st="11" end="11"/>
                                            </p:txEl>
                                          </p:spTgt>
                                        </p:tgtEl>
                                        <p:attrNameLst>
                                          <p:attrName>style.visibility</p:attrName>
                                        </p:attrNameLst>
                                      </p:cBhvr>
                                      <p:to>
                                        <p:strVal val="visible"/>
                                      </p:to>
                                    </p:set>
                                    <p:animEffect transition="in" filter="blinds(horizontal)">
                                      <p:cBhvr>
                                        <p:cTn id="49" dur="500"/>
                                        <p:tgtEl>
                                          <p:spTgt spid="6">
                                            <p:txEl>
                                              <p:pRg st="11" end="11"/>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3" presetClass="entr" presetSubtype="10" fill="hold" nodeType="clickEffect">
                                  <p:stCondLst>
                                    <p:cond delay="0"/>
                                  </p:stCondLst>
                                  <p:childTnLst>
                                    <p:set>
                                      <p:cBhvr>
                                        <p:cTn id="53" dur="1" fill="hold">
                                          <p:stCondLst>
                                            <p:cond delay="0"/>
                                          </p:stCondLst>
                                        </p:cTn>
                                        <p:tgtEl>
                                          <p:spTgt spid="6">
                                            <p:txEl>
                                              <p:pRg st="12" end="12"/>
                                            </p:txEl>
                                          </p:spTgt>
                                        </p:tgtEl>
                                        <p:attrNameLst>
                                          <p:attrName>style.visibility</p:attrName>
                                        </p:attrNameLst>
                                      </p:cBhvr>
                                      <p:to>
                                        <p:strVal val="visible"/>
                                      </p:to>
                                    </p:set>
                                    <p:animEffect transition="in" filter="blinds(horizontal)">
                                      <p:cBhvr>
                                        <p:cTn id="54" dur="500"/>
                                        <p:tgtEl>
                                          <p:spTgt spid="6">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1DDF10-36B1-4353-B6C6-F2D242F6B740}"/>
              </a:ext>
            </a:extLst>
          </p:cNvPr>
          <p:cNvSpPr>
            <a:spLocks noGrp="1"/>
          </p:cNvSpPr>
          <p:nvPr>
            <p:ph type="title"/>
          </p:nvPr>
        </p:nvSpPr>
        <p:spPr/>
        <p:txBody>
          <a:bodyPr/>
          <a:lstStyle/>
          <a:p>
            <a:r>
              <a:rPr lang="zh-CN" altLang="en-US" dirty="0"/>
              <a:t>计算机是如何工作的</a:t>
            </a:r>
          </a:p>
        </p:txBody>
      </p:sp>
      <p:sp>
        <p:nvSpPr>
          <p:cNvPr id="3" name="灯片编号占位符 2">
            <a:extLst>
              <a:ext uri="{FF2B5EF4-FFF2-40B4-BE49-F238E27FC236}">
                <a16:creationId xmlns:a16="http://schemas.microsoft.com/office/drawing/2014/main" id="{0F2DC388-7800-41FC-9827-1A71F40FED99}"/>
              </a:ext>
            </a:extLst>
          </p:cNvPr>
          <p:cNvSpPr>
            <a:spLocks noGrp="1"/>
          </p:cNvSpPr>
          <p:nvPr>
            <p:ph type="sldNum" sz="quarter" idx="10"/>
          </p:nvPr>
        </p:nvSpPr>
        <p:spPr/>
        <p:txBody>
          <a:bodyPr/>
          <a:lstStyle/>
          <a:p>
            <a:fld id="{4235D990-D27F-4F2C-9FEA-C8DF9BEEB4E2}" type="slidenum">
              <a:rPr lang="zh-CN" altLang="en-US" smtClean="0"/>
              <a:t>39</a:t>
            </a:fld>
            <a:endParaRPr lang="zh-CN" altLang="en-US"/>
          </a:p>
        </p:txBody>
      </p:sp>
      <p:sp>
        <p:nvSpPr>
          <p:cNvPr id="8" name="Text Box 3">
            <a:extLst>
              <a:ext uri="{FF2B5EF4-FFF2-40B4-BE49-F238E27FC236}">
                <a16:creationId xmlns:a16="http://schemas.microsoft.com/office/drawing/2014/main" id="{3C26AE6D-DE9A-4372-94C6-09F27F4F84B8}"/>
              </a:ext>
            </a:extLst>
          </p:cNvPr>
          <p:cNvSpPr txBox="1">
            <a:spLocks noChangeArrowheads="1"/>
          </p:cNvSpPr>
          <p:nvPr/>
        </p:nvSpPr>
        <p:spPr bwMode="auto">
          <a:xfrm>
            <a:off x="396587" y="1225839"/>
            <a:ext cx="9938905" cy="51403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18000" rIns="18000">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buClrTx/>
              <a:buSzTx/>
              <a:buFont typeface="Wingdings" panose="05000000000000000000" pitchFamily="2" charset="2"/>
              <a:buChar char="l"/>
            </a:pPr>
            <a:r>
              <a:rPr lang="zh-CN" altLang="en-US" sz="2000">
                <a:latin typeface="微软雅黑" panose="020B0503020204020204" pitchFamily="34" charset="-122"/>
                <a:ea typeface="微软雅黑" panose="020B0503020204020204" pitchFamily="34" charset="-122"/>
              </a:rPr>
              <a:t>做菜前</a:t>
            </a:r>
          </a:p>
          <a:p>
            <a:pPr eaLnBrk="1" hangingPunct="1">
              <a:buClrTx/>
              <a:buSzTx/>
              <a:buFontTx/>
              <a:buNone/>
            </a:pPr>
            <a:r>
              <a:rPr lang="zh-CN" altLang="en-US" sz="2000">
                <a:solidFill>
                  <a:srgbClr val="3333CC"/>
                </a:solidFill>
                <a:latin typeface="微软雅黑" panose="020B0503020204020204" pitchFamily="34" charset="-122"/>
                <a:ea typeface="微软雅黑" panose="020B0503020204020204" pitchFamily="34" charset="-122"/>
              </a:rPr>
              <a:t>    原材料（</a:t>
            </a:r>
            <a:r>
              <a:rPr lang="zh-CN" altLang="en-US" sz="2000">
                <a:solidFill>
                  <a:srgbClr val="FF3300"/>
                </a:solidFill>
                <a:latin typeface="微软雅黑" panose="020B0503020204020204" pitchFamily="34" charset="-122"/>
                <a:ea typeface="微软雅黑" panose="020B0503020204020204" pitchFamily="34" charset="-122"/>
              </a:rPr>
              <a:t>数据</a:t>
            </a:r>
            <a:r>
              <a:rPr lang="zh-CN" altLang="en-US" sz="2000">
                <a:solidFill>
                  <a:srgbClr val="3333CC"/>
                </a:solidFill>
                <a:latin typeface="微软雅黑" panose="020B0503020204020204" pitchFamily="34" charset="-122"/>
                <a:ea typeface="微软雅黑" panose="020B0503020204020204" pitchFamily="34" charset="-122"/>
              </a:rPr>
              <a:t>）和菜谱（</a:t>
            </a:r>
            <a:r>
              <a:rPr lang="zh-CN" altLang="en-US" sz="2000">
                <a:solidFill>
                  <a:srgbClr val="FF3300"/>
                </a:solidFill>
                <a:latin typeface="微软雅黑" panose="020B0503020204020204" pitchFamily="34" charset="-122"/>
                <a:ea typeface="微软雅黑" panose="020B0503020204020204" pitchFamily="34" charset="-122"/>
              </a:rPr>
              <a:t>指令</a:t>
            </a:r>
            <a:r>
              <a:rPr lang="zh-CN" altLang="en-US" sz="2000">
                <a:solidFill>
                  <a:srgbClr val="3333CC"/>
                </a:solidFill>
                <a:latin typeface="微软雅黑" panose="020B0503020204020204" pitchFamily="34" charset="-122"/>
                <a:ea typeface="微软雅黑" panose="020B0503020204020204" pitchFamily="34" charset="-122"/>
              </a:rPr>
              <a:t>）都</a:t>
            </a:r>
            <a:r>
              <a:rPr lang="zh-CN" altLang="en-US" sz="2000">
                <a:solidFill>
                  <a:srgbClr val="FF3300"/>
                </a:solidFill>
                <a:latin typeface="微软雅黑" panose="020B0503020204020204" pitchFamily="34" charset="-122"/>
                <a:ea typeface="微软雅黑" panose="020B0503020204020204" pitchFamily="34" charset="-122"/>
              </a:rPr>
              <a:t>按序</a:t>
            </a:r>
            <a:r>
              <a:rPr lang="zh-CN" altLang="en-US" sz="2000">
                <a:solidFill>
                  <a:srgbClr val="3333CC"/>
                </a:solidFill>
                <a:latin typeface="微软雅黑" panose="020B0503020204020204" pitchFamily="34" charset="-122"/>
                <a:ea typeface="微软雅黑" panose="020B0503020204020204" pitchFamily="34" charset="-122"/>
              </a:rPr>
              <a:t>放在厨房外的架子（</a:t>
            </a:r>
            <a:r>
              <a:rPr lang="zh-CN" altLang="en-US" sz="2000">
                <a:solidFill>
                  <a:srgbClr val="FF3300"/>
                </a:solidFill>
                <a:latin typeface="微软雅黑" panose="020B0503020204020204" pitchFamily="34" charset="-122"/>
                <a:ea typeface="微软雅黑" panose="020B0503020204020204" pitchFamily="34" charset="-122"/>
              </a:rPr>
              <a:t>存储器</a:t>
            </a:r>
            <a:r>
              <a:rPr lang="zh-CN" altLang="en-US" sz="2000">
                <a:solidFill>
                  <a:srgbClr val="3333CC"/>
                </a:solidFill>
                <a:latin typeface="微软雅黑" panose="020B0503020204020204" pitchFamily="34" charset="-122"/>
                <a:ea typeface="微软雅黑" panose="020B0503020204020204" pitchFamily="34" charset="-122"/>
              </a:rPr>
              <a:t>）上， 每个架子有编号（</a:t>
            </a:r>
            <a:r>
              <a:rPr lang="zh-CN" altLang="en-US" sz="2000">
                <a:solidFill>
                  <a:srgbClr val="FF3300"/>
                </a:solidFill>
                <a:latin typeface="微软雅黑" panose="020B0503020204020204" pitchFamily="34" charset="-122"/>
                <a:ea typeface="微软雅黑" panose="020B0503020204020204" pitchFamily="34" charset="-122"/>
              </a:rPr>
              <a:t>存储单元地址</a:t>
            </a:r>
            <a:r>
              <a:rPr lang="zh-CN" altLang="en-US" sz="2000">
                <a:solidFill>
                  <a:srgbClr val="3333CC"/>
                </a:solidFill>
                <a:latin typeface="微软雅黑" panose="020B0503020204020204" pitchFamily="34" charset="-122"/>
                <a:ea typeface="微软雅黑" panose="020B0503020204020204" pitchFamily="34" charset="-122"/>
              </a:rPr>
              <a:t>）。</a:t>
            </a:r>
          </a:p>
          <a:p>
            <a:pPr eaLnBrk="1" hangingPunct="1">
              <a:buClrTx/>
              <a:buSzTx/>
              <a:buFontTx/>
              <a:buNone/>
            </a:pPr>
            <a:r>
              <a:rPr lang="zh-CN" altLang="en-US" sz="2000">
                <a:solidFill>
                  <a:srgbClr val="3333CC"/>
                </a:solidFill>
                <a:latin typeface="微软雅黑" panose="020B0503020204020204" pitchFamily="34" charset="-122"/>
                <a:ea typeface="微软雅黑" panose="020B0503020204020204" pitchFamily="34" charset="-122"/>
              </a:rPr>
              <a:t>    菜谱上信息：原料位置、做法、做好的菜放在哪里等</a:t>
            </a:r>
          </a:p>
          <a:p>
            <a:pPr eaLnBrk="1" hangingPunct="1">
              <a:buClrTx/>
              <a:buSzTx/>
              <a:buFontTx/>
              <a:buNone/>
            </a:pPr>
            <a:r>
              <a:rPr lang="zh-CN" altLang="en-US" sz="2000">
                <a:solidFill>
                  <a:srgbClr val="3333CC"/>
                </a:solidFill>
                <a:latin typeface="微软雅黑" panose="020B0503020204020204" pitchFamily="34" charset="-122"/>
                <a:ea typeface="微软雅黑" panose="020B0503020204020204" pitchFamily="34" charset="-122"/>
              </a:rPr>
              <a:t>    </a:t>
            </a:r>
            <a:r>
              <a:rPr lang="zh-CN" altLang="en-US" sz="2000">
                <a:solidFill>
                  <a:srgbClr val="005024"/>
                </a:solidFill>
                <a:latin typeface="微软雅黑" panose="020B0503020204020204" pitchFamily="34" charset="-122"/>
                <a:ea typeface="微软雅黑" panose="020B0503020204020204" pitchFamily="34" charset="-122"/>
              </a:rPr>
              <a:t>例如，把</a:t>
            </a:r>
            <a:r>
              <a:rPr lang="en-US" altLang="zh-CN" sz="2000">
                <a:solidFill>
                  <a:srgbClr val="005024"/>
                </a:solidFill>
                <a:latin typeface="微软雅黑" panose="020B0503020204020204" pitchFamily="34" charset="-122"/>
                <a:ea typeface="微软雅黑" panose="020B0503020204020204" pitchFamily="34" charset="-122"/>
              </a:rPr>
              <a:t>10</a:t>
            </a:r>
            <a:r>
              <a:rPr lang="zh-CN" altLang="en-US" sz="2000">
                <a:solidFill>
                  <a:srgbClr val="005024"/>
                </a:solidFill>
                <a:latin typeface="微软雅黑" panose="020B0503020204020204" pitchFamily="34" charset="-122"/>
                <a:ea typeface="微软雅黑" panose="020B0503020204020204" pitchFamily="34" charset="-122"/>
              </a:rPr>
              <a:t>、</a:t>
            </a:r>
            <a:r>
              <a:rPr lang="en-US" altLang="zh-CN" sz="2000">
                <a:solidFill>
                  <a:srgbClr val="005024"/>
                </a:solidFill>
                <a:latin typeface="微软雅黑" panose="020B0503020204020204" pitchFamily="34" charset="-122"/>
                <a:ea typeface="微软雅黑" panose="020B0503020204020204" pitchFamily="34" charset="-122"/>
              </a:rPr>
              <a:t>11</a:t>
            </a:r>
            <a:r>
              <a:rPr lang="zh-CN" altLang="en-US" sz="2000">
                <a:solidFill>
                  <a:srgbClr val="005024"/>
                </a:solidFill>
                <a:latin typeface="微软雅黑" panose="020B0503020204020204" pitchFamily="34" charset="-122"/>
                <a:ea typeface="微软雅黑" panose="020B0503020204020204" pitchFamily="34" charset="-122"/>
              </a:rPr>
              <a:t>号架上的原料一起炒，并装入</a:t>
            </a:r>
            <a:r>
              <a:rPr lang="en-US" altLang="zh-CN" sz="2000">
                <a:solidFill>
                  <a:srgbClr val="005024"/>
                </a:solidFill>
                <a:latin typeface="微软雅黑" panose="020B0503020204020204" pitchFamily="34" charset="-122"/>
                <a:ea typeface="微软雅黑" panose="020B0503020204020204" pitchFamily="34" charset="-122"/>
              </a:rPr>
              <a:t>3</a:t>
            </a:r>
            <a:r>
              <a:rPr lang="zh-CN" altLang="en-US" sz="2000">
                <a:solidFill>
                  <a:srgbClr val="005024"/>
                </a:solidFill>
                <a:latin typeface="微软雅黑" panose="020B0503020204020204" pitchFamily="34" charset="-122"/>
                <a:ea typeface="微软雅黑" panose="020B0503020204020204" pitchFamily="34" charset="-122"/>
              </a:rPr>
              <a:t>号盘</a:t>
            </a:r>
          </a:p>
          <a:p>
            <a:pPr eaLnBrk="1" hangingPunct="1">
              <a:buClrTx/>
              <a:buSzTx/>
              <a:buFont typeface="Wingdings" panose="05000000000000000000" pitchFamily="2" charset="2"/>
              <a:buNone/>
            </a:pPr>
            <a:r>
              <a:rPr lang="zh-CN" altLang="en-US" sz="2000">
                <a:solidFill>
                  <a:srgbClr val="3333CC"/>
                </a:solidFill>
                <a:latin typeface="微软雅黑" panose="020B0503020204020204" pitchFamily="34" charset="-122"/>
                <a:ea typeface="微软雅黑" panose="020B0503020204020204" pitchFamily="34" charset="-122"/>
              </a:rPr>
              <a:t>    然后，厨师被告知从第</a:t>
            </a:r>
            <a:r>
              <a:rPr lang="en-US" altLang="zh-CN" sz="2000">
                <a:solidFill>
                  <a:srgbClr val="3333CC"/>
                </a:solidFill>
                <a:latin typeface="微软雅黑" panose="020B0503020204020204" pitchFamily="34" charset="-122"/>
                <a:ea typeface="微软雅黑" panose="020B0503020204020204" pitchFamily="34" charset="-122"/>
              </a:rPr>
              <a:t>5</a:t>
            </a:r>
            <a:r>
              <a:rPr lang="zh-CN" altLang="en-US" sz="2000">
                <a:solidFill>
                  <a:srgbClr val="3333CC"/>
                </a:solidFill>
                <a:latin typeface="微软雅黑" panose="020B0503020204020204" pitchFamily="34" charset="-122"/>
                <a:ea typeface="微软雅黑" panose="020B0503020204020204" pitchFamily="34" charset="-122"/>
              </a:rPr>
              <a:t>个架上（</a:t>
            </a:r>
            <a:r>
              <a:rPr lang="zh-CN" altLang="en-US" sz="2000">
                <a:solidFill>
                  <a:srgbClr val="FF3300"/>
                </a:solidFill>
                <a:latin typeface="微软雅黑" panose="020B0503020204020204" pitchFamily="34" charset="-122"/>
                <a:ea typeface="微软雅黑" panose="020B0503020204020204" pitchFamily="34" charset="-122"/>
              </a:rPr>
              <a:t>起始</a:t>
            </a:r>
            <a:r>
              <a:rPr lang="en-US" altLang="zh-CN" sz="2000">
                <a:solidFill>
                  <a:srgbClr val="FF3300"/>
                </a:solidFill>
                <a:latin typeface="微软雅黑" panose="020B0503020204020204" pitchFamily="34" charset="-122"/>
                <a:ea typeface="微软雅黑" panose="020B0503020204020204" pitchFamily="34" charset="-122"/>
              </a:rPr>
              <a:t>PC=5</a:t>
            </a:r>
            <a:r>
              <a:rPr lang="zh-CN" altLang="en-US" sz="2000">
                <a:solidFill>
                  <a:srgbClr val="3333CC"/>
                </a:solidFill>
                <a:latin typeface="微软雅黑" panose="020B0503020204020204" pitchFamily="34" charset="-122"/>
                <a:ea typeface="微软雅黑" panose="020B0503020204020204" pitchFamily="34" charset="-122"/>
              </a:rPr>
              <a:t>）指定菜谱开始做</a:t>
            </a:r>
          </a:p>
          <a:p>
            <a:pPr eaLnBrk="1" hangingPunct="1">
              <a:buClrTx/>
              <a:buSzTx/>
              <a:buFont typeface="Wingdings" panose="05000000000000000000" pitchFamily="2" charset="2"/>
              <a:buChar char="l"/>
            </a:pPr>
            <a:r>
              <a:rPr lang="zh-CN" altLang="en-US" sz="2000">
                <a:latin typeface="微软雅黑" panose="020B0503020204020204" pitchFamily="34" charset="-122"/>
                <a:ea typeface="微软雅黑" panose="020B0503020204020204" pitchFamily="34" charset="-122"/>
              </a:rPr>
              <a:t>开始做菜</a:t>
            </a:r>
            <a:endParaRPr lang="zh-CN" altLang="en-US" sz="2000">
              <a:solidFill>
                <a:srgbClr val="008000"/>
              </a:solidFill>
              <a:latin typeface="微软雅黑" panose="020B0503020204020204" pitchFamily="34" charset="-122"/>
              <a:ea typeface="微软雅黑" panose="020B0503020204020204" pitchFamily="34" charset="-122"/>
            </a:endParaRPr>
          </a:p>
          <a:p>
            <a:pPr eaLnBrk="1" hangingPunct="1">
              <a:buClrTx/>
              <a:buSzTx/>
              <a:buFont typeface="Wingdings" panose="05000000000000000000" pitchFamily="2" charset="2"/>
              <a:buNone/>
            </a:pPr>
            <a:r>
              <a:rPr lang="zh-CN" altLang="en-US" sz="2000">
                <a:solidFill>
                  <a:srgbClr val="3333CC"/>
                </a:solidFill>
                <a:latin typeface="微软雅黑" panose="020B0503020204020204" pitchFamily="34" charset="-122"/>
                <a:ea typeface="微软雅黑" panose="020B0503020204020204" pitchFamily="34" charset="-122"/>
              </a:rPr>
              <a:t>    第一步：从</a:t>
            </a:r>
            <a:r>
              <a:rPr lang="en-US" altLang="zh-CN" sz="2000">
                <a:solidFill>
                  <a:srgbClr val="3333CC"/>
                </a:solidFill>
                <a:latin typeface="微软雅黑" panose="020B0503020204020204" pitchFamily="34" charset="-122"/>
                <a:ea typeface="微软雅黑" panose="020B0503020204020204" pitchFamily="34" charset="-122"/>
              </a:rPr>
              <a:t>5</a:t>
            </a:r>
            <a:r>
              <a:rPr lang="zh-CN" altLang="en-US" sz="2000">
                <a:solidFill>
                  <a:srgbClr val="3333CC"/>
                </a:solidFill>
                <a:latin typeface="微软雅黑" panose="020B0503020204020204" pitchFamily="34" charset="-122"/>
                <a:ea typeface="微软雅黑" panose="020B0503020204020204" pitchFamily="34" charset="-122"/>
              </a:rPr>
              <a:t>号架上取菜谱（</a:t>
            </a:r>
            <a:r>
              <a:rPr lang="zh-CN" altLang="en-US" sz="2000">
                <a:solidFill>
                  <a:srgbClr val="FF3300"/>
                </a:solidFill>
                <a:latin typeface="微软雅黑" panose="020B0503020204020204" pitchFamily="34" charset="-122"/>
                <a:ea typeface="微软雅黑" panose="020B0503020204020204" pitchFamily="34" charset="-122"/>
              </a:rPr>
              <a:t>根据</a:t>
            </a:r>
            <a:r>
              <a:rPr lang="en-US" altLang="zh-CN" sz="2000">
                <a:solidFill>
                  <a:srgbClr val="FF3300"/>
                </a:solidFill>
                <a:latin typeface="微软雅黑" panose="020B0503020204020204" pitchFamily="34" charset="-122"/>
                <a:ea typeface="微软雅黑" panose="020B0503020204020204" pitchFamily="34" charset="-122"/>
              </a:rPr>
              <a:t>PC</a:t>
            </a:r>
            <a:r>
              <a:rPr lang="zh-CN" altLang="en-US" sz="2000">
                <a:solidFill>
                  <a:srgbClr val="FF3300"/>
                </a:solidFill>
                <a:latin typeface="微软雅黑" panose="020B0503020204020204" pitchFamily="34" charset="-122"/>
                <a:ea typeface="微软雅黑" panose="020B0503020204020204" pitchFamily="34" charset="-122"/>
              </a:rPr>
              <a:t>取指令</a:t>
            </a:r>
            <a:r>
              <a:rPr lang="zh-CN" altLang="en-US" sz="2000">
                <a:solidFill>
                  <a:srgbClr val="3333CC"/>
                </a:solidFill>
                <a:latin typeface="微软雅黑" panose="020B0503020204020204" pitchFamily="34" charset="-122"/>
                <a:ea typeface="微软雅黑" panose="020B0503020204020204" pitchFamily="34" charset="-122"/>
              </a:rPr>
              <a:t>）</a:t>
            </a:r>
          </a:p>
          <a:p>
            <a:pPr eaLnBrk="1" hangingPunct="1">
              <a:buClrTx/>
              <a:buSzTx/>
              <a:buFont typeface="Wingdings" panose="05000000000000000000" pitchFamily="2" charset="2"/>
              <a:buNone/>
            </a:pPr>
            <a:r>
              <a:rPr lang="zh-CN" altLang="en-US" sz="2000">
                <a:solidFill>
                  <a:srgbClr val="3333CC"/>
                </a:solidFill>
                <a:latin typeface="微软雅黑" panose="020B0503020204020204" pitchFamily="34" charset="-122"/>
                <a:ea typeface="微软雅黑" panose="020B0503020204020204" pitchFamily="34" charset="-122"/>
              </a:rPr>
              <a:t>    第二步：看菜谱（</a:t>
            </a:r>
            <a:r>
              <a:rPr lang="zh-CN" altLang="en-US" sz="2000">
                <a:solidFill>
                  <a:srgbClr val="FF3300"/>
                </a:solidFill>
                <a:latin typeface="微软雅黑" panose="020B0503020204020204" pitchFamily="34" charset="-122"/>
                <a:ea typeface="微软雅黑" panose="020B0503020204020204" pitchFamily="34" charset="-122"/>
              </a:rPr>
              <a:t>指令译码</a:t>
            </a:r>
            <a:r>
              <a:rPr lang="zh-CN" altLang="en-US" sz="2000">
                <a:solidFill>
                  <a:srgbClr val="3333CC"/>
                </a:solidFill>
                <a:latin typeface="微软雅黑" panose="020B0503020204020204" pitchFamily="34" charset="-122"/>
                <a:ea typeface="微软雅黑" panose="020B0503020204020204" pitchFamily="34" charset="-122"/>
              </a:rPr>
              <a:t>）</a:t>
            </a:r>
          </a:p>
          <a:p>
            <a:pPr eaLnBrk="1" hangingPunct="1">
              <a:buClrTx/>
              <a:buSzTx/>
              <a:buFont typeface="Wingdings" panose="05000000000000000000" pitchFamily="2" charset="2"/>
              <a:buNone/>
            </a:pPr>
            <a:r>
              <a:rPr lang="zh-CN" altLang="en-US" sz="2000">
                <a:solidFill>
                  <a:srgbClr val="3333CC"/>
                </a:solidFill>
                <a:latin typeface="微软雅黑" panose="020B0503020204020204" pitchFamily="34" charset="-122"/>
                <a:ea typeface="微软雅黑" panose="020B0503020204020204" pitchFamily="34" charset="-122"/>
              </a:rPr>
              <a:t>    第三步：从架上或盘中取原材料（</a:t>
            </a:r>
            <a:r>
              <a:rPr lang="zh-CN" altLang="en-US" sz="2000">
                <a:solidFill>
                  <a:srgbClr val="FF3300"/>
                </a:solidFill>
                <a:latin typeface="微软雅黑" panose="020B0503020204020204" pitchFamily="34" charset="-122"/>
                <a:ea typeface="微软雅黑" panose="020B0503020204020204" pitchFamily="34" charset="-122"/>
              </a:rPr>
              <a:t>取操作数</a:t>
            </a:r>
            <a:r>
              <a:rPr lang="zh-CN" altLang="en-US" sz="2000">
                <a:solidFill>
                  <a:srgbClr val="3333CC"/>
                </a:solidFill>
                <a:latin typeface="微软雅黑" panose="020B0503020204020204" pitchFamily="34" charset="-122"/>
                <a:ea typeface="微软雅黑" panose="020B0503020204020204" pitchFamily="34" charset="-122"/>
              </a:rPr>
              <a:t>）</a:t>
            </a:r>
          </a:p>
          <a:p>
            <a:pPr eaLnBrk="1" hangingPunct="1">
              <a:buClrTx/>
              <a:buSzTx/>
              <a:buFont typeface="Wingdings" panose="05000000000000000000" pitchFamily="2" charset="2"/>
              <a:buNone/>
            </a:pPr>
            <a:r>
              <a:rPr lang="zh-CN" altLang="en-US" sz="2000">
                <a:solidFill>
                  <a:srgbClr val="3333CC"/>
                </a:solidFill>
                <a:latin typeface="微软雅黑" panose="020B0503020204020204" pitchFamily="34" charset="-122"/>
                <a:ea typeface="微软雅黑" panose="020B0503020204020204" pitchFamily="34" charset="-122"/>
              </a:rPr>
              <a:t>    第四步：洗、切、炒等具体操作（</a:t>
            </a:r>
            <a:r>
              <a:rPr lang="zh-CN" altLang="en-US" sz="2000">
                <a:solidFill>
                  <a:srgbClr val="FF3300"/>
                </a:solidFill>
                <a:latin typeface="微软雅黑" panose="020B0503020204020204" pitchFamily="34" charset="-122"/>
                <a:ea typeface="微软雅黑" panose="020B0503020204020204" pitchFamily="34" charset="-122"/>
              </a:rPr>
              <a:t>指令执行</a:t>
            </a:r>
            <a:r>
              <a:rPr lang="zh-CN" altLang="en-US" sz="2000">
                <a:solidFill>
                  <a:srgbClr val="3333CC"/>
                </a:solidFill>
                <a:latin typeface="微软雅黑" panose="020B0503020204020204" pitchFamily="34" charset="-122"/>
                <a:ea typeface="微软雅黑" panose="020B0503020204020204" pitchFamily="34" charset="-122"/>
              </a:rPr>
              <a:t>）</a:t>
            </a:r>
          </a:p>
          <a:p>
            <a:pPr eaLnBrk="1" hangingPunct="1">
              <a:buClrTx/>
              <a:buSzTx/>
              <a:buFont typeface="Wingdings" panose="05000000000000000000" pitchFamily="2" charset="2"/>
              <a:buNone/>
            </a:pPr>
            <a:r>
              <a:rPr lang="zh-CN" altLang="en-US" sz="2000">
                <a:solidFill>
                  <a:srgbClr val="3333CC"/>
                </a:solidFill>
                <a:latin typeface="微软雅黑" panose="020B0503020204020204" pitchFamily="34" charset="-122"/>
                <a:ea typeface="微软雅黑" panose="020B0503020204020204" pitchFamily="34" charset="-122"/>
              </a:rPr>
              <a:t>    第五步：装盘或直接送桌（</a:t>
            </a:r>
            <a:r>
              <a:rPr lang="zh-CN" altLang="en-US" sz="2000">
                <a:solidFill>
                  <a:srgbClr val="FF3300"/>
                </a:solidFill>
                <a:latin typeface="微软雅黑" panose="020B0503020204020204" pitchFamily="34" charset="-122"/>
                <a:ea typeface="微软雅黑" panose="020B0503020204020204" pitchFamily="34" charset="-122"/>
              </a:rPr>
              <a:t>回写结果</a:t>
            </a:r>
            <a:r>
              <a:rPr lang="zh-CN" altLang="en-US" sz="2000">
                <a:solidFill>
                  <a:srgbClr val="3333CC"/>
                </a:solidFill>
                <a:latin typeface="微软雅黑" panose="020B0503020204020204" pitchFamily="34" charset="-122"/>
                <a:ea typeface="微软雅黑" panose="020B0503020204020204" pitchFamily="34" charset="-122"/>
              </a:rPr>
              <a:t>）</a:t>
            </a:r>
          </a:p>
          <a:p>
            <a:pPr eaLnBrk="1" hangingPunct="1">
              <a:buClrTx/>
              <a:buSzTx/>
              <a:buFont typeface="Wingdings" panose="05000000000000000000" pitchFamily="2" charset="2"/>
              <a:buNone/>
            </a:pPr>
            <a:r>
              <a:rPr lang="zh-CN" altLang="en-US" sz="2000">
                <a:solidFill>
                  <a:srgbClr val="3333CC"/>
                </a:solidFill>
                <a:latin typeface="微软雅黑" panose="020B0503020204020204" pitchFamily="34" charset="-122"/>
                <a:ea typeface="微软雅黑" panose="020B0503020204020204" pitchFamily="34" charset="-122"/>
              </a:rPr>
              <a:t>    第六步：算出下一菜谱所在架子号</a:t>
            </a:r>
            <a:r>
              <a:rPr lang="en-US" altLang="zh-CN" sz="2000">
                <a:solidFill>
                  <a:srgbClr val="3333CC"/>
                </a:solidFill>
                <a:latin typeface="微软雅黑" panose="020B0503020204020204" pitchFamily="34" charset="-122"/>
                <a:ea typeface="微软雅黑" panose="020B0503020204020204" pitchFamily="34" charset="-122"/>
              </a:rPr>
              <a:t>6=5+1</a:t>
            </a:r>
            <a:r>
              <a:rPr lang="zh-CN" altLang="en-US" sz="2000">
                <a:solidFill>
                  <a:srgbClr val="3333CC"/>
                </a:solidFill>
                <a:latin typeface="微软雅黑" panose="020B0503020204020204" pitchFamily="34" charset="-122"/>
                <a:ea typeface="微软雅黑" panose="020B0503020204020204" pitchFamily="34" charset="-122"/>
              </a:rPr>
              <a:t>（</a:t>
            </a:r>
            <a:r>
              <a:rPr lang="zh-CN" altLang="en-US" sz="2000">
                <a:solidFill>
                  <a:srgbClr val="FF3300"/>
                </a:solidFill>
                <a:latin typeface="微软雅黑" panose="020B0503020204020204" pitchFamily="34" charset="-122"/>
                <a:ea typeface="微软雅黑" panose="020B0503020204020204" pitchFamily="34" charset="-122"/>
              </a:rPr>
              <a:t>修改</a:t>
            </a:r>
            <a:r>
              <a:rPr lang="en-US" altLang="zh-CN" sz="2000">
                <a:solidFill>
                  <a:srgbClr val="FF3300"/>
                </a:solidFill>
                <a:latin typeface="微软雅黑" panose="020B0503020204020204" pitchFamily="34" charset="-122"/>
                <a:ea typeface="微软雅黑" panose="020B0503020204020204" pitchFamily="34" charset="-122"/>
              </a:rPr>
              <a:t>PC</a:t>
            </a:r>
            <a:r>
              <a:rPr lang="zh-CN" altLang="en-US" sz="2000">
                <a:solidFill>
                  <a:srgbClr val="FF3300"/>
                </a:solidFill>
                <a:latin typeface="微软雅黑" panose="020B0503020204020204" pitchFamily="34" charset="-122"/>
                <a:ea typeface="微软雅黑" panose="020B0503020204020204" pitchFamily="34" charset="-122"/>
              </a:rPr>
              <a:t>的值</a:t>
            </a:r>
            <a:r>
              <a:rPr lang="zh-CN" altLang="en-US" sz="2000">
                <a:solidFill>
                  <a:srgbClr val="3333CC"/>
                </a:solidFill>
                <a:latin typeface="微软雅黑" panose="020B0503020204020204" pitchFamily="34" charset="-122"/>
                <a:ea typeface="微软雅黑" panose="020B0503020204020204" pitchFamily="34" charset="-122"/>
              </a:rPr>
              <a:t>）</a:t>
            </a:r>
          </a:p>
          <a:p>
            <a:pPr eaLnBrk="1" hangingPunct="1">
              <a:buClrTx/>
              <a:buSzTx/>
              <a:buFont typeface="Wingdings" panose="05000000000000000000" pitchFamily="2" charset="2"/>
              <a:buNone/>
            </a:pPr>
            <a:r>
              <a:rPr lang="zh-CN" altLang="en-US" sz="2000">
                <a:solidFill>
                  <a:srgbClr val="3333CC"/>
                </a:solidFill>
                <a:latin typeface="微软雅黑" panose="020B0503020204020204" pitchFamily="34" charset="-122"/>
                <a:ea typeface="微软雅黑" panose="020B0503020204020204" pitchFamily="34" charset="-122"/>
              </a:rPr>
              <a:t>    </a:t>
            </a:r>
            <a:r>
              <a:rPr lang="zh-CN" altLang="en-US" sz="2000">
                <a:solidFill>
                  <a:schemeClr val="tx2"/>
                </a:solidFill>
                <a:latin typeface="微软雅黑" panose="020B0503020204020204" pitchFamily="34" charset="-122"/>
                <a:ea typeface="微软雅黑" panose="020B0503020204020204" pitchFamily="34" charset="-122"/>
              </a:rPr>
              <a:t>继续做下一道菜（</a:t>
            </a:r>
            <a:r>
              <a:rPr lang="zh-CN" altLang="en-US" sz="2000">
                <a:solidFill>
                  <a:srgbClr val="FF3300"/>
                </a:solidFill>
                <a:latin typeface="微软雅黑" panose="020B0503020204020204" pitchFamily="34" charset="-122"/>
                <a:ea typeface="微软雅黑" panose="020B0503020204020204" pitchFamily="34" charset="-122"/>
              </a:rPr>
              <a:t>执行下一条指令</a:t>
            </a:r>
            <a:r>
              <a:rPr lang="zh-CN" altLang="en-US" sz="2000">
                <a:solidFill>
                  <a:schemeClr val="tx2"/>
                </a:solidFill>
                <a:latin typeface="微软雅黑" panose="020B0503020204020204" pitchFamily="34" charset="-122"/>
                <a:ea typeface="微软雅黑" panose="020B0503020204020204" pitchFamily="34" charset="-122"/>
              </a:rPr>
              <a:t>）</a:t>
            </a:r>
            <a:endParaRPr lang="zh-CN" altLang="en-US" sz="2000">
              <a:solidFill>
                <a:srgbClr val="3333CC"/>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266036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animEffect transition="in" filter="blinds(horizontal)">
                                      <p:cBhvr>
                                        <p:cTn id="7" dur="500"/>
                                        <p:tgtEl>
                                          <p:spTgt spid="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blinds(horizontal)">
                                      <p:cBhvr>
                                        <p:cTn id="12" dur="500"/>
                                        <p:tgtEl>
                                          <p:spTgt spid="8">
                                            <p:txEl>
                                              <p:pRg st="2" end="2"/>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blinds(horizontal)">
                                      <p:cBhvr>
                                        <p:cTn id="15" dur="500"/>
                                        <p:tgtEl>
                                          <p:spTgt spid="8">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8">
                                            <p:txEl>
                                              <p:pRg st="4" end="4"/>
                                            </p:txEl>
                                          </p:spTgt>
                                        </p:tgtEl>
                                        <p:attrNameLst>
                                          <p:attrName>style.visibility</p:attrName>
                                        </p:attrNameLst>
                                      </p:cBhvr>
                                      <p:to>
                                        <p:strVal val="visible"/>
                                      </p:to>
                                    </p:set>
                                    <p:animEffect transition="in" filter="blinds(horizontal)">
                                      <p:cBhvr>
                                        <p:cTn id="20" dur="500"/>
                                        <p:tgtEl>
                                          <p:spTgt spid="8">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8">
                                            <p:txEl>
                                              <p:pRg st="6" end="6"/>
                                            </p:txEl>
                                          </p:spTgt>
                                        </p:tgtEl>
                                        <p:attrNameLst>
                                          <p:attrName>style.visibility</p:attrName>
                                        </p:attrNameLst>
                                      </p:cBhvr>
                                      <p:to>
                                        <p:strVal val="visible"/>
                                      </p:to>
                                    </p:set>
                                    <p:animEffect transition="in" filter="blinds(horizontal)">
                                      <p:cBhvr>
                                        <p:cTn id="25" dur="500"/>
                                        <p:tgtEl>
                                          <p:spTgt spid="8">
                                            <p:txEl>
                                              <p:pRg st="6" end="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8">
                                            <p:txEl>
                                              <p:pRg st="7" end="7"/>
                                            </p:txEl>
                                          </p:spTgt>
                                        </p:tgtEl>
                                        <p:attrNameLst>
                                          <p:attrName>style.visibility</p:attrName>
                                        </p:attrNameLst>
                                      </p:cBhvr>
                                      <p:to>
                                        <p:strVal val="visible"/>
                                      </p:to>
                                    </p:set>
                                    <p:animEffect transition="in" filter="blinds(horizontal)">
                                      <p:cBhvr>
                                        <p:cTn id="30" dur="500"/>
                                        <p:tgtEl>
                                          <p:spTgt spid="8">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nodeType="clickEffect">
                                  <p:stCondLst>
                                    <p:cond delay="0"/>
                                  </p:stCondLst>
                                  <p:childTnLst>
                                    <p:set>
                                      <p:cBhvr>
                                        <p:cTn id="34" dur="1" fill="hold">
                                          <p:stCondLst>
                                            <p:cond delay="0"/>
                                          </p:stCondLst>
                                        </p:cTn>
                                        <p:tgtEl>
                                          <p:spTgt spid="8">
                                            <p:txEl>
                                              <p:pRg st="8" end="8"/>
                                            </p:txEl>
                                          </p:spTgt>
                                        </p:tgtEl>
                                        <p:attrNameLst>
                                          <p:attrName>style.visibility</p:attrName>
                                        </p:attrNameLst>
                                      </p:cBhvr>
                                      <p:to>
                                        <p:strVal val="visible"/>
                                      </p:to>
                                    </p:set>
                                    <p:animEffect transition="in" filter="blinds(horizontal)">
                                      <p:cBhvr>
                                        <p:cTn id="35" dur="500"/>
                                        <p:tgtEl>
                                          <p:spTgt spid="8">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nodeType="clickEffect">
                                  <p:stCondLst>
                                    <p:cond delay="0"/>
                                  </p:stCondLst>
                                  <p:childTnLst>
                                    <p:set>
                                      <p:cBhvr>
                                        <p:cTn id="39" dur="1" fill="hold">
                                          <p:stCondLst>
                                            <p:cond delay="0"/>
                                          </p:stCondLst>
                                        </p:cTn>
                                        <p:tgtEl>
                                          <p:spTgt spid="8">
                                            <p:txEl>
                                              <p:pRg st="9" end="9"/>
                                            </p:txEl>
                                          </p:spTgt>
                                        </p:tgtEl>
                                        <p:attrNameLst>
                                          <p:attrName>style.visibility</p:attrName>
                                        </p:attrNameLst>
                                      </p:cBhvr>
                                      <p:to>
                                        <p:strVal val="visible"/>
                                      </p:to>
                                    </p:set>
                                    <p:animEffect transition="in" filter="blinds(horizontal)">
                                      <p:cBhvr>
                                        <p:cTn id="40" dur="500"/>
                                        <p:tgtEl>
                                          <p:spTgt spid="8">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3" presetClass="entr" presetSubtype="10" fill="hold" nodeType="clickEffect">
                                  <p:stCondLst>
                                    <p:cond delay="0"/>
                                  </p:stCondLst>
                                  <p:childTnLst>
                                    <p:set>
                                      <p:cBhvr>
                                        <p:cTn id="44" dur="1" fill="hold">
                                          <p:stCondLst>
                                            <p:cond delay="0"/>
                                          </p:stCondLst>
                                        </p:cTn>
                                        <p:tgtEl>
                                          <p:spTgt spid="8">
                                            <p:txEl>
                                              <p:pRg st="10" end="10"/>
                                            </p:txEl>
                                          </p:spTgt>
                                        </p:tgtEl>
                                        <p:attrNameLst>
                                          <p:attrName>style.visibility</p:attrName>
                                        </p:attrNameLst>
                                      </p:cBhvr>
                                      <p:to>
                                        <p:strVal val="visible"/>
                                      </p:to>
                                    </p:set>
                                    <p:animEffect transition="in" filter="blinds(horizontal)">
                                      <p:cBhvr>
                                        <p:cTn id="45" dur="500"/>
                                        <p:tgtEl>
                                          <p:spTgt spid="8">
                                            <p:txEl>
                                              <p:pRg st="10" end="1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3" presetClass="entr" presetSubtype="10" fill="hold" nodeType="clickEffect">
                                  <p:stCondLst>
                                    <p:cond delay="0"/>
                                  </p:stCondLst>
                                  <p:childTnLst>
                                    <p:set>
                                      <p:cBhvr>
                                        <p:cTn id="49" dur="1" fill="hold">
                                          <p:stCondLst>
                                            <p:cond delay="0"/>
                                          </p:stCondLst>
                                        </p:cTn>
                                        <p:tgtEl>
                                          <p:spTgt spid="8">
                                            <p:txEl>
                                              <p:pRg st="11" end="11"/>
                                            </p:txEl>
                                          </p:spTgt>
                                        </p:tgtEl>
                                        <p:attrNameLst>
                                          <p:attrName>style.visibility</p:attrName>
                                        </p:attrNameLst>
                                      </p:cBhvr>
                                      <p:to>
                                        <p:strVal val="visible"/>
                                      </p:to>
                                    </p:set>
                                    <p:animEffect transition="in" filter="blinds(horizontal)">
                                      <p:cBhvr>
                                        <p:cTn id="50" dur="500"/>
                                        <p:tgtEl>
                                          <p:spTgt spid="8">
                                            <p:txEl>
                                              <p:pRg st="11" end="11"/>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3" presetClass="entr" presetSubtype="10" fill="hold" nodeType="clickEffect">
                                  <p:stCondLst>
                                    <p:cond delay="0"/>
                                  </p:stCondLst>
                                  <p:childTnLst>
                                    <p:set>
                                      <p:cBhvr>
                                        <p:cTn id="54" dur="1" fill="hold">
                                          <p:stCondLst>
                                            <p:cond delay="0"/>
                                          </p:stCondLst>
                                        </p:cTn>
                                        <p:tgtEl>
                                          <p:spTgt spid="8">
                                            <p:txEl>
                                              <p:pRg st="12" end="12"/>
                                            </p:txEl>
                                          </p:spTgt>
                                        </p:tgtEl>
                                        <p:attrNameLst>
                                          <p:attrName>style.visibility</p:attrName>
                                        </p:attrNameLst>
                                      </p:cBhvr>
                                      <p:to>
                                        <p:strVal val="visible"/>
                                      </p:to>
                                    </p:set>
                                    <p:animEffect transition="in" filter="blinds(horizontal)">
                                      <p:cBhvr>
                                        <p:cTn id="55" dur="500"/>
                                        <p:tgtEl>
                                          <p:spTgt spid="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71655D34-055A-45F8-8DBF-21A24A1B50B7}"/>
              </a:ext>
            </a:extLst>
          </p:cNvPr>
          <p:cNvSpPr>
            <a:spLocks noGrp="1"/>
          </p:cNvSpPr>
          <p:nvPr>
            <p:ph type="title"/>
          </p:nvPr>
        </p:nvSpPr>
        <p:spPr/>
        <p:txBody>
          <a:bodyPr/>
          <a:lstStyle/>
          <a:p>
            <a:r>
              <a:rPr lang="zh-CN" altLang="en-US" dirty="0"/>
              <a:t>课程信息</a:t>
            </a:r>
          </a:p>
        </p:txBody>
      </p:sp>
      <p:sp>
        <p:nvSpPr>
          <p:cNvPr id="4" name="灯片编号占位符 3">
            <a:extLst>
              <a:ext uri="{FF2B5EF4-FFF2-40B4-BE49-F238E27FC236}">
                <a16:creationId xmlns:a16="http://schemas.microsoft.com/office/drawing/2014/main" id="{77773C5E-5874-4FEE-BB7D-CEE8FB98629F}"/>
              </a:ext>
            </a:extLst>
          </p:cNvPr>
          <p:cNvSpPr>
            <a:spLocks noGrp="1"/>
          </p:cNvSpPr>
          <p:nvPr>
            <p:ph type="sldNum" sz="quarter" idx="10"/>
          </p:nvPr>
        </p:nvSpPr>
        <p:spPr/>
        <p:txBody>
          <a:bodyPr/>
          <a:lstStyle/>
          <a:p>
            <a:fld id="{4235D990-D27F-4F2C-9FEA-C8DF9BEEB4E2}" type="slidenum">
              <a:rPr lang="zh-CN" altLang="en-US" smtClean="0"/>
              <a:t>4</a:t>
            </a:fld>
            <a:endParaRPr lang="zh-CN" altLang="en-US" dirty="0"/>
          </a:p>
        </p:txBody>
      </p:sp>
      <p:sp>
        <p:nvSpPr>
          <p:cNvPr id="5" name="内容占位符 2">
            <a:extLst>
              <a:ext uri="{FF2B5EF4-FFF2-40B4-BE49-F238E27FC236}">
                <a16:creationId xmlns:a16="http://schemas.microsoft.com/office/drawing/2014/main" id="{CCA5B3B1-1038-4097-B97E-D2CED56AC1FE}"/>
              </a:ext>
            </a:extLst>
          </p:cNvPr>
          <p:cNvSpPr txBox="1">
            <a:spLocks noChangeArrowheads="1"/>
          </p:cNvSpPr>
          <p:nvPr/>
        </p:nvSpPr>
        <p:spPr>
          <a:xfrm>
            <a:off x="0" y="1060666"/>
            <a:ext cx="12149328" cy="5257800"/>
          </a:xfrm>
          <a:prstGeom prst="rect">
            <a:avLst/>
          </a:prstGeom>
        </p:spPr>
        <p:txBody>
          <a:bodyPr/>
          <a:lstStyle>
            <a:lvl1pPr marL="384175" indent="-384175" algn="l" defTabSz="914400" rtl="0" eaLnBrk="1" latinLnBrk="0" hangingPunct="1">
              <a:lnSpc>
                <a:spcPct val="94000"/>
              </a:lnSpc>
              <a:spcBef>
                <a:spcPts val="1000"/>
              </a:spcBef>
              <a:spcAft>
                <a:spcPts val="200"/>
              </a:spcAft>
              <a:buFont typeface="Wingdings" panose="05000000000000000000" pitchFamily="2" charset="2"/>
              <a:buChar char="Ø"/>
              <a:defRPr sz="2400" b="1" kern="1200" baseline="0">
                <a:solidFill>
                  <a:schemeClr val="tx2"/>
                </a:solidFill>
                <a:latin typeface="Times New Roman" panose="02020603050405020304" pitchFamily="18" charset="0"/>
                <a:ea typeface="+mn-ea"/>
                <a:cs typeface="Times New Roman" panose="02020603050405020304" pitchFamily="18" charset="0"/>
              </a:defRPr>
            </a:lvl1pPr>
            <a:lvl2pPr marL="815975" indent="-285750" algn="l" defTabSz="914400" rtl="0" eaLnBrk="1" latinLnBrk="0" hangingPunct="1">
              <a:lnSpc>
                <a:spcPct val="94000"/>
              </a:lnSpc>
              <a:spcBef>
                <a:spcPts val="500"/>
              </a:spcBef>
              <a:spcAft>
                <a:spcPts val="200"/>
              </a:spcAft>
              <a:buFont typeface="Arial" panose="020B0604020202020204" pitchFamily="34" charset="0"/>
              <a:buChar char="•"/>
              <a:defRPr sz="2000" i="0" kern="1200" baseline="0">
                <a:solidFill>
                  <a:schemeClr val="tx2"/>
                </a:solidFill>
                <a:latin typeface="Times New Roman" panose="02020603050405020304" pitchFamily="18" charset="0"/>
                <a:ea typeface="+mn-ea"/>
                <a:cs typeface="Times New Roman" panose="02020603050405020304" pitchFamily="18" charset="0"/>
              </a:defRPr>
            </a:lvl2pPr>
            <a:lvl3pPr marL="1273175" indent="-285750" algn="l" defTabSz="914400" rtl="0" eaLnBrk="1" latinLnBrk="0" hangingPunct="1">
              <a:lnSpc>
                <a:spcPct val="94000"/>
              </a:lnSpc>
              <a:spcBef>
                <a:spcPts val="500"/>
              </a:spcBef>
              <a:spcAft>
                <a:spcPts val="200"/>
              </a:spcAft>
              <a:buSzPct val="50000"/>
              <a:buFont typeface="Wingdings" pitchFamily="2" charset="2"/>
              <a:buChar char="u"/>
              <a:defRPr sz="1800" kern="1200" baseline="0">
                <a:solidFill>
                  <a:schemeClr val="tx2"/>
                </a:solidFill>
                <a:latin typeface="Times New Roman" panose="02020603050405020304" pitchFamily="18" charset="0"/>
                <a:ea typeface="+mn-ea"/>
                <a:cs typeface="Times New Roman" panose="02020603050405020304" pitchFamily="18" charset="0"/>
              </a:defRPr>
            </a:lvl3pPr>
            <a:lvl4pPr marL="1656000" indent="-285750" algn="l" defTabSz="914400" rtl="0" eaLnBrk="1" latinLnBrk="0" hangingPunct="1">
              <a:lnSpc>
                <a:spcPct val="94000"/>
              </a:lnSpc>
              <a:spcBef>
                <a:spcPts val="500"/>
              </a:spcBef>
              <a:spcAft>
                <a:spcPts val="200"/>
              </a:spcAft>
              <a:buSzPct val="50000"/>
              <a:buFont typeface="Wingdings" panose="05000000000000000000" pitchFamily="2" charset="2"/>
              <a:buChar char="u"/>
              <a:defRPr sz="1600" i="0"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a:lnSpc>
                <a:spcPct val="110000"/>
              </a:lnSpc>
            </a:pPr>
            <a:r>
              <a:rPr lang="zh-CN" altLang="en-US" sz="1800" dirty="0">
                <a:latin typeface="微软雅黑" panose="020B0503020204020204" pitchFamily="34" charset="-122"/>
                <a:ea typeface="微软雅黑" panose="020B0503020204020204" pitchFamily="34" charset="-122"/>
              </a:rPr>
              <a:t>课程名称</a:t>
            </a:r>
          </a:p>
          <a:p>
            <a:pPr lvl="1">
              <a:lnSpc>
                <a:spcPct val="110000"/>
              </a:lnSpc>
            </a:pPr>
            <a:r>
              <a:rPr lang="zh-CN" altLang="en-US" sz="1800" dirty="0">
                <a:latin typeface="微软雅黑" panose="020B0503020204020204" pitchFamily="34" charset="-122"/>
                <a:ea typeface="微软雅黑" panose="020B0503020204020204" pitchFamily="34" charset="-122"/>
              </a:rPr>
              <a:t>计算机系统基础（</a:t>
            </a:r>
            <a:r>
              <a:rPr lang="en-US" altLang="zh-CN" sz="1800" dirty="0">
                <a:latin typeface="微软雅黑" panose="020B0503020204020204" pitchFamily="34" charset="-122"/>
                <a:ea typeface="微软雅黑" panose="020B0503020204020204" pitchFamily="34" charset="-122"/>
              </a:rPr>
              <a:t>Introduction to Computer Systems</a:t>
            </a:r>
            <a:r>
              <a:rPr lang="zh-CN" altLang="en-US" sz="1800" dirty="0">
                <a:latin typeface="微软雅黑" panose="020B0503020204020204" pitchFamily="34" charset="-122"/>
                <a:ea typeface="微软雅黑" panose="020B0503020204020204" pitchFamily="34" charset="-122"/>
              </a:rPr>
              <a:t>）</a:t>
            </a:r>
          </a:p>
          <a:p>
            <a:pPr>
              <a:lnSpc>
                <a:spcPct val="110000"/>
              </a:lnSpc>
            </a:pPr>
            <a:r>
              <a:rPr lang="zh-CN" altLang="en-US" sz="1800" dirty="0">
                <a:latin typeface="微软雅黑" panose="020B0503020204020204" pitchFamily="34" charset="-122"/>
                <a:ea typeface="微软雅黑" panose="020B0503020204020204" pitchFamily="34" charset="-122"/>
              </a:rPr>
              <a:t>前导课程</a:t>
            </a:r>
          </a:p>
          <a:p>
            <a:pPr lvl="1">
              <a:lnSpc>
                <a:spcPct val="110000"/>
              </a:lnSpc>
            </a:pPr>
            <a:r>
              <a:rPr lang="en-US" altLang="zh-CN" sz="1800" dirty="0">
                <a:latin typeface="微软雅黑" panose="020B0503020204020204" pitchFamily="34" charset="-122"/>
                <a:ea typeface="微软雅黑" panose="020B0503020204020204" pitchFamily="34" charset="-122"/>
              </a:rPr>
              <a:t>C</a:t>
            </a:r>
            <a:r>
              <a:rPr lang="zh-CN" altLang="en-US" sz="1800" dirty="0">
                <a:latin typeface="微软雅黑" panose="020B0503020204020204" pitchFamily="34" charset="-122"/>
                <a:ea typeface="微软雅黑" panose="020B0503020204020204" pitchFamily="34" charset="-122"/>
              </a:rPr>
              <a:t>语言程序设计、</a:t>
            </a:r>
            <a:r>
              <a:rPr lang="zh-CN" altLang="en-US" sz="1800" dirty="0">
                <a:solidFill>
                  <a:srgbClr val="008000"/>
                </a:solidFill>
                <a:latin typeface="微软雅黑" panose="020B0503020204020204" pitchFamily="34" charset="-122"/>
                <a:ea typeface="微软雅黑" panose="020B0503020204020204" pitchFamily="34" charset="-122"/>
              </a:rPr>
              <a:t>（数字逻辑电路，不是必须的）</a:t>
            </a:r>
          </a:p>
          <a:p>
            <a:pPr>
              <a:lnSpc>
                <a:spcPct val="110000"/>
              </a:lnSpc>
            </a:pPr>
            <a:r>
              <a:rPr lang="zh-CN" altLang="en-US" sz="1800" dirty="0">
                <a:latin typeface="微软雅黑" panose="020B0503020204020204" pitchFamily="34" charset="-122"/>
                <a:ea typeface="微软雅黑" panose="020B0503020204020204" pitchFamily="34" charset="-122"/>
              </a:rPr>
              <a:t>教材：</a:t>
            </a:r>
          </a:p>
          <a:p>
            <a:pPr lvl="1">
              <a:lnSpc>
                <a:spcPct val="110000"/>
              </a:lnSpc>
            </a:pP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计算机系统基础与实践</a:t>
            </a: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，申兆岩，清华出版社，</a:t>
            </a:r>
            <a:r>
              <a:rPr lang="en-US" altLang="zh-CN" sz="1800" dirty="0">
                <a:latin typeface="微软雅黑" panose="020B0503020204020204" pitchFamily="34" charset="-122"/>
                <a:ea typeface="微软雅黑" panose="020B0503020204020204" pitchFamily="34" charset="-122"/>
              </a:rPr>
              <a:t>2023.5</a:t>
            </a:r>
          </a:p>
          <a:p>
            <a:pPr>
              <a:lnSpc>
                <a:spcPct val="110000"/>
              </a:lnSpc>
            </a:pPr>
            <a:r>
              <a:rPr lang="zh-CN" altLang="en-US" sz="1800" dirty="0">
                <a:latin typeface="微软雅黑" panose="020B0503020204020204" pitchFamily="34" charset="-122"/>
                <a:ea typeface="微软雅黑" panose="020B0503020204020204" pitchFamily="34" charset="-122"/>
              </a:rPr>
              <a:t>主要参考书：</a:t>
            </a:r>
          </a:p>
          <a:p>
            <a:pPr lvl="1">
              <a:lnSpc>
                <a:spcPct val="110000"/>
              </a:lnSpc>
            </a:pP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深入理解计算机系统</a:t>
            </a: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（第</a:t>
            </a:r>
            <a:r>
              <a:rPr lang="en-US" altLang="zh-CN" sz="1800" dirty="0">
                <a:latin typeface="微软雅黑" panose="020B0503020204020204" pitchFamily="34" charset="-122"/>
                <a:ea typeface="微软雅黑" panose="020B0503020204020204" pitchFamily="34" charset="-122"/>
              </a:rPr>
              <a:t>2</a:t>
            </a:r>
            <a:r>
              <a:rPr lang="zh-CN" altLang="en-US" sz="1800" dirty="0">
                <a:latin typeface="微软雅黑" panose="020B0503020204020204" pitchFamily="34" charset="-122"/>
                <a:ea typeface="微软雅黑" panose="020B0503020204020204" pitchFamily="34" charset="-122"/>
              </a:rPr>
              <a:t>版），</a:t>
            </a:r>
            <a:r>
              <a:rPr lang="en-US" altLang="zh-CN" sz="1800" dirty="0">
                <a:latin typeface="微软雅黑" panose="020B0503020204020204" pitchFamily="34" charset="-122"/>
                <a:ea typeface="微软雅黑" panose="020B0503020204020204" pitchFamily="34" charset="-122"/>
              </a:rPr>
              <a:t>Randal E. Bryant, </a:t>
            </a:r>
            <a:r>
              <a:rPr lang="en-US" altLang="zh-CN" sz="1800" dirty="0" err="1">
                <a:latin typeface="微软雅黑" panose="020B0503020204020204" pitchFamily="34" charset="-122"/>
                <a:ea typeface="微软雅黑" panose="020B0503020204020204" pitchFamily="34" charset="-122"/>
              </a:rPr>
              <a:t>david</a:t>
            </a:r>
            <a:r>
              <a:rPr lang="en-US" altLang="zh-CN" sz="1800" dirty="0">
                <a:latin typeface="微软雅黑" panose="020B0503020204020204" pitchFamily="34" charset="-122"/>
                <a:ea typeface="微软雅黑" panose="020B0503020204020204" pitchFamily="34" charset="-122"/>
              </a:rPr>
              <a:t> R. </a:t>
            </a:r>
            <a:r>
              <a:rPr lang="en-US" altLang="zh-CN" sz="1800" dirty="0" err="1">
                <a:latin typeface="微软雅黑" panose="020B0503020204020204" pitchFamily="34" charset="-122"/>
                <a:ea typeface="微软雅黑" panose="020B0503020204020204" pitchFamily="34" charset="-122"/>
              </a:rPr>
              <a:t>O’Hallaron</a:t>
            </a:r>
            <a:r>
              <a:rPr lang="zh-CN" altLang="en-US" sz="1800" dirty="0">
                <a:latin typeface="微软雅黑" panose="020B0503020204020204" pitchFamily="34" charset="-122"/>
                <a:ea typeface="微软雅黑" panose="020B0503020204020204" pitchFamily="34" charset="-122"/>
              </a:rPr>
              <a:t>著，龚奕利，雷迎春译，机械工业出版社，</a:t>
            </a:r>
            <a:r>
              <a:rPr lang="en-US" altLang="zh-CN" sz="1800" dirty="0">
                <a:latin typeface="微软雅黑" panose="020B0503020204020204" pitchFamily="34" charset="-122"/>
                <a:ea typeface="微软雅黑" panose="020B0503020204020204" pitchFamily="34" charset="-122"/>
              </a:rPr>
              <a:t>2011 </a:t>
            </a:r>
            <a:r>
              <a:rPr lang="zh-CN" altLang="en-US" sz="1800" dirty="0">
                <a:latin typeface="微软雅黑" panose="020B0503020204020204" pitchFamily="34" charset="-122"/>
                <a:ea typeface="微软雅黑" panose="020B0503020204020204" pitchFamily="34" charset="-122"/>
              </a:rPr>
              <a:t>年</a:t>
            </a:r>
          </a:p>
          <a:p>
            <a:pPr lvl="1">
              <a:lnSpc>
                <a:spcPct val="110000"/>
              </a:lnSpc>
            </a:pPr>
            <a:r>
              <a:rPr lang="en-US" altLang="zh-CN" sz="1800" dirty="0">
                <a:latin typeface="微软雅黑" panose="020B0503020204020204" pitchFamily="34" charset="-122"/>
                <a:ea typeface="微软雅黑" panose="020B0503020204020204" pitchFamily="34" charset="-122"/>
              </a:rPr>
              <a:t>Brian W. Kernighan, Dennis M. Ritchie, The C Programming Language ( second Edition)</a:t>
            </a:r>
            <a:r>
              <a:rPr lang="zh-CN" altLang="en-US" sz="1800" dirty="0">
                <a:latin typeface="微软雅黑" panose="020B0503020204020204" pitchFamily="34" charset="-122"/>
                <a:ea typeface="微软雅黑" panose="020B0503020204020204" pitchFamily="34" charset="-122"/>
              </a:rPr>
              <a:t>，北京：机械工业出版社，</a:t>
            </a:r>
            <a:r>
              <a:rPr lang="en-US" altLang="zh-CN" sz="1800" dirty="0">
                <a:latin typeface="微软雅黑" panose="020B0503020204020204" pitchFamily="34" charset="-122"/>
                <a:ea typeface="微软雅黑" panose="020B0503020204020204" pitchFamily="34" charset="-122"/>
              </a:rPr>
              <a:t>2006</a:t>
            </a:r>
          </a:p>
          <a:p>
            <a:pPr lvl="1">
              <a:lnSpc>
                <a:spcPct val="110000"/>
              </a:lnSpc>
            </a:pP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计算机系统概论</a:t>
            </a: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原书第</a:t>
            </a:r>
            <a:r>
              <a:rPr lang="en-US" altLang="zh-CN" sz="1800" dirty="0">
                <a:latin typeface="微软雅黑" panose="020B0503020204020204" pitchFamily="34" charset="-122"/>
                <a:ea typeface="微软雅黑" panose="020B0503020204020204" pitchFamily="34" charset="-122"/>
              </a:rPr>
              <a:t>2</a:t>
            </a:r>
            <a:r>
              <a:rPr lang="zh-CN" altLang="en-US" sz="1800" dirty="0">
                <a:latin typeface="微软雅黑" panose="020B0503020204020204" pitchFamily="34" charset="-122"/>
                <a:ea typeface="微软雅黑" panose="020B0503020204020204" pitchFamily="34" charset="-122"/>
              </a:rPr>
              <a:t>版</a:t>
            </a: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a:t>
            </a:r>
            <a:r>
              <a:rPr lang="en-US" altLang="zh-CN" sz="1800" dirty="0">
                <a:latin typeface="微软雅黑" panose="020B0503020204020204" pitchFamily="34" charset="-122"/>
                <a:ea typeface="微软雅黑" panose="020B0503020204020204" pitchFamily="34" charset="-122"/>
              </a:rPr>
              <a:t>Yale N. </a:t>
            </a:r>
            <a:r>
              <a:rPr lang="en-US" altLang="zh-CN" sz="1800" dirty="0" err="1">
                <a:latin typeface="微软雅黑" panose="020B0503020204020204" pitchFamily="34" charset="-122"/>
                <a:ea typeface="微软雅黑" panose="020B0503020204020204" pitchFamily="34" charset="-122"/>
              </a:rPr>
              <a:t>Patt</a:t>
            </a:r>
            <a:r>
              <a:rPr lang="en-US" altLang="zh-CN" sz="1800" dirty="0">
                <a:latin typeface="微软雅黑" panose="020B0503020204020204" pitchFamily="34" charset="-122"/>
                <a:ea typeface="微软雅黑" panose="020B0503020204020204" pitchFamily="34" charset="-122"/>
              </a:rPr>
              <a:t>, Sanjay J. Patel</a:t>
            </a:r>
            <a:r>
              <a:rPr lang="zh-CN" altLang="en-US" sz="1800" dirty="0">
                <a:latin typeface="微软雅黑" panose="020B0503020204020204" pitchFamily="34" charset="-122"/>
                <a:ea typeface="微软雅黑" panose="020B0503020204020204" pitchFamily="34" charset="-122"/>
              </a:rPr>
              <a:t>著，梁阿磊</a:t>
            </a: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蒋兴昌</a:t>
            </a: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林凌译，机械工业出版社，</a:t>
            </a:r>
            <a:r>
              <a:rPr lang="en-US" altLang="zh-CN" sz="1800" dirty="0">
                <a:latin typeface="微软雅黑" panose="020B0503020204020204" pitchFamily="34" charset="-122"/>
                <a:ea typeface="微软雅黑" panose="020B0503020204020204" pitchFamily="34" charset="-122"/>
              </a:rPr>
              <a:t>2007</a:t>
            </a:r>
            <a:r>
              <a:rPr lang="zh-CN" altLang="en-US" sz="1800" dirty="0">
                <a:latin typeface="微软雅黑" panose="020B0503020204020204" pitchFamily="34" charset="-122"/>
                <a:ea typeface="微软雅黑" panose="020B0503020204020204" pitchFamily="34" charset="-122"/>
              </a:rPr>
              <a:t>年</a:t>
            </a:r>
            <a:endParaRPr lang="en-US" altLang="zh-CN" sz="1800" dirty="0">
              <a:latin typeface="微软雅黑" panose="020B0503020204020204" pitchFamily="34" charset="-122"/>
              <a:ea typeface="微软雅黑" panose="020B0503020204020204" pitchFamily="34" charset="-122"/>
            </a:endParaRPr>
          </a:p>
          <a:p>
            <a:pPr lvl="1">
              <a:lnSpc>
                <a:spcPct val="110000"/>
              </a:lnSpc>
            </a:pPr>
            <a:r>
              <a:rPr lang="en-US" altLang="zh-CN" sz="1800" dirty="0">
                <a:solidFill>
                  <a:srgbClr val="FF0000"/>
                </a:solidFill>
                <a:latin typeface="微软雅黑" panose="020B0503020204020204" pitchFamily="34" charset="-122"/>
                <a:ea typeface="微软雅黑" panose="020B0503020204020204" pitchFamily="34" charset="-122"/>
              </a:rPr>
              <a:t>《</a:t>
            </a:r>
            <a:r>
              <a:rPr lang="zh-CN" altLang="en-US" sz="1800" dirty="0">
                <a:solidFill>
                  <a:srgbClr val="FF0000"/>
                </a:solidFill>
                <a:latin typeface="微软雅黑" panose="020B0503020204020204" pitchFamily="34" charset="-122"/>
                <a:ea typeface="微软雅黑" panose="020B0503020204020204" pitchFamily="34" charset="-122"/>
              </a:rPr>
              <a:t>嵌入式系统原理与接口技术</a:t>
            </a:r>
            <a:r>
              <a:rPr lang="en-US" altLang="zh-CN" sz="1800" dirty="0">
                <a:solidFill>
                  <a:srgbClr val="FF0000"/>
                </a:solidFill>
                <a:latin typeface="微软雅黑" panose="020B0503020204020204" pitchFamily="34" charset="-122"/>
                <a:ea typeface="微软雅黑" panose="020B0503020204020204" pitchFamily="34" charset="-122"/>
              </a:rPr>
              <a:t>》</a:t>
            </a:r>
            <a:r>
              <a:rPr lang="zh-CN" altLang="en-US" sz="1800" dirty="0">
                <a:solidFill>
                  <a:srgbClr val="FF0000"/>
                </a:solidFill>
                <a:latin typeface="微软雅黑" panose="020B0503020204020204" pitchFamily="34" charset="-122"/>
                <a:ea typeface="微软雅黑" panose="020B0503020204020204" pitchFamily="34" charset="-122"/>
              </a:rPr>
              <a:t>（第</a:t>
            </a:r>
            <a:r>
              <a:rPr lang="en-US" altLang="zh-CN" sz="1800" dirty="0">
                <a:solidFill>
                  <a:srgbClr val="FF0000"/>
                </a:solidFill>
                <a:latin typeface="微软雅黑" panose="020B0503020204020204" pitchFamily="34" charset="-122"/>
                <a:ea typeface="微软雅黑" panose="020B0503020204020204" pitchFamily="34" charset="-122"/>
              </a:rPr>
              <a:t>2</a:t>
            </a:r>
            <a:r>
              <a:rPr lang="zh-CN" altLang="en-US" sz="1800" dirty="0">
                <a:solidFill>
                  <a:srgbClr val="FF0000"/>
                </a:solidFill>
                <a:latin typeface="微软雅黑" panose="020B0503020204020204" pitchFamily="34" charset="-122"/>
                <a:ea typeface="微软雅黑" panose="020B0503020204020204" pitchFamily="34" charset="-122"/>
              </a:rPr>
              <a:t>版），贾智平，张瑞华，清华大学出版社，</a:t>
            </a:r>
            <a:r>
              <a:rPr lang="en-US" altLang="zh-CN" sz="1800" dirty="0">
                <a:solidFill>
                  <a:srgbClr val="FF0000"/>
                </a:solidFill>
                <a:latin typeface="微软雅黑" panose="020B0503020204020204" pitchFamily="34" charset="-122"/>
                <a:ea typeface="微软雅黑" panose="020B0503020204020204" pitchFamily="34" charset="-122"/>
              </a:rPr>
              <a:t>2009</a:t>
            </a:r>
            <a:r>
              <a:rPr lang="zh-CN" altLang="en-US" sz="1800" dirty="0">
                <a:solidFill>
                  <a:srgbClr val="FF0000"/>
                </a:solidFill>
                <a:latin typeface="微软雅黑" panose="020B0503020204020204" pitchFamily="34" charset="-122"/>
                <a:ea typeface="微软雅黑" panose="020B0503020204020204" pitchFamily="34" charset="-122"/>
              </a:rPr>
              <a:t>年</a:t>
            </a:r>
          </a:p>
        </p:txBody>
      </p:sp>
    </p:spTree>
    <p:extLst>
      <p:ext uri="{BB962C8B-B14F-4D97-AF65-F5344CB8AC3E}">
        <p14:creationId xmlns:p14="http://schemas.microsoft.com/office/powerpoint/2010/main" val="28111709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1DDF10-36B1-4353-B6C6-F2D242F6B740}"/>
              </a:ext>
            </a:extLst>
          </p:cNvPr>
          <p:cNvSpPr>
            <a:spLocks noGrp="1"/>
          </p:cNvSpPr>
          <p:nvPr>
            <p:ph type="title"/>
          </p:nvPr>
        </p:nvSpPr>
        <p:spPr/>
        <p:txBody>
          <a:bodyPr/>
          <a:lstStyle/>
          <a:p>
            <a:r>
              <a:rPr lang="zh-CN" altLang="en-US" dirty="0"/>
              <a:t>计算机是如何工作的</a:t>
            </a:r>
          </a:p>
        </p:txBody>
      </p:sp>
      <p:sp>
        <p:nvSpPr>
          <p:cNvPr id="3" name="灯片编号占位符 2">
            <a:extLst>
              <a:ext uri="{FF2B5EF4-FFF2-40B4-BE49-F238E27FC236}">
                <a16:creationId xmlns:a16="http://schemas.microsoft.com/office/drawing/2014/main" id="{0F2DC388-7800-41FC-9827-1A71F40FED99}"/>
              </a:ext>
            </a:extLst>
          </p:cNvPr>
          <p:cNvSpPr>
            <a:spLocks noGrp="1"/>
          </p:cNvSpPr>
          <p:nvPr>
            <p:ph type="sldNum" sz="quarter" idx="10"/>
          </p:nvPr>
        </p:nvSpPr>
        <p:spPr/>
        <p:txBody>
          <a:bodyPr/>
          <a:lstStyle/>
          <a:p>
            <a:fld id="{4235D990-D27F-4F2C-9FEA-C8DF9BEEB4E2}" type="slidenum">
              <a:rPr lang="zh-CN" altLang="en-US" smtClean="0"/>
              <a:t>40</a:t>
            </a:fld>
            <a:endParaRPr lang="zh-CN" altLang="en-US"/>
          </a:p>
        </p:txBody>
      </p:sp>
      <p:sp>
        <p:nvSpPr>
          <p:cNvPr id="5" name="Text Box 3">
            <a:extLst>
              <a:ext uri="{FF2B5EF4-FFF2-40B4-BE49-F238E27FC236}">
                <a16:creationId xmlns:a16="http://schemas.microsoft.com/office/drawing/2014/main" id="{2436DDD2-AD8E-4A60-A4F6-3AF6BFAA143F}"/>
              </a:ext>
            </a:extLst>
          </p:cNvPr>
          <p:cNvSpPr txBox="1">
            <a:spLocks noChangeArrowheads="1"/>
          </p:cNvSpPr>
          <p:nvPr/>
        </p:nvSpPr>
        <p:spPr bwMode="auto">
          <a:xfrm>
            <a:off x="1235653" y="1236330"/>
            <a:ext cx="8893175" cy="42703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buClrTx/>
              <a:buSzTx/>
              <a:buFontTx/>
              <a:buNone/>
            </a:pPr>
            <a:r>
              <a:rPr lang="zh-CN" altLang="en-US" sz="2200" dirty="0">
                <a:latin typeface="微软雅黑" panose="020B0503020204020204" pitchFamily="34" charset="-122"/>
                <a:ea typeface="微软雅黑" panose="020B0503020204020204" pitchFamily="34" charset="-122"/>
              </a:rPr>
              <a:t>如果你知道厨师是如何做菜的，你就已经知道计算机是如何工作的！</a:t>
            </a:r>
            <a:endParaRPr lang="zh-CN" altLang="en-US" sz="2200" dirty="0">
              <a:solidFill>
                <a:srgbClr val="3333CC"/>
              </a:solidFill>
              <a:latin typeface="微软雅黑" panose="020B0503020204020204" pitchFamily="34" charset="-122"/>
              <a:ea typeface="微软雅黑" panose="020B0503020204020204" pitchFamily="34" charset="-122"/>
            </a:endParaRPr>
          </a:p>
        </p:txBody>
      </p:sp>
      <p:sp>
        <p:nvSpPr>
          <p:cNvPr id="6" name="Text Box 6">
            <a:extLst>
              <a:ext uri="{FF2B5EF4-FFF2-40B4-BE49-F238E27FC236}">
                <a16:creationId xmlns:a16="http://schemas.microsoft.com/office/drawing/2014/main" id="{DE099E29-0A18-4E3C-8E38-B324258B085F}"/>
              </a:ext>
            </a:extLst>
          </p:cNvPr>
          <p:cNvSpPr txBox="1">
            <a:spLocks noChangeArrowheads="1"/>
          </p:cNvSpPr>
          <p:nvPr/>
        </p:nvSpPr>
        <p:spPr bwMode="auto">
          <a:xfrm>
            <a:off x="1596016" y="2690480"/>
            <a:ext cx="1484312" cy="466725"/>
          </a:xfrm>
          <a:prstGeom prst="rect">
            <a:avLst/>
          </a:prstGeom>
          <a:solidFill>
            <a:srgbClr val="0000FF">
              <a:alpha val="25882"/>
            </a:srgbClr>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r>
              <a:rPr lang="zh-CN" altLang="en-US" sz="2400">
                <a:latin typeface="微软雅黑" panose="020B0503020204020204" pitchFamily="34" charset="-122"/>
                <a:ea typeface="微软雅黑" panose="020B0503020204020204" pitchFamily="34" charset="-122"/>
              </a:rPr>
              <a:t>  控制器</a:t>
            </a:r>
          </a:p>
        </p:txBody>
      </p:sp>
      <p:sp>
        <p:nvSpPr>
          <p:cNvPr id="7" name="Rectangle 7">
            <a:extLst>
              <a:ext uri="{FF2B5EF4-FFF2-40B4-BE49-F238E27FC236}">
                <a16:creationId xmlns:a16="http://schemas.microsoft.com/office/drawing/2014/main" id="{D84BF95D-C8A5-4226-98AC-2C6F443B702D}"/>
              </a:ext>
            </a:extLst>
          </p:cNvPr>
          <p:cNvSpPr>
            <a:spLocks noChangeArrowheads="1"/>
          </p:cNvSpPr>
          <p:nvPr/>
        </p:nvSpPr>
        <p:spPr bwMode="auto">
          <a:xfrm>
            <a:off x="1280103" y="2241217"/>
            <a:ext cx="4949825" cy="4230688"/>
          </a:xfrm>
          <a:prstGeom prst="rect">
            <a:avLst/>
          </a:prstGeom>
          <a:noFill/>
          <a:ln w="38100" cap="rnd" algn="ctr">
            <a:solidFill>
              <a:srgbClr val="FF0000"/>
            </a:solidFill>
            <a:prstDash val="sysDot"/>
            <a:miter lim="800000"/>
            <a:headEnd/>
            <a:tailEnd/>
          </a:ln>
          <a:effectLst/>
          <a:extLst>
            <a:ext uri="{909E8E84-426E-40DD-AFC4-6F175D3DCCD1}">
              <a14:hiddenFill xmlns:a14="http://schemas.microsoft.com/office/drawing/2010/main">
                <a:solidFill>
                  <a:srgbClr val="800000">
                    <a:alpha val="18823"/>
                  </a:srgbClr>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endParaRPr lang="zh-CN" altLang="en-US" sz="1800" b="0">
              <a:latin typeface="Arial" panose="020B0604020202020204" pitchFamily="34" charset="0"/>
              <a:ea typeface="宋体" panose="02010600030101010101" pitchFamily="2" charset="-122"/>
            </a:endParaRPr>
          </a:p>
        </p:txBody>
      </p:sp>
      <p:sp>
        <p:nvSpPr>
          <p:cNvPr id="9" name="Text Box 8">
            <a:extLst>
              <a:ext uri="{FF2B5EF4-FFF2-40B4-BE49-F238E27FC236}">
                <a16:creationId xmlns:a16="http://schemas.microsoft.com/office/drawing/2014/main" id="{21D78893-A994-4A67-A3A5-ACFDD81639CB}"/>
              </a:ext>
            </a:extLst>
          </p:cNvPr>
          <p:cNvSpPr txBox="1">
            <a:spLocks noChangeArrowheads="1"/>
          </p:cNvSpPr>
          <p:nvPr/>
        </p:nvSpPr>
        <p:spPr bwMode="auto">
          <a:xfrm>
            <a:off x="1505528" y="2241217"/>
            <a:ext cx="854075" cy="457200"/>
          </a:xfrm>
          <a:prstGeom prst="rect">
            <a:avLst/>
          </a:prstGeom>
          <a:noFill/>
          <a:ln>
            <a:noFill/>
          </a:ln>
          <a:effectLst/>
          <a:extLst>
            <a:ext uri="{909E8E84-426E-40DD-AFC4-6F175D3DCCD1}">
              <a14:hiddenFill xmlns:a14="http://schemas.microsoft.com/office/drawing/2010/main">
                <a:solidFill>
                  <a:srgbClr val="0000FF">
                    <a:alpha val="25882"/>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en-US" altLang="zh-CN" sz="2400">
                <a:solidFill>
                  <a:srgbClr val="FF0000"/>
                </a:solidFill>
                <a:latin typeface="微软雅黑" panose="020B0503020204020204" pitchFamily="34" charset="-122"/>
                <a:ea typeface="微软雅黑" panose="020B0503020204020204" pitchFamily="34" charset="-122"/>
              </a:rPr>
              <a:t>CPU</a:t>
            </a:r>
          </a:p>
        </p:txBody>
      </p:sp>
      <p:sp>
        <p:nvSpPr>
          <p:cNvPr id="10" name="Text Box 9">
            <a:extLst>
              <a:ext uri="{FF2B5EF4-FFF2-40B4-BE49-F238E27FC236}">
                <a16:creationId xmlns:a16="http://schemas.microsoft.com/office/drawing/2014/main" id="{B1E23C74-1C80-4EDC-9A54-2F07FEDEC506}"/>
              </a:ext>
            </a:extLst>
          </p:cNvPr>
          <p:cNvSpPr txBox="1">
            <a:spLocks noChangeArrowheads="1"/>
          </p:cNvSpPr>
          <p:nvPr/>
        </p:nvSpPr>
        <p:spPr bwMode="auto">
          <a:xfrm>
            <a:off x="3620078" y="2780967"/>
            <a:ext cx="1035050" cy="376238"/>
          </a:xfrm>
          <a:prstGeom prst="rect">
            <a:avLst/>
          </a:prstGeom>
          <a:solidFill>
            <a:srgbClr val="FF0000">
              <a:alpha val="18039"/>
            </a:srgbClr>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en-US" altLang="zh-CN" sz="1800">
                <a:solidFill>
                  <a:srgbClr val="008000"/>
                </a:solidFill>
                <a:latin typeface="微软雅黑" panose="020B0503020204020204" pitchFamily="34" charset="-122"/>
                <a:ea typeface="微软雅黑" panose="020B0503020204020204" pitchFamily="34" charset="-122"/>
              </a:rPr>
              <a:t>    PC</a:t>
            </a:r>
          </a:p>
        </p:txBody>
      </p:sp>
      <p:sp>
        <p:nvSpPr>
          <p:cNvPr id="11" name="Text Box 10">
            <a:extLst>
              <a:ext uri="{FF2B5EF4-FFF2-40B4-BE49-F238E27FC236}">
                <a16:creationId xmlns:a16="http://schemas.microsoft.com/office/drawing/2014/main" id="{AE410170-8F10-4362-B382-78AB19E7D9CF}"/>
              </a:ext>
            </a:extLst>
          </p:cNvPr>
          <p:cNvSpPr txBox="1">
            <a:spLocks noChangeArrowheads="1"/>
          </p:cNvSpPr>
          <p:nvPr/>
        </p:nvSpPr>
        <p:spPr bwMode="auto">
          <a:xfrm>
            <a:off x="9316028" y="3141330"/>
            <a:ext cx="695325" cy="831850"/>
          </a:xfrm>
          <a:prstGeom prst="rect">
            <a:avLst/>
          </a:prstGeom>
          <a:solidFill>
            <a:srgbClr val="0000FF">
              <a:alpha val="25882"/>
            </a:srgbClr>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rIns="0">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r>
              <a:rPr lang="zh-CN" altLang="en-US" sz="2400">
                <a:solidFill>
                  <a:srgbClr val="CC3300"/>
                </a:solidFill>
                <a:latin typeface="微软雅黑" panose="020B0503020204020204" pitchFamily="34" charset="-122"/>
                <a:ea typeface="微软雅黑" panose="020B0503020204020204" pitchFamily="34" charset="-122"/>
              </a:rPr>
              <a:t>输入</a:t>
            </a:r>
          </a:p>
          <a:p>
            <a:pPr eaLnBrk="1" hangingPunct="1">
              <a:spcBef>
                <a:spcPct val="0"/>
              </a:spcBef>
              <a:buClrTx/>
              <a:buSzTx/>
              <a:buFontTx/>
              <a:buNone/>
            </a:pPr>
            <a:r>
              <a:rPr lang="zh-CN" altLang="en-US" sz="2400">
                <a:solidFill>
                  <a:srgbClr val="CC3300"/>
                </a:solidFill>
                <a:latin typeface="微软雅黑" panose="020B0503020204020204" pitchFamily="34" charset="-122"/>
                <a:ea typeface="微软雅黑" panose="020B0503020204020204" pitchFamily="34" charset="-122"/>
              </a:rPr>
              <a:t>设备</a:t>
            </a:r>
          </a:p>
        </p:txBody>
      </p:sp>
      <p:sp>
        <p:nvSpPr>
          <p:cNvPr id="12" name="AutoShape 11">
            <a:extLst>
              <a:ext uri="{FF2B5EF4-FFF2-40B4-BE49-F238E27FC236}">
                <a16:creationId xmlns:a16="http://schemas.microsoft.com/office/drawing/2014/main" id="{41174243-77F5-4647-B3B2-DFEF4AFECF1C}"/>
              </a:ext>
            </a:extLst>
          </p:cNvPr>
          <p:cNvSpPr>
            <a:spLocks noChangeArrowheads="1"/>
          </p:cNvSpPr>
          <p:nvPr/>
        </p:nvSpPr>
        <p:spPr bwMode="auto">
          <a:xfrm>
            <a:off x="8904866" y="3501692"/>
            <a:ext cx="360362" cy="223838"/>
          </a:xfrm>
          <a:prstGeom prst="leftRightArrow">
            <a:avLst>
              <a:gd name="adj1" fmla="val 50000"/>
              <a:gd name="adj2" fmla="val 32198"/>
            </a:avLst>
          </a:prstGeom>
          <a:solidFill>
            <a:schemeClr val="bg1"/>
          </a:solidFill>
          <a:ln w="28575" algn="ctr">
            <a:solidFill>
              <a:srgbClr val="CC33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lgn="ctr" eaLnBrk="1" hangingPunct="1">
              <a:spcBef>
                <a:spcPct val="0"/>
              </a:spcBef>
              <a:buClrTx/>
              <a:buSzTx/>
              <a:buFontTx/>
              <a:buNone/>
            </a:pPr>
            <a:endParaRPr lang="zh-CN" altLang="en-US" sz="1800">
              <a:solidFill>
                <a:srgbClr val="CC3300"/>
              </a:solidFill>
              <a:latin typeface="微软雅黑" panose="020B0503020204020204" pitchFamily="34" charset="-122"/>
              <a:ea typeface="微软雅黑" panose="020B0503020204020204" pitchFamily="34" charset="-122"/>
            </a:endParaRPr>
          </a:p>
        </p:txBody>
      </p:sp>
      <p:sp>
        <p:nvSpPr>
          <p:cNvPr id="13" name="Text Box 12">
            <a:extLst>
              <a:ext uri="{FF2B5EF4-FFF2-40B4-BE49-F238E27FC236}">
                <a16:creationId xmlns:a16="http://schemas.microsoft.com/office/drawing/2014/main" id="{9BFF0869-E104-4D50-AB08-C28FF4CD46FF}"/>
              </a:ext>
            </a:extLst>
          </p:cNvPr>
          <p:cNvSpPr txBox="1">
            <a:spLocks noChangeArrowheads="1"/>
          </p:cNvSpPr>
          <p:nvPr/>
        </p:nvSpPr>
        <p:spPr bwMode="auto">
          <a:xfrm>
            <a:off x="9316028" y="4536742"/>
            <a:ext cx="695325" cy="831850"/>
          </a:xfrm>
          <a:prstGeom prst="rect">
            <a:avLst/>
          </a:prstGeom>
          <a:solidFill>
            <a:srgbClr val="0000FF">
              <a:alpha val="25882"/>
            </a:srgbClr>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rIns="0">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r>
              <a:rPr lang="zh-CN" altLang="en-US" sz="2400">
                <a:solidFill>
                  <a:srgbClr val="CC3300"/>
                </a:solidFill>
                <a:latin typeface="微软雅黑" panose="020B0503020204020204" pitchFamily="34" charset="-122"/>
                <a:ea typeface="微软雅黑" panose="020B0503020204020204" pitchFamily="34" charset="-122"/>
              </a:rPr>
              <a:t>输出</a:t>
            </a:r>
            <a:endParaRPr lang="en-US" altLang="zh-CN" sz="2400">
              <a:solidFill>
                <a:srgbClr val="CC3300"/>
              </a:solidFill>
              <a:latin typeface="微软雅黑" panose="020B0503020204020204" pitchFamily="34" charset="-122"/>
              <a:ea typeface="微软雅黑" panose="020B0503020204020204" pitchFamily="34" charset="-122"/>
            </a:endParaRPr>
          </a:p>
          <a:p>
            <a:pPr eaLnBrk="1" hangingPunct="1">
              <a:spcBef>
                <a:spcPct val="0"/>
              </a:spcBef>
              <a:buClrTx/>
              <a:buSzTx/>
              <a:buFontTx/>
              <a:buNone/>
            </a:pPr>
            <a:r>
              <a:rPr lang="zh-CN" altLang="en-US" sz="2400">
                <a:solidFill>
                  <a:srgbClr val="CC3300"/>
                </a:solidFill>
                <a:latin typeface="微软雅黑" panose="020B0503020204020204" pitchFamily="34" charset="-122"/>
                <a:ea typeface="微软雅黑" panose="020B0503020204020204" pitchFamily="34" charset="-122"/>
              </a:rPr>
              <a:t>设备</a:t>
            </a:r>
          </a:p>
        </p:txBody>
      </p:sp>
      <p:sp>
        <p:nvSpPr>
          <p:cNvPr id="14" name="AutoShape 13">
            <a:extLst>
              <a:ext uri="{FF2B5EF4-FFF2-40B4-BE49-F238E27FC236}">
                <a16:creationId xmlns:a16="http://schemas.microsoft.com/office/drawing/2014/main" id="{89FC2103-41FD-45E3-8776-4AC2E6FFBF20}"/>
              </a:ext>
            </a:extLst>
          </p:cNvPr>
          <p:cNvSpPr>
            <a:spLocks noChangeArrowheads="1"/>
          </p:cNvSpPr>
          <p:nvPr/>
        </p:nvSpPr>
        <p:spPr bwMode="auto">
          <a:xfrm>
            <a:off x="8860416" y="4806617"/>
            <a:ext cx="404812" cy="225425"/>
          </a:xfrm>
          <a:prstGeom prst="leftRightArrow">
            <a:avLst>
              <a:gd name="adj1" fmla="val 50000"/>
              <a:gd name="adj2" fmla="val 35915"/>
            </a:avLst>
          </a:prstGeom>
          <a:solidFill>
            <a:schemeClr val="bg1"/>
          </a:solidFill>
          <a:ln w="28575" algn="ctr">
            <a:solidFill>
              <a:srgbClr val="CC33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endParaRPr lang="zh-CN" altLang="en-US" sz="1800" b="0">
              <a:latin typeface="Arial" panose="020B0604020202020204" pitchFamily="34" charset="0"/>
              <a:ea typeface="宋体" panose="02010600030101010101" pitchFamily="2" charset="-122"/>
            </a:endParaRPr>
          </a:p>
        </p:txBody>
      </p:sp>
      <p:sp>
        <p:nvSpPr>
          <p:cNvPr id="15" name="Text Box 14">
            <a:extLst>
              <a:ext uri="{FF2B5EF4-FFF2-40B4-BE49-F238E27FC236}">
                <a16:creationId xmlns:a16="http://schemas.microsoft.com/office/drawing/2014/main" id="{386F9379-17F3-4EE9-B9BA-808B12FF15FA}"/>
              </a:ext>
            </a:extLst>
          </p:cNvPr>
          <p:cNvSpPr txBox="1">
            <a:spLocks noChangeArrowheads="1"/>
          </p:cNvSpPr>
          <p:nvPr/>
        </p:nvSpPr>
        <p:spPr bwMode="auto">
          <a:xfrm>
            <a:off x="4925003" y="2780967"/>
            <a:ext cx="1079500" cy="376238"/>
          </a:xfrm>
          <a:prstGeom prst="rect">
            <a:avLst/>
          </a:prstGeom>
          <a:solidFill>
            <a:srgbClr val="FF0000">
              <a:alpha val="18039"/>
            </a:srgbClr>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en-US" altLang="zh-CN" sz="1800">
                <a:solidFill>
                  <a:srgbClr val="008000"/>
                </a:solidFill>
                <a:latin typeface="微软雅黑" panose="020B0503020204020204" pitchFamily="34" charset="-122"/>
                <a:ea typeface="微软雅黑" panose="020B0503020204020204" pitchFamily="34" charset="-122"/>
              </a:rPr>
              <a:t>  MAR</a:t>
            </a:r>
          </a:p>
        </p:txBody>
      </p:sp>
      <p:sp>
        <p:nvSpPr>
          <p:cNvPr id="16" name="Text Box 15">
            <a:extLst>
              <a:ext uri="{FF2B5EF4-FFF2-40B4-BE49-F238E27FC236}">
                <a16:creationId xmlns:a16="http://schemas.microsoft.com/office/drawing/2014/main" id="{FCE69BF3-4BA1-4ACE-B26E-6DCD014B41DE}"/>
              </a:ext>
            </a:extLst>
          </p:cNvPr>
          <p:cNvSpPr txBox="1">
            <a:spLocks noChangeArrowheads="1"/>
          </p:cNvSpPr>
          <p:nvPr/>
        </p:nvSpPr>
        <p:spPr bwMode="auto">
          <a:xfrm>
            <a:off x="4971041" y="5795630"/>
            <a:ext cx="1079500" cy="376237"/>
          </a:xfrm>
          <a:prstGeom prst="rect">
            <a:avLst/>
          </a:prstGeom>
          <a:solidFill>
            <a:srgbClr val="FF0000">
              <a:alpha val="18039"/>
            </a:srgbClr>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en-US" altLang="zh-CN" sz="1800">
                <a:solidFill>
                  <a:schemeClr val="accent2"/>
                </a:solidFill>
                <a:latin typeface="微软雅黑" panose="020B0503020204020204" pitchFamily="34" charset="-122"/>
                <a:ea typeface="微软雅黑" panose="020B0503020204020204" pitchFamily="34" charset="-122"/>
              </a:rPr>
              <a:t>  MDR</a:t>
            </a:r>
          </a:p>
        </p:txBody>
      </p:sp>
      <p:sp>
        <p:nvSpPr>
          <p:cNvPr id="17" name="Line 16">
            <a:extLst>
              <a:ext uri="{FF2B5EF4-FFF2-40B4-BE49-F238E27FC236}">
                <a16:creationId xmlns:a16="http://schemas.microsoft.com/office/drawing/2014/main" id="{BDEB05AF-D904-47E3-BE06-1D8BBC515993}"/>
              </a:ext>
            </a:extLst>
          </p:cNvPr>
          <p:cNvSpPr>
            <a:spLocks noChangeShapeType="1"/>
          </p:cNvSpPr>
          <p:nvPr/>
        </p:nvSpPr>
        <p:spPr bwMode="auto">
          <a:xfrm>
            <a:off x="3080328" y="2960355"/>
            <a:ext cx="539750" cy="0"/>
          </a:xfrm>
          <a:prstGeom prst="line">
            <a:avLst/>
          </a:prstGeom>
          <a:noFill/>
          <a:ln w="38100">
            <a:solidFill>
              <a:srgbClr val="FF3300"/>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18" name="Line 17">
            <a:extLst>
              <a:ext uri="{FF2B5EF4-FFF2-40B4-BE49-F238E27FC236}">
                <a16:creationId xmlns:a16="http://schemas.microsoft.com/office/drawing/2014/main" id="{D1C781BC-52A9-494C-BA86-474EF1D33C93}"/>
              </a:ext>
            </a:extLst>
          </p:cNvPr>
          <p:cNvSpPr>
            <a:spLocks noChangeShapeType="1"/>
          </p:cNvSpPr>
          <p:nvPr/>
        </p:nvSpPr>
        <p:spPr bwMode="auto">
          <a:xfrm>
            <a:off x="4655128" y="2960355"/>
            <a:ext cx="271463" cy="0"/>
          </a:xfrm>
          <a:prstGeom prst="line">
            <a:avLst/>
          </a:prstGeom>
          <a:noFill/>
          <a:ln w="38100">
            <a:solidFill>
              <a:srgbClr val="007635"/>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19" name="Line 18">
            <a:extLst>
              <a:ext uri="{FF2B5EF4-FFF2-40B4-BE49-F238E27FC236}">
                <a16:creationId xmlns:a16="http://schemas.microsoft.com/office/drawing/2014/main" id="{AE2873D8-7379-4D45-B3FF-CB8C0E006309}"/>
              </a:ext>
            </a:extLst>
          </p:cNvPr>
          <p:cNvSpPr>
            <a:spLocks noChangeShapeType="1"/>
          </p:cNvSpPr>
          <p:nvPr/>
        </p:nvSpPr>
        <p:spPr bwMode="auto">
          <a:xfrm>
            <a:off x="5331403" y="5300330"/>
            <a:ext cx="0" cy="495300"/>
          </a:xfrm>
          <a:prstGeom prst="line">
            <a:avLst/>
          </a:prstGeom>
          <a:noFill/>
          <a:ln w="38100">
            <a:solidFill>
              <a:srgbClr val="3333C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grpSp>
        <p:nvGrpSpPr>
          <p:cNvPr id="20" name="Group 19">
            <a:extLst>
              <a:ext uri="{FF2B5EF4-FFF2-40B4-BE49-F238E27FC236}">
                <a16:creationId xmlns:a16="http://schemas.microsoft.com/office/drawing/2014/main" id="{B92EF4F8-29EB-4DD8-BA4F-E5438C62973F}"/>
              </a:ext>
            </a:extLst>
          </p:cNvPr>
          <p:cNvGrpSpPr>
            <a:grpSpLocks/>
          </p:cNvGrpSpPr>
          <p:nvPr/>
        </p:nvGrpSpPr>
        <p:grpSpPr bwMode="auto">
          <a:xfrm>
            <a:off x="3683578" y="3555667"/>
            <a:ext cx="765175" cy="1484313"/>
            <a:chOff x="3135" y="2472"/>
            <a:chExt cx="454" cy="935"/>
          </a:xfrm>
        </p:grpSpPr>
        <p:grpSp>
          <p:nvGrpSpPr>
            <p:cNvPr id="21" name="Group 20">
              <a:extLst>
                <a:ext uri="{FF2B5EF4-FFF2-40B4-BE49-F238E27FC236}">
                  <a16:creationId xmlns:a16="http://schemas.microsoft.com/office/drawing/2014/main" id="{4F35A8D7-FE32-4FAC-9029-05B2DACC155E}"/>
                </a:ext>
              </a:extLst>
            </p:cNvPr>
            <p:cNvGrpSpPr>
              <a:grpSpLocks/>
            </p:cNvGrpSpPr>
            <p:nvPr/>
          </p:nvGrpSpPr>
          <p:grpSpPr bwMode="auto">
            <a:xfrm flipH="1">
              <a:off x="3135" y="2472"/>
              <a:ext cx="454" cy="935"/>
              <a:chOff x="3078" y="2330"/>
              <a:chExt cx="625" cy="1580"/>
            </a:xfrm>
          </p:grpSpPr>
          <p:sp>
            <p:nvSpPr>
              <p:cNvPr id="23" name="Line 12">
                <a:extLst>
                  <a:ext uri="{FF2B5EF4-FFF2-40B4-BE49-F238E27FC236}">
                    <a16:creationId xmlns:a16="http://schemas.microsoft.com/office/drawing/2014/main" id="{6267AAB2-A937-45BF-9BA4-0B27A30BBC94}"/>
                  </a:ext>
                </a:extLst>
              </p:cNvPr>
              <p:cNvSpPr>
                <a:spLocks noChangeShapeType="1"/>
              </p:cNvSpPr>
              <p:nvPr/>
            </p:nvSpPr>
            <p:spPr bwMode="auto">
              <a:xfrm flipH="1">
                <a:off x="3078" y="2330"/>
                <a:ext cx="9" cy="691"/>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4" name="Line 13">
                <a:extLst>
                  <a:ext uri="{FF2B5EF4-FFF2-40B4-BE49-F238E27FC236}">
                    <a16:creationId xmlns:a16="http://schemas.microsoft.com/office/drawing/2014/main" id="{26783E99-EC55-422E-8330-37C8552A8924}"/>
                  </a:ext>
                </a:extLst>
              </p:cNvPr>
              <p:cNvSpPr>
                <a:spLocks noChangeShapeType="1"/>
              </p:cNvSpPr>
              <p:nvPr/>
            </p:nvSpPr>
            <p:spPr bwMode="auto">
              <a:xfrm>
                <a:off x="3107" y="2330"/>
                <a:ext cx="592" cy="307"/>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5" name="Line 14">
                <a:extLst>
                  <a:ext uri="{FF2B5EF4-FFF2-40B4-BE49-F238E27FC236}">
                    <a16:creationId xmlns:a16="http://schemas.microsoft.com/office/drawing/2014/main" id="{0EACCEDA-793B-4C53-915B-5E0E1931B314}"/>
                  </a:ext>
                </a:extLst>
              </p:cNvPr>
              <p:cNvSpPr>
                <a:spLocks noChangeShapeType="1"/>
              </p:cNvSpPr>
              <p:nvPr/>
            </p:nvSpPr>
            <p:spPr bwMode="auto">
              <a:xfrm>
                <a:off x="3087" y="3018"/>
                <a:ext cx="213" cy="11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 name="Line 16">
                <a:extLst>
                  <a:ext uri="{FF2B5EF4-FFF2-40B4-BE49-F238E27FC236}">
                    <a16:creationId xmlns:a16="http://schemas.microsoft.com/office/drawing/2014/main" id="{96E2C8AC-8F15-4613-A9E0-9874ED683204}"/>
                  </a:ext>
                </a:extLst>
              </p:cNvPr>
              <p:cNvSpPr>
                <a:spLocks noChangeShapeType="1"/>
              </p:cNvSpPr>
              <p:nvPr/>
            </p:nvSpPr>
            <p:spPr bwMode="auto">
              <a:xfrm>
                <a:off x="3693" y="2644"/>
                <a:ext cx="10" cy="457"/>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 name="Line 18">
                <a:extLst>
                  <a:ext uri="{FF2B5EF4-FFF2-40B4-BE49-F238E27FC236}">
                    <a16:creationId xmlns:a16="http://schemas.microsoft.com/office/drawing/2014/main" id="{A19D9E76-D6A9-4637-A953-EA44282C3EF7}"/>
                  </a:ext>
                </a:extLst>
              </p:cNvPr>
              <p:cNvSpPr>
                <a:spLocks noChangeShapeType="1"/>
              </p:cNvSpPr>
              <p:nvPr/>
            </p:nvSpPr>
            <p:spPr bwMode="auto">
              <a:xfrm flipV="1">
                <a:off x="3120" y="3256"/>
                <a:ext cx="0" cy="654"/>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8" name="Line 19">
                <a:extLst>
                  <a:ext uri="{FF2B5EF4-FFF2-40B4-BE49-F238E27FC236}">
                    <a16:creationId xmlns:a16="http://schemas.microsoft.com/office/drawing/2014/main" id="{4C82A45B-87A5-4716-8BD6-F201E790D573}"/>
                  </a:ext>
                </a:extLst>
              </p:cNvPr>
              <p:cNvSpPr>
                <a:spLocks noChangeShapeType="1"/>
              </p:cNvSpPr>
              <p:nvPr/>
            </p:nvSpPr>
            <p:spPr bwMode="auto">
              <a:xfrm flipV="1">
                <a:off x="3135" y="3549"/>
                <a:ext cx="564" cy="349"/>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9" name="Line 20">
                <a:extLst>
                  <a:ext uri="{FF2B5EF4-FFF2-40B4-BE49-F238E27FC236}">
                    <a16:creationId xmlns:a16="http://schemas.microsoft.com/office/drawing/2014/main" id="{49503BE1-6230-4690-9B27-A69F15D123A0}"/>
                  </a:ext>
                </a:extLst>
              </p:cNvPr>
              <p:cNvSpPr>
                <a:spLocks noChangeShapeType="1"/>
              </p:cNvSpPr>
              <p:nvPr/>
            </p:nvSpPr>
            <p:spPr bwMode="auto">
              <a:xfrm flipV="1">
                <a:off x="3121" y="3125"/>
                <a:ext cx="171" cy="124"/>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0" name="Line 22">
                <a:extLst>
                  <a:ext uri="{FF2B5EF4-FFF2-40B4-BE49-F238E27FC236}">
                    <a16:creationId xmlns:a16="http://schemas.microsoft.com/office/drawing/2014/main" id="{D0136634-95E9-4F22-A0E3-F060F94E9D8A}"/>
                  </a:ext>
                </a:extLst>
              </p:cNvPr>
              <p:cNvSpPr>
                <a:spLocks noChangeShapeType="1"/>
              </p:cNvSpPr>
              <p:nvPr/>
            </p:nvSpPr>
            <p:spPr bwMode="auto">
              <a:xfrm flipV="1">
                <a:off x="3702" y="3067"/>
                <a:ext cx="0" cy="481"/>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sp>
          <p:nvSpPr>
            <p:cNvPr id="22" name="Rectangle 25">
              <a:extLst>
                <a:ext uri="{FF2B5EF4-FFF2-40B4-BE49-F238E27FC236}">
                  <a16:creationId xmlns:a16="http://schemas.microsoft.com/office/drawing/2014/main" id="{05DBA79D-943C-45FB-A332-C88294E0A8C2}"/>
                </a:ext>
              </a:extLst>
            </p:cNvPr>
            <p:cNvSpPr>
              <a:spLocks noChangeArrowheads="1"/>
            </p:cNvSpPr>
            <p:nvPr/>
          </p:nvSpPr>
          <p:spPr bwMode="auto">
            <a:xfrm rot="16200000" flipH="1">
              <a:off x="3033" y="2830"/>
              <a:ext cx="510" cy="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lnSpc>
                  <a:spcPct val="90000"/>
                </a:lnSpc>
                <a:spcBef>
                  <a:spcPct val="0"/>
                </a:spcBef>
                <a:buClrTx/>
                <a:buSzTx/>
                <a:buFontTx/>
                <a:buNone/>
              </a:pPr>
              <a:r>
                <a:rPr lang="en-US" altLang="zh-CN" sz="2400">
                  <a:latin typeface="Arial" panose="020B0604020202020204" pitchFamily="34" charset="0"/>
                  <a:ea typeface="宋体" panose="02010600030101010101" pitchFamily="2" charset="-122"/>
                  <a:cs typeface="Arial" panose="020B0604020202020204" pitchFamily="34" charset="0"/>
                </a:rPr>
                <a:t>ALU</a:t>
              </a:r>
            </a:p>
          </p:txBody>
        </p:sp>
      </p:grpSp>
      <p:grpSp>
        <p:nvGrpSpPr>
          <p:cNvPr id="31" name="Group 30">
            <a:extLst>
              <a:ext uri="{FF2B5EF4-FFF2-40B4-BE49-F238E27FC236}">
                <a16:creationId xmlns:a16="http://schemas.microsoft.com/office/drawing/2014/main" id="{C72CD230-ED48-4E79-BC7B-9ECB2C08A0AC}"/>
              </a:ext>
            </a:extLst>
          </p:cNvPr>
          <p:cNvGrpSpPr>
            <a:grpSpLocks/>
          </p:cNvGrpSpPr>
          <p:nvPr/>
        </p:nvGrpSpPr>
        <p:grpSpPr bwMode="auto">
          <a:xfrm>
            <a:off x="4431291" y="3950955"/>
            <a:ext cx="404812" cy="809625"/>
            <a:chOff x="2030" y="2415"/>
            <a:chExt cx="341" cy="510"/>
          </a:xfrm>
        </p:grpSpPr>
        <p:sp>
          <p:nvSpPr>
            <p:cNvPr id="32" name="Line 31">
              <a:extLst>
                <a:ext uri="{FF2B5EF4-FFF2-40B4-BE49-F238E27FC236}">
                  <a16:creationId xmlns:a16="http://schemas.microsoft.com/office/drawing/2014/main" id="{5A4580EE-2D39-42D6-B8DB-8F54DB42F0AF}"/>
                </a:ext>
              </a:extLst>
            </p:cNvPr>
            <p:cNvSpPr>
              <a:spLocks noChangeShapeType="1"/>
            </p:cNvSpPr>
            <p:nvPr/>
          </p:nvSpPr>
          <p:spPr bwMode="auto">
            <a:xfrm flipH="1">
              <a:off x="2031" y="2415"/>
              <a:ext cx="340" cy="0"/>
            </a:xfrm>
            <a:prstGeom prst="line">
              <a:avLst/>
            </a:prstGeom>
            <a:noFill/>
            <a:ln w="38100">
              <a:solidFill>
                <a:srgbClr val="3333C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33" name="Line 32">
              <a:extLst>
                <a:ext uri="{FF2B5EF4-FFF2-40B4-BE49-F238E27FC236}">
                  <a16:creationId xmlns:a16="http://schemas.microsoft.com/office/drawing/2014/main" id="{B4AC89DA-F181-4E24-8A10-C71AAB0A887F}"/>
                </a:ext>
              </a:extLst>
            </p:cNvPr>
            <p:cNvSpPr>
              <a:spLocks noChangeShapeType="1"/>
            </p:cNvSpPr>
            <p:nvPr/>
          </p:nvSpPr>
          <p:spPr bwMode="auto">
            <a:xfrm flipH="1">
              <a:off x="2030" y="2925"/>
              <a:ext cx="340" cy="0"/>
            </a:xfrm>
            <a:prstGeom prst="line">
              <a:avLst/>
            </a:prstGeom>
            <a:noFill/>
            <a:ln w="38100">
              <a:solidFill>
                <a:srgbClr val="3333C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grpSp>
      <p:sp>
        <p:nvSpPr>
          <p:cNvPr id="34" name="Text Box 33">
            <a:extLst>
              <a:ext uri="{FF2B5EF4-FFF2-40B4-BE49-F238E27FC236}">
                <a16:creationId xmlns:a16="http://schemas.microsoft.com/office/drawing/2014/main" id="{692D5CA4-D33A-46B0-9980-D0CDEF3DF63E}"/>
              </a:ext>
            </a:extLst>
          </p:cNvPr>
          <p:cNvSpPr txBox="1">
            <a:spLocks noChangeArrowheads="1"/>
          </p:cNvSpPr>
          <p:nvPr/>
        </p:nvSpPr>
        <p:spPr bwMode="auto">
          <a:xfrm>
            <a:off x="2719966" y="3455655"/>
            <a:ext cx="450850" cy="1625600"/>
          </a:xfrm>
          <a:prstGeom prst="rect">
            <a:avLst/>
          </a:prstGeom>
          <a:solidFill>
            <a:srgbClr val="FF0000">
              <a:alpha val="18039"/>
            </a:srgbClr>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r>
              <a:rPr lang="zh-CN" altLang="en-US" sz="2000">
                <a:latin typeface="微软雅黑" panose="020B0503020204020204" pitchFamily="34" charset="-122"/>
                <a:ea typeface="微软雅黑" panose="020B0503020204020204" pitchFamily="34" charset="-122"/>
              </a:rPr>
              <a:t>标</a:t>
            </a:r>
          </a:p>
          <a:p>
            <a:pPr eaLnBrk="1" hangingPunct="1">
              <a:spcBef>
                <a:spcPct val="0"/>
              </a:spcBef>
              <a:buClrTx/>
              <a:buSzTx/>
              <a:buFontTx/>
              <a:buNone/>
            </a:pPr>
            <a:r>
              <a:rPr lang="zh-CN" altLang="en-US" sz="2000">
                <a:latin typeface="微软雅黑" panose="020B0503020204020204" pitchFamily="34" charset="-122"/>
                <a:ea typeface="微软雅黑" panose="020B0503020204020204" pitchFamily="34" charset="-122"/>
              </a:rPr>
              <a:t>志</a:t>
            </a:r>
          </a:p>
          <a:p>
            <a:pPr eaLnBrk="1" hangingPunct="1">
              <a:spcBef>
                <a:spcPct val="0"/>
              </a:spcBef>
              <a:buClrTx/>
              <a:buSzTx/>
              <a:buFontTx/>
              <a:buNone/>
            </a:pPr>
            <a:r>
              <a:rPr lang="zh-CN" altLang="en-US" sz="2000">
                <a:latin typeface="微软雅黑" panose="020B0503020204020204" pitchFamily="34" charset="-122"/>
                <a:ea typeface="微软雅黑" panose="020B0503020204020204" pitchFamily="34" charset="-122"/>
              </a:rPr>
              <a:t>寄</a:t>
            </a:r>
          </a:p>
          <a:p>
            <a:pPr eaLnBrk="1" hangingPunct="1">
              <a:spcBef>
                <a:spcPct val="0"/>
              </a:spcBef>
              <a:buClrTx/>
              <a:buSzTx/>
              <a:buFontTx/>
              <a:buNone/>
            </a:pPr>
            <a:r>
              <a:rPr lang="zh-CN" altLang="en-US" sz="2000">
                <a:latin typeface="微软雅黑" panose="020B0503020204020204" pitchFamily="34" charset="-122"/>
                <a:ea typeface="微软雅黑" panose="020B0503020204020204" pitchFamily="34" charset="-122"/>
              </a:rPr>
              <a:t>存</a:t>
            </a:r>
          </a:p>
          <a:p>
            <a:pPr eaLnBrk="1" hangingPunct="1">
              <a:spcBef>
                <a:spcPct val="0"/>
              </a:spcBef>
              <a:buClrTx/>
              <a:buSzTx/>
              <a:buFontTx/>
              <a:buNone/>
            </a:pPr>
            <a:r>
              <a:rPr lang="zh-CN" altLang="en-US" sz="2000">
                <a:latin typeface="微软雅黑" panose="020B0503020204020204" pitchFamily="34" charset="-122"/>
                <a:ea typeface="微软雅黑" panose="020B0503020204020204" pitchFamily="34" charset="-122"/>
              </a:rPr>
              <a:t>器</a:t>
            </a:r>
            <a:endParaRPr lang="en-US" altLang="zh-CN" sz="2000">
              <a:latin typeface="微软雅黑" panose="020B0503020204020204" pitchFamily="34" charset="-122"/>
              <a:ea typeface="微软雅黑" panose="020B0503020204020204" pitchFamily="34" charset="-122"/>
            </a:endParaRPr>
          </a:p>
        </p:txBody>
      </p:sp>
      <p:sp>
        <p:nvSpPr>
          <p:cNvPr id="35" name="Line 34">
            <a:extLst>
              <a:ext uri="{FF2B5EF4-FFF2-40B4-BE49-F238E27FC236}">
                <a16:creationId xmlns:a16="http://schemas.microsoft.com/office/drawing/2014/main" id="{A6C6403A-B8FA-4CD3-A315-D7E9490D258D}"/>
              </a:ext>
            </a:extLst>
          </p:cNvPr>
          <p:cNvSpPr>
            <a:spLocks noChangeShapeType="1"/>
          </p:cNvSpPr>
          <p:nvPr/>
        </p:nvSpPr>
        <p:spPr bwMode="auto">
          <a:xfrm flipH="1">
            <a:off x="3170816" y="4041442"/>
            <a:ext cx="539750" cy="0"/>
          </a:xfrm>
          <a:prstGeom prst="line">
            <a:avLst/>
          </a:prstGeom>
          <a:noFill/>
          <a:ln w="38100">
            <a:solidFill>
              <a:srgbClr val="3333C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grpSp>
        <p:nvGrpSpPr>
          <p:cNvPr id="36" name="Group 35">
            <a:extLst>
              <a:ext uri="{FF2B5EF4-FFF2-40B4-BE49-F238E27FC236}">
                <a16:creationId xmlns:a16="http://schemas.microsoft.com/office/drawing/2014/main" id="{57CABC37-08D6-47D9-B2AD-0BB3DE2A4401}"/>
              </a:ext>
            </a:extLst>
          </p:cNvPr>
          <p:cNvGrpSpPr>
            <a:grpSpLocks/>
          </p:cNvGrpSpPr>
          <p:nvPr/>
        </p:nvGrpSpPr>
        <p:grpSpPr bwMode="auto">
          <a:xfrm>
            <a:off x="2450091" y="3141330"/>
            <a:ext cx="227012" cy="855662"/>
            <a:chOff x="895" y="1905"/>
            <a:chExt cx="143" cy="539"/>
          </a:xfrm>
        </p:grpSpPr>
        <p:sp>
          <p:nvSpPr>
            <p:cNvPr id="37" name="Line 36">
              <a:extLst>
                <a:ext uri="{FF2B5EF4-FFF2-40B4-BE49-F238E27FC236}">
                  <a16:creationId xmlns:a16="http://schemas.microsoft.com/office/drawing/2014/main" id="{571E23F1-68C4-4970-AB1F-EB66FBE0E4D9}"/>
                </a:ext>
              </a:extLst>
            </p:cNvPr>
            <p:cNvSpPr>
              <a:spLocks noChangeShapeType="1"/>
            </p:cNvSpPr>
            <p:nvPr/>
          </p:nvSpPr>
          <p:spPr bwMode="auto">
            <a:xfrm flipH="1">
              <a:off x="896" y="2443"/>
              <a:ext cx="142" cy="0"/>
            </a:xfrm>
            <a:prstGeom prst="line">
              <a:avLst/>
            </a:prstGeom>
            <a:noFill/>
            <a:ln w="28575">
              <a:solidFill>
                <a:srgbClr val="3333CC"/>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38" name="Line 37">
              <a:extLst>
                <a:ext uri="{FF2B5EF4-FFF2-40B4-BE49-F238E27FC236}">
                  <a16:creationId xmlns:a16="http://schemas.microsoft.com/office/drawing/2014/main" id="{ADBACFE1-24EB-44E3-A55B-A3A26D73A388}"/>
                </a:ext>
              </a:extLst>
            </p:cNvPr>
            <p:cNvSpPr>
              <a:spLocks noChangeShapeType="1"/>
            </p:cNvSpPr>
            <p:nvPr/>
          </p:nvSpPr>
          <p:spPr bwMode="auto">
            <a:xfrm flipV="1">
              <a:off x="895" y="1905"/>
              <a:ext cx="0" cy="539"/>
            </a:xfrm>
            <a:prstGeom prst="line">
              <a:avLst/>
            </a:prstGeom>
            <a:noFill/>
            <a:ln w="38100">
              <a:solidFill>
                <a:srgbClr val="3333C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grpSp>
      <p:sp>
        <p:nvSpPr>
          <p:cNvPr id="39" name="Line 38">
            <a:extLst>
              <a:ext uri="{FF2B5EF4-FFF2-40B4-BE49-F238E27FC236}">
                <a16:creationId xmlns:a16="http://schemas.microsoft.com/office/drawing/2014/main" id="{9E1D35B6-9A4F-4380-8205-0914444E0FD6}"/>
              </a:ext>
            </a:extLst>
          </p:cNvPr>
          <p:cNvSpPr>
            <a:spLocks noChangeShapeType="1"/>
          </p:cNvSpPr>
          <p:nvPr/>
        </p:nvSpPr>
        <p:spPr bwMode="auto">
          <a:xfrm flipV="1">
            <a:off x="5466341" y="3185780"/>
            <a:ext cx="0" cy="539750"/>
          </a:xfrm>
          <a:prstGeom prst="line">
            <a:avLst/>
          </a:prstGeom>
          <a:noFill/>
          <a:ln w="38100">
            <a:solidFill>
              <a:srgbClr val="008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grpSp>
        <p:nvGrpSpPr>
          <p:cNvPr id="40" name="Group 39">
            <a:extLst>
              <a:ext uri="{FF2B5EF4-FFF2-40B4-BE49-F238E27FC236}">
                <a16:creationId xmlns:a16="http://schemas.microsoft.com/office/drawing/2014/main" id="{7D651B3D-53DD-42B9-B000-C72D7FA2ABB1}"/>
              </a:ext>
            </a:extLst>
          </p:cNvPr>
          <p:cNvGrpSpPr>
            <a:grpSpLocks/>
          </p:cNvGrpSpPr>
          <p:nvPr/>
        </p:nvGrpSpPr>
        <p:grpSpPr bwMode="auto">
          <a:xfrm>
            <a:off x="3440691" y="4398630"/>
            <a:ext cx="1530350" cy="1487487"/>
            <a:chOff x="1576" y="2924"/>
            <a:chExt cx="964" cy="937"/>
          </a:xfrm>
        </p:grpSpPr>
        <p:sp>
          <p:nvSpPr>
            <p:cNvPr id="41" name="Line 40">
              <a:extLst>
                <a:ext uri="{FF2B5EF4-FFF2-40B4-BE49-F238E27FC236}">
                  <a16:creationId xmlns:a16="http://schemas.microsoft.com/office/drawing/2014/main" id="{56DA3D5C-8D08-4D6E-9D61-F6EC5E7FD39F}"/>
                </a:ext>
              </a:extLst>
            </p:cNvPr>
            <p:cNvSpPr>
              <a:spLocks noChangeShapeType="1"/>
            </p:cNvSpPr>
            <p:nvPr/>
          </p:nvSpPr>
          <p:spPr bwMode="auto">
            <a:xfrm>
              <a:off x="1576" y="2924"/>
              <a:ext cx="0" cy="935"/>
            </a:xfrm>
            <a:prstGeom prst="line">
              <a:avLst/>
            </a:prstGeom>
            <a:noFill/>
            <a:ln w="38100">
              <a:solidFill>
                <a:srgbClr val="3333CC"/>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2" name="Line 41">
              <a:extLst>
                <a:ext uri="{FF2B5EF4-FFF2-40B4-BE49-F238E27FC236}">
                  <a16:creationId xmlns:a16="http://schemas.microsoft.com/office/drawing/2014/main" id="{82D22371-0933-4F1E-B7E2-3C579798808A}"/>
                </a:ext>
              </a:extLst>
            </p:cNvPr>
            <p:cNvSpPr>
              <a:spLocks noChangeShapeType="1"/>
            </p:cNvSpPr>
            <p:nvPr/>
          </p:nvSpPr>
          <p:spPr bwMode="auto">
            <a:xfrm>
              <a:off x="1576" y="3861"/>
              <a:ext cx="964" cy="0"/>
            </a:xfrm>
            <a:prstGeom prst="line">
              <a:avLst/>
            </a:prstGeom>
            <a:noFill/>
            <a:ln w="38100">
              <a:solidFill>
                <a:srgbClr val="3333C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3" name="Line 42">
              <a:extLst>
                <a:ext uri="{FF2B5EF4-FFF2-40B4-BE49-F238E27FC236}">
                  <a16:creationId xmlns:a16="http://schemas.microsoft.com/office/drawing/2014/main" id="{D3EF9D2F-4D72-4C82-9743-F0435E2DB0AB}"/>
                </a:ext>
              </a:extLst>
            </p:cNvPr>
            <p:cNvSpPr>
              <a:spLocks noChangeShapeType="1"/>
            </p:cNvSpPr>
            <p:nvPr/>
          </p:nvSpPr>
          <p:spPr bwMode="auto">
            <a:xfrm flipH="1">
              <a:off x="1576" y="2924"/>
              <a:ext cx="171" cy="0"/>
            </a:xfrm>
            <a:prstGeom prst="line">
              <a:avLst/>
            </a:prstGeom>
            <a:noFill/>
            <a:ln w="28575">
              <a:solidFill>
                <a:srgbClr val="3333CC"/>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grpSp>
      <p:grpSp>
        <p:nvGrpSpPr>
          <p:cNvPr id="44" name="Group 43">
            <a:extLst>
              <a:ext uri="{FF2B5EF4-FFF2-40B4-BE49-F238E27FC236}">
                <a16:creationId xmlns:a16="http://schemas.microsoft.com/office/drawing/2014/main" id="{9447D61F-3103-40D4-8E4A-BA180ED1DB31}"/>
              </a:ext>
            </a:extLst>
          </p:cNvPr>
          <p:cNvGrpSpPr>
            <a:grpSpLocks/>
          </p:cNvGrpSpPr>
          <p:nvPr/>
        </p:nvGrpSpPr>
        <p:grpSpPr bwMode="auto">
          <a:xfrm>
            <a:off x="4296353" y="5165392"/>
            <a:ext cx="493713" cy="719138"/>
            <a:chOff x="2115" y="3405"/>
            <a:chExt cx="311" cy="453"/>
          </a:xfrm>
        </p:grpSpPr>
        <p:sp>
          <p:nvSpPr>
            <p:cNvPr id="45" name="Line 44">
              <a:extLst>
                <a:ext uri="{FF2B5EF4-FFF2-40B4-BE49-F238E27FC236}">
                  <a16:creationId xmlns:a16="http://schemas.microsoft.com/office/drawing/2014/main" id="{3581F7AC-E1BB-459B-950A-7EA5FBD1517F}"/>
                </a:ext>
              </a:extLst>
            </p:cNvPr>
            <p:cNvSpPr>
              <a:spLocks noChangeShapeType="1"/>
            </p:cNvSpPr>
            <p:nvPr/>
          </p:nvSpPr>
          <p:spPr bwMode="auto">
            <a:xfrm flipV="1">
              <a:off x="2115" y="3405"/>
              <a:ext cx="0" cy="453"/>
            </a:xfrm>
            <a:prstGeom prst="line">
              <a:avLst/>
            </a:prstGeom>
            <a:noFill/>
            <a:ln w="38100">
              <a:solidFill>
                <a:srgbClr val="3333CC"/>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6" name="Line 45">
              <a:extLst>
                <a:ext uri="{FF2B5EF4-FFF2-40B4-BE49-F238E27FC236}">
                  <a16:creationId xmlns:a16="http://schemas.microsoft.com/office/drawing/2014/main" id="{18F8425B-600B-4D42-8A1A-F469DE3B401B}"/>
                </a:ext>
              </a:extLst>
            </p:cNvPr>
            <p:cNvSpPr>
              <a:spLocks noChangeShapeType="1"/>
            </p:cNvSpPr>
            <p:nvPr/>
          </p:nvSpPr>
          <p:spPr bwMode="auto">
            <a:xfrm>
              <a:off x="2115" y="3407"/>
              <a:ext cx="311" cy="0"/>
            </a:xfrm>
            <a:prstGeom prst="line">
              <a:avLst/>
            </a:prstGeom>
            <a:noFill/>
            <a:ln w="38100">
              <a:solidFill>
                <a:srgbClr val="3333C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grpSp>
      <p:grpSp>
        <p:nvGrpSpPr>
          <p:cNvPr id="47" name="Group 46">
            <a:extLst>
              <a:ext uri="{FF2B5EF4-FFF2-40B4-BE49-F238E27FC236}">
                <a16:creationId xmlns:a16="http://schemas.microsoft.com/office/drawing/2014/main" id="{DA3B0991-70FA-41FB-9573-7074FE5BFEBC}"/>
              </a:ext>
            </a:extLst>
          </p:cNvPr>
          <p:cNvGrpSpPr>
            <a:grpSpLocks/>
          </p:cNvGrpSpPr>
          <p:nvPr/>
        </p:nvGrpSpPr>
        <p:grpSpPr bwMode="auto">
          <a:xfrm>
            <a:off x="2089728" y="3182605"/>
            <a:ext cx="4725988" cy="2298700"/>
            <a:chOff x="725" y="2158"/>
            <a:chExt cx="2977" cy="1448"/>
          </a:xfrm>
        </p:grpSpPr>
        <p:sp>
          <p:nvSpPr>
            <p:cNvPr id="48" name="Line 47">
              <a:extLst>
                <a:ext uri="{FF2B5EF4-FFF2-40B4-BE49-F238E27FC236}">
                  <a16:creationId xmlns:a16="http://schemas.microsoft.com/office/drawing/2014/main" id="{D08E9FCF-8014-4A60-9748-8B229E51A2D8}"/>
                </a:ext>
              </a:extLst>
            </p:cNvPr>
            <p:cNvSpPr>
              <a:spLocks noChangeShapeType="1"/>
            </p:cNvSpPr>
            <p:nvPr/>
          </p:nvSpPr>
          <p:spPr bwMode="auto">
            <a:xfrm flipV="1">
              <a:off x="725" y="3606"/>
              <a:ext cx="2977" cy="0"/>
            </a:xfrm>
            <a:prstGeom prst="line">
              <a:avLst/>
            </a:prstGeom>
            <a:noFill/>
            <a:ln w="38100">
              <a:solidFill>
                <a:srgbClr val="FF33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9" name="Line 48">
              <a:extLst>
                <a:ext uri="{FF2B5EF4-FFF2-40B4-BE49-F238E27FC236}">
                  <a16:creationId xmlns:a16="http://schemas.microsoft.com/office/drawing/2014/main" id="{6B817B91-1558-440B-ABE4-5BF78C34974D}"/>
                </a:ext>
              </a:extLst>
            </p:cNvPr>
            <p:cNvSpPr>
              <a:spLocks noChangeShapeType="1"/>
            </p:cNvSpPr>
            <p:nvPr/>
          </p:nvSpPr>
          <p:spPr bwMode="auto">
            <a:xfrm>
              <a:off x="754" y="2158"/>
              <a:ext cx="0" cy="1389"/>
            </a:xfrm>
            <a:prstGeom prst="line">
              <a:avLst/>
            </a:prstGeom>
            <a:noFill/>
            <a:ln w="38100">
              <a:solidFill>
                <a:srgbClr val="FF33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50" name="Line 49">
              <a:extLst>
                <a:ext uri="{FF2B5EF4-FFF2-40B4-BE49-F238E27FC236}">
                  <a16:creationId xmlns:a16="http://schemas.microsoft.com/office/drawing/2014/main" id="{9210DE92-0D19-489D-9095-7E057921B93B}"/>
                </a:ext>
              </a:extLst>
            </p:cNvPr>
            <p:cNvSpPr>
              <a:spLocks noChangeShapeType="1"/>
            </p:cNvSpPr>
            <p:nvPr/>
          </p:nvSpPr>
          <p:spPr bwMode="auto">
            <a:xfrm flipV="1">
              <a:off x="1916" y="3209"/>
              <a:ext cx="0" cy="369"/>
            </a:xfrm>
            <a:prstGeom prst="line">
              <a:avLst/>
            </a:prstGeom>
            <a:noFill/>
            <a:ln w="38100">
              <a:solidFill>
                <a:srgbClr val="FF3300"/>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grpSp>
      <p:sp>
        <p:nvSpPr>
          <p:cNvPr id="51" name="Text Box 50">
            <a:extLst>
              <a:ext uri="{FF2B5EF4-FFF2-40B4-BE49-F238E27FC236}">
                <a16:creationId xmlns:a16="http://schemas.microsoft.com/office/drawing/2014/main" id="{AC9F42AF-C891-4F0A-A888-D50437EF3C30}"/>
              </a:ext>
            </a:extLst>
          </p:cNvPr>
          <p:cNvSpPr txBox="1">
            <a:spLocks noChangeArrowheads="1"/>
          </p:cNvSpPr>
          <p:nvPr/>
        </p:nvSpPr>
        <p:spPr bwMode="auto">
          <a:xfrm>
            <a:off x="1596016" y="5841667"/>
            <a:ext cx="1035050" cy="376238"/>
          </a:xfrm>
          <a:prstGeom prst="rect">
            <a:avLst/>
          </a:prstGeom>
          <a:solidFill>
            <a:srgbClr val="FF0000">
              <a:alpha val="18039"/>
            </a:srgbClr>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en-US" altLang="zh-CN" sz="1800">
                <a:solidFill>
                  <a:srgbClr val="FF3300"/>
                </a:solidFill>
                <a:latin typeface="微软雅黑" panose="020B0503020204020204" pitchFamily="34" charset="-122"/>
                <a:ea typeface="微软雅黑" panose="020B0503020204020204" pitchFamily="34" charset="-122"/>
              </a:rPr>
              <a:t>    </a:t>
            </a:r>
            <a:r>
              <a:rPr lang="en-US" altLang="zh-CN" sz="1800">
                <a:solidFill>
                  <a:schemeClr val="hlink"/>
                </a:solidFill>
                <a:latin typeface="微软雅黑" panose="020B0503020204020204" pitchFamily="34" charset="-122"/>
                <a:ea typeface="微软雅黑" panose="020B0503020204020204" pitchFamily="34" charset="-122"/>
              </a:rPr>
              <a:t>IR</a:t>
            </a:r>
          </a:p>
        </p:txBody>
      </p:sp>
      <p:sp>
        <p:nvSpPr>
          <p:cNvPr id="52" name="Line 51">
            <a:extLst>
              <a:ext uri="{FF2B5EF4-FFF2-40B4-BE49-F238E27FC236}">
                <a16:creationId xmlns:a16="http://schemas.microsoft.com/office/drawing/2014/main" id="{49174B4E-0D23-4CAF-A245-E64CCB59DD9F}"/>
              </a:ext>
            </a:extLst>
          </p:cNvPr>
          <p:cNvSpPr>
            <a:spLocks noChangeShapeType="1"/>
          </p:cNvSpPr>
          <p:nvPr/>
        </p:nvSpPr>
        <p:spPr bwMode="auto">
          <a:xfrm flipH="1">
            <a:off x="2631066" y="6065505"/>
            <a:ext cx="2341562" cy="0"/>
          </a:xfrm>
          <a:prstGeom prst="line">
            <a:avLst/>
          </a:prstGeom>
          <a:noFill/>
          <a:ln w="38100">
            <a:solidFill>
              <a:schemeClr val="hlink"/>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53" name="Line 52">
            <a:extLst>
              <a:ext uri="{FF2B5EF4-FFF2-40B4-BE49-F238E27FC236}">
                <a16:creationId xmlns:a16="http://schemas.microsoft.com/office/drawing/2014/main" id="{C5FE158F-E507-4E39-BC7E-9D840E8DF9BE}"/>
              </a:ext>
            </a:extLst>
          </p:cNvPr>
          <p:cNvSpPr>
            <a:spLocks noChangeShapeType="1"/>
          </p:cNvSpPr>
          <p:nvPr/>
        </p:nvSpPr>
        <p:spPr bwMode="auto">
          <a:xfrm flipV="1">
            <a:off x="1775403" y="3141330"/>
            <a:ext cx="0" cy="2700337"/>
          </a:xfrm>
          <a:prstGeom prst="line">
            <a:avLst/>
          </a:prstGeom>
          <a:noFill/>
          <a:ln w="38100">
            <a:solidFill>
              <a:schemeClr val="hlink"/>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grpSp>
        <p:nvGrpSpPr>
          <p:cNvPr id="54" name="Group 53">
            <a:extLst>
              <a:ext uri="{FF2B5EF4-FFF2-40B4-BE49-F238E27FC236}">
                <a16:creationId xmlns:a16="http://schemas.microsoft.com/office/drawing/2014/main" id="{D410BC15-4519-489E-9D24-D49032295468}"/>
              </a:ext>
            </a:extLst>
          </p:cNvPr>
          <p:cNvGrpSpPr>
            <a:grpSpLocks/>
          </p:cNvGrpSpPr>
          <p:nvPr/>
        </p:nvGrpSpPr>
        <p:grpSpPr bwMode="auto">
          <a:xfrm>
            <a:off x="6231516" y="2376155"/>
            <a:ext cx="1262062" cy="3870325"/>
            <a:chOff x="3333" y="1650"/>
            <a:chExt cx="795" cy="2438"/>
          </a:xfrm>
        </p:grpSpPr>
        <p:sp>
          <p:nvSpPr>
            <p:cNvPr id="55" name="Text Box 54">
              <a:extLst>
                <a:ext uri="{FF2B5EF4-FFF2-40B4-BE49-F238E27FC236}">
                  <a16:creationId xmlns:a16="http://schemas.microsoft.com/office/drawing/2014/main" id="{927C7D68-9F89-4BBC-8938-E63F411AC749}"/>
                </a:ext>
              </a:extLst>
            </p:cNvPr>
            <p:cNvSpPr txBox="1">
              <a:spLocks noChangeArrowheads="1"/>
            </p:cNvSpPr>
            <p:nvPr/>
          </p:nvSpPr>
          <p:spPr bwMode="auto">
            <a:xfrm>
              <a:off x="3447" y="1650"/>
              <a:ext cx="539" cy="2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zh-CN" altLang="en-US" sz="2000">
                  <a:solidFill>
                    <a:srgbClr val="008000"/>
                  </a:solidFill>
                  <a:latin typeface="微软雅黑" panose="020B0503020204020204" pitchFamily="34" charset="-122"/>
                  <a:ea typeface="微软雅黑" panose="020B0503020204020204" pitchFamily="34" charset="-122"/>
                </a:rPr>
                <a:t>地址</a:t>
              </a:r>
            </a:p>
          </p:txBody>
        </p:sp>
        <p:sp>
          <p:nvSpPr>
            <p:cNvPr id="56" name="AutoShape 55">
              <a:extLst>
                <a:ext uri="{FF2B5EF4-FFF2-40B4-BE49-F238E27FC236}">
                  <a16:creationId xmlns:a16="http://schemas.microsoft.com/office/drawing/2014/main" id="{3EF22EEC-4ADB-45D6-87FD-C5884242B0C0}"/>
                </a:ext>
              </a:extLst>
            </p:cNvPr>
            <p:cNvSpPr>
              <a:spLocks noChangeArrowheads="1"/>
            </p:cNvSpPr>
            <p:nvPr/>
          </p:nvSpPr>
          <p:spPr bwMode="auto">
            <a:xfrm>
              <a:off x="3362" y="2756"/>
              <a:ext cx="765" cy="284"/>
            </a:xfrm>
            <a:prstGeom prst="leftRightArrow">
              <a:avLst>
                <a:gd name="adj1" fmla="val 50000"/>
                <a:gd name="adj2" fmla="val 53873"/>
              </a:avLst>
            </a:prstGeom>
            <a:solidFill>
              <a:schemeClr val="bg1"/>
            </a:solidFill>
            <a:ln w="28575" algn="ctr">
              <a:solidFill>
                <a:srgbClr val="FF33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endParaRPr lang="zh-CN" altLang="en-US" sz="1800" b="0">
                <a:latin typeface="Arial" panose="020B0604020202020204" pitchFamily="34" charset="0"/>
                <a:ea typeface="宋体" panose="02010600030101010101" pitchFamily="2" charset="-122"/>
              </a:endParaRPr>
            </a:p>
          </p:txBody>
        </p:sp>
        <p:sp>
          <p:nvSpPr>
            <p:cNvPr id="57" name="Text Box 56">
              <a:extLst>
                <a:ext uri="{FF2B5EF4-FFF2-40B4-BE49-F238E27FC236}">
                  <a16:creationId xmlns:a16="http://schemas.microsoft.com/office/drawing/2014/main" id="{55276FB3-B496-4D93-863C-978595CD860F}"/>
                </a:ext>
              </a:extLst>
            </p:cNvPr>
            <p:cNvSpPr txBox="1">
              <a:spLocks noChangeArrowheads="1"/>
            </p:cNvSpPr>
            <p:nvPr/>
          </p:nvSpPr>
          <p:spPr bwMode="auto">
            <a:xfrm>
              <a:off x="3532" y="3634"/>
              <a:ext cx="482" cy="2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zh-CN" altLang="en-US" sz="2000">
                  <a:solidFill>
                    <a:srgbClr val="3333CC"/>
                  </a:solidFill>
                  <a:latin typeface="微软雅黑" panose="020B0503020204020204" pitchFamily="34" charset="-122"/>
                  <a:ea typeface="微软雅黑" panose="020B0503020204020204" pitchFamily="34" charset="-122"/>
                </a:rPr>
                <a:t>数据</a:t>
              </a:r>
            </a:p>
          </p:txBody>
        </p:sp>
        <p:sp>
          <p:nvSpPr>
            <p:cNvPr id="58" name="AutoShape 57">
              <a:extLst>
                <a:ext uri="{FF2B5EF4-FFF2-40B4-BE49-F238E27FC236}">
                  <a16:creationId xmlns:a16="http://schemas.microsoft.com/office/drawing/2014/main" id="{2D3A2C2B-8C31-4C32-A8AD-08D9BD6797C9}"/>
                </a:ext>
              </a:extLst>
            </p:cNvPr>
            <p:cNvSpPr>
              <a:spLocks noChangeArrowheads="1"/>
            </p:cNvSpPr>
            <p:nvPr/>
          </p:nvSpPr>
          <p:spPr bwMode="auto">
            <a:xfrm>
              <a:off x="3334" y="3804"/>
              <a:ext cx="794" cy="284"/>
            </a:xfrm>
            <a:prstGeom prst="leftRightArrow">
              <a:avLst>
                <a:gd name="adj1" fmla="val 50000"/>
                <a:gd name="adj2" fmla="val 55915"/>
              </a:avLst>
            </a:prstGeom>
            <a:solidFill>
              <a:schemeClr val="bg1"/>
            </a:solidFill>
            <a:ln w="28575" algn="ctr">
              <a:solidFill>
                <a:srgbClr val="3333CC"/>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endParaRPr lang="zh-CN" altLang="en-US" sz="1800" b="0">
                <a:latin typeface="Arial" panose="020B0604020202020204" pitchFamily="34" charset="0"/>
                <a:ea typeface="宋体" panose="02010600030101010101" pitchFamily="2" charset="-122"/>
              </a:endParaRPr>
            </a:p>
          </p:txBody>
        </p:sp>
        <p:sp>
          <p:nvSpPr>
            <p:cNvPr id="59" name="Text Box 58">
              <a:extLst>
                <a:ext uri="{FF2B5EF4-FFF2-40B4-BE49-F238E27FC236}">
                  <a16:creationId xmlns:a16="http://schemas.microsoft.com/office/drawing/2014/main" id="{950C5CD0-45E0-4F11-8CE3-FAFAD7C39376}"/>
                </a:ext>
              </a:extLst>
            </p:cNvPr>
            <p:cNvSpPr txBox="1">
              <a:spLocks noChangeArrowheads="1"/>
            </p:cNvSpPr>
            <p:nvPr/>
          </p:nvSpPr>
          <p:spPr bwMode="auto">
            <a:xfrm>
              <a:off x="3504" y="2534"/>
              <a:ext cx="539" cy="2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zh-CN" altLang="en-US" sz="2000">
                  <a:solidFill>
                    <a:srgbClr val="FF3300"/>
                  </a:solidFill>
                  <a:latin typeface="微软雅黑" panose="020B0503020204020204" pitchFamily="34" charset="-122"/>
                  <a:ea typeface="微软雅黑" panose="020B0503020204020204" pitchFamily="34" charset="-122"/>
                </a:rPr>
                <a:t>控制</a:t>
              </a:r>
            </a:p>
          </p:txBody>
        </p:sp>
        <p:sp>
          <p:nvSpPr>
            <p:cNvPr id="60" name="AutoShape 59">
              <a:extLst>
                <a:ext uri="{FF2B5EF4-FFF2-40B4-BE49-F238E27FC236}">
                  <a16:creationId xmlns:a16="http://schemas.microsoft.com/office/drawing/2014/main" id="{AD61FA41-83DE-4236-8E6C-568D144A9D42}"/>
                </a:ext>
              </a:extLst>
            </p:cNvPr>
            <p:cNvSpPr>
              <a:spLocks noChangeArrowheads="1"/>
            </p:cNvSpPr>
            <p:nvPr/>
          </p:nvSpPr>
          <p:spPr bwMode="auto">
            <a:xfrm>
              <a:off x="3333" y="1843"/>
              <a:ext cx="794" cy="341"/>
            </a:xfrm>
            <a:prstGeom prst="rightArrow">
              <a:avLst>
                <a:gd name="adj1" fmla="val 50000"/>
                <a:gd name="adj2" fmla="val 58211"/>
              </a:avLst>
            </a:prstGeom>
            <a:solidFill>
              <a:schemeClr val="bg1"/>
            </a:solidFill>
            <a:ln w="28575" algn="ctr">
              <a:solidFill>
                <a:srgbClr val="008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endParaRPr lang="zh-CN" altLang="en-US" sz="1800" b="0">
                <a:latin typeface="Arial" panose="020B0604020202020204" pitchFamily="34" charset="0"/>
                <a:ea typeface="宋体" panose="02010600030101010101" pitchFamily="2" charset="-122"/>
              </a:endParaRPr>
            </a:p>
          </p:txBody>
        </p:sp>
        <p:sp>
          <p:nvSpPr>
            <p:cNvPr id="61" name="Line 60">
              <a:extLst>
                <a:ext uri="{FF2B5EF4-FFF2-40B4-BE49-F238E27FC236}">
                  <a16:creationId xmlns:a16="http://schemas.microsoft.com/office/drawing/2014/main" id="{52B793D2-E339-4C44-939F-E578712CA3EB}"/>
                </a:ext>
              </a:extLst>
            </p:cNvPr>
            <p:cNvSpPr>
              <a:spLocks noChangeShapeType="1"/>
            </p:cNvSpPr>
            <p:nvPr/>
          </p:nvSpPr>
          <p:spPr bwMode="auto">
            <a:xfrm flipV="1">
              <a:off x="3731" y="2982"/>
              <a:ext cx="0" cy="624"/>
            </a:xfrm>
            <a:prstGeom prst="line">
              <a:avLst/>
            </a:prstGeom>
            <a:noFill/>
            <a:ln w="38100">
              <a:solidFill>
                <a:srgbClr val="FF3300"/>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grpSp>
      <p:grpSp>
        <p:nvGrpSpPr>
          <p:cNvPr id="62" name="Group 61">
            <a:extLst>
              <a:ext uri="{FF2B5EF4-FFF2-40B4-BE49-F238E27FC236}">
                <a16:creationId xmlns:a16="http://schemas.microsoft.com/office/drawing/2014/main" id="{4FAF1646-F7EE-4EF2-B977-CACC330BADA2}"/>
              </a:ext>
            </a:extLst>
          </p:cNvPr>
          <p:cNvGrpSpPr>
            <a:grpSpLocks/>
          </p:cNvGrpSpPr>
          <p:nvPr/>
        </p:nvGrpSpPr>
        <p:grpSpPr bwMode="auto">
          <a:xfrm>
            <a:off x="4429703" y="3225467"/>
            <a:ext cx="1755775" cy="2127250"/>
            <a:chOff x="2199" y="2185"/>
            <a:chExt cx="1106" cy="1340"/>
          </a:xfrm>
        </p:grpSpPr>
        <p:sp>
          <p:nvSpPr>
            <p:cNvPr id="63" name="Text Box 62">
              <a:extLst>
                <a:ext uri="{FF2B5EF4-FFF2-40B4-BE49-F238E27FC236}">
                  <a16:creationId xmlns:a16="http://schemas.microsoft.com/office/drawing/2014/main" id="{A23BCD7C-36A6-41ED-9F09-7A24A6E24D8C}"/>
                </a:ext>
              </a:extLst>
            </p:cNvPr>
            <p:cNvSpPr txBox="1">
              <a:spLocks noChangeArrowheads="1"/>
            </p:cNvSpPr>
            <p:nvPr/>
          </p:nvSpPr>
          <p:spPr bwMode="auto">
            <a:xfrm>
              <a:off x="2199" y="2185"/>
              <a:ext cx="737" cy="288"/>
            </a:xfrm>
            <a:prstGeom prst="rect">
              <a:avLst/>
            </a:prstGeom>
            <a:noFill/>
            <a:ln>
              <a:noFill/>
            </a:ln>
            <a:effectLst/>
            <a:extLst>
              <a:ext uri="{909E8E84-426E-40DD-AFC4-6F175D3DCCD1}">
                <a14:hiddenFill xmlns:a14="http://schemas.microsoft.com/office/drawing/2010/main">
                  <a:solidFill>
                    <a:srgbClr val="0000FF">
                      <a:alpha val="25882"/>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en-US" altLang="zh-CN" sz="2400">
                  <a:latin typeface="微软雅黑" panose="020B0503020204020204" pitchFamily="34" charset="-122"/>
                  <a:ea typeface="微软雅黑" panose="020B0503020204020204" pitchFamily="34" charset="-122"/>
                </a:rPr>
                <a:t>GPRs</a:t>
              </a:r>
            </a:p>
          </p:txBody>
        </p:sp>
        <p:grpSp>
          <p:nvGrpSpPr>
            <p:cNvPr id="64" name="Group 63">
              <a:extLst>
                <a:ext uri="{FF2B5EF4-FFF2-40B4-BE49-F238E27FC236}">
                  <a16:creationId xmlns:a16="http://schemas.microsoft.com/office/drawing/2014/main" id="{F2CCA1E1-3FE9-42D7-B0A1-D684C8EFDACF}"/>
                </a:ext>
              </a:extLst>
            </p:cNvPr>
            <p:cNvGrpSpPr>
              <a:grpSpLocks/>
            </p:cNvGrpSpPr>
            <p:nvPr/>
          </p:nvGrpSpPr>
          <p:grpSpPr bwMode="auto">
            <a:xfrm>
              <a:off x="2452" y="2500"/>
              <a:ext cx="853" cy="1025"/>
              <a:chOff x="2398" y="2273"/>
              <a:chExt cx="853" cy="1025"/>
            </a:xfrm>
          </p:grpSpPr>
          <p:grpSp>
            <p:nvGrpSpPr>
              <p:cNvPr id="66" name="Group 64">
                <a:extLst>
                  <a:ext uri="{FF2B5EF4-FFF2-40B4-BE49-F238E27FC236}">
                    <a16:creationId xmlns:a16="http://schemas.microsoft.com/office/drawing/2014/main" id="{335FA7FC-3A4D-4EB0-9276-971A1BB664B0}"/>
                  </a:ext>
                </a:extLst>
              </p:cNvPr>
              <p:cNvGrpSpPr>
                <a:grpSpLocks/>
              </p:cNvGrpSpPr>
              <p:nvPr/>
            </p:nvGrpSpPr>
            <p:grpSpPr bwMode="auto">
              <a:xfrm>
                <a:off x="2398" y="2273"/>
                <a:ext cx="652" cy="992"/>
                <a:chOff x="2228" y="1678"/>
                <a:chExt cx="737" cy="992"/>
              </a:xfrm>
            </p:grpSpPr>
            <p:sp>
              <p:nvSpPr>
                <p:cNvPr id="71" name="Rectangle 65">
                  <a:extLst>
                    <a:ext uri="{FF2B5EF4-FFF2-40B4-BE49-F238E27FC236}">
                      <a16:creationId xmlns:a16="http://schemas.microsoft.com/office/drawing/2014/main" id="{E7EA4D4A-4EB1-4357-B7D9-EEA6B8BEDF7F}"/>
                    </a:ext>
                  </a:extLst>
                </p:cNvPr>
                <p:cNvSpPr>
                  <a:spLocks noChangeArrowheads="1"/>
                </p:cNvSpPr>
                <p:nvPr/>
              </p:nvSpPr>
              <p:spPr bwMode="auto">
                <a:xfrm>
                  <a:off x="2228" y="1678"/>
                  <a:ext cx="737" cy="992"/>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endParaRPr lang="zh-CN" altLang="en-US" sz="1800" b="0">
                    <a:latin typeface="Arial" panose="020B0604020202020204" pitchFamily="34" charset="0"/>
                    <a:ea typeface="宋体" panose="02010600030101010101" pitchFamily="2" charset="-122"/>
                  </a:endParaRPr>
                </a:p>
              </p:txBody>
            </p:sp>
            <p:sp>
              <p:nvSpPr>
                <p:cNvPr id="72" name="Line 66">
                  <a:extLst>
                    <a:ext uri="{FF2B5EF4-FFF2-40B4-BE49-F238E27FC236}">
                      <a16:creationId xmlns:a16="http://schemas.microsoft.com/office/drawing/2014/main" id="{09C27E27-2818-4AF1-A91A-DA4D9135514A}"/>
                    </a:ext>
                  </a:extLst>
                </p:cNvPr>
                <p:cNvSpPr>
                  <a:spLocks noChangeShapeType="1"/>
                </p:cNvSpPr>
                <p:nvPr/>
              </p:nvSpPr>
              <p:spPr bwMode="auto">
                <a:xfrm>
                  <a:off x="2228" y="1933"/>
                  <a:ext cx="736"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73" name="Line 67">
                  <a:extLst>
                    <a:ext uri="{FF2B5EF4-FFF2-40B4-BE49-F238E27FC236}">
                      <a16:creationId xmlns:a16="http://schemas.microsoft.com/office/drawing/2014/main" id="{91229107-F94E-41B1-897E-ED585C63AD95}"/>
                    </a:ext>
                  </a:extLst>
                </p:cNvPr>
                <p:cNvSpPr>
                  <a:spLocks noChangeShapeType="1"/>
                </p:cNvSpPr>
                <p:nvPr/>
              </p:nvSpPr>
              <p:spPr bwMode="auto">
                <a:xfrm>
                  <a:off x="2228" y="2188"/>
                  <a:ext cx="736"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74" name="Line 68">
                  <a:extLst>
                    <a:ext uri="{FF2B5EF4-FFF2-40B4-BE49-F238E27FC236}">
                      <a16:creationId xmlns:a16="http://schemas.microsoft.com/office/drawing/2014/main" id="{D2BBF199-4985-4427-9ADF-EA6CA1150B9D}"/>
                    </a:ext>
                  </a:extLst>
                </p:cNvPr>
                <p:cNvSpPr>
                  <a:spLocks noChangeShapeType="1"/>
                </p:cNvSpPr>
                <p:nvPr/>
              </p:nvSpPr>
              <p:spPr bwMode="auto">
                <a:xfrm>
                  <a:off x="2228" y="2415"/>
                  <a:ext cx="736"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grpSp>
          <p:sp>
            <p:nvSpPr>
              <p:cNvPr id="67" name="Text Box 69">
                <a:extLst>
                  <a:ext uri="{FF2B5EF4-FFF2-40B4-BE49-F238E27FC236}">
                    <a16:creationId xmlns:a16="http://schemas.microsoft.com/office/drawing/2014/main" id="{6536B5B3-D245-4937-A34A-DDAEA827D6C0}"/>
                  </a:ext>
                </a:extLst>
              </p:cNvPr>
              <p:cNvSpPr txBox="1">
                <a:spLocks noChangeArrowheads="1"/>
              </p:cNvSpPr>
              <p:nvPr/>
            </p:nvSpPr>
            <p:spPr bwMode="auto">
              <a:xfrm>
                <a:off x="3051" y="2282"/>
                <a:ext cx="199" cy="23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en-US" altLang="zh-CN" sz="1800">
                    <a:latin typeface="微软雅黑" panose="020B0503020204020204" pitchFamily="34" charset="-122"/>
                    <a:ea typeface="微软雅黑" panose="020B0503020204020204" pitchFamily="34" charset="-122"/>
                  </a:rPr>
                  <a:t>0</a:t>
                </a:r>
              </a:p>
            </p:txBody>
          </p:sp>
          <p:sp>
            <p:nvSpPr>
              <p:cNvPr id="68" name="Text Box 70">
                <a:extLst>
                  <a:ext uri="{FF2B5EF4-FFF2-40B4-BE49-F238E27FC236}">
                    <a16:creationId xmlns:a16="http://schemas.microsoft.com/office/drawing/2014/main" id="{9A73F9E8-7E15-4640-AC1E-CF9E283CA44D}"/>
                  </a:ext>
                </a:extLst>
              </p:cNvPr>
              <p:cNvSpPr txBox="1">
                <a:spLocks noChangeArrowheads="1"/>
              </p:cNvSpPr>
              <p:nvPr/>
            </p:nvSpPr>
            <p:spPr bwMode="auto">
              <a:xfrm>
                <a:off x="3052" y="2525"/>
                <a:ext cx="199" cy="23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en-US" altLang="zh-CN" sz="1800">
                    <a:latin typeface="微软雅黑" panose="020B0503020204020204" pitchFamily="34" charset="-122"/>
                    <a:ea typeface="微软雅黑" panose="020B0503020204020204" pitchFamily="34" charset="-122"/>
                  </a:rPr>
                  <a:t>1</a:t>
                </a:r>
              </a:p>
            </p:txBody>
          </p:sp>
          <p:sp>
            <p:nvSpPr>
              <p:cNvPr id="69" name="Text Box 71">
                <a:extLst>
                  <a:ext uri="{FF2B5EF4-FFF2-40B4-BE49-F238E27FC236}">
                    <a16:creationId xmlns:a16="http://schemas.microsoft.com/office/drawing/2014/main" id="{973FAC96-9B07-439E-AED9-3A400F456B2E}"/>
                  </a:ext>
                </a:extLst>
              </p:cNvPr>
              <p:cNvSpPr txBox="1">
                <a:spLocks noChangeArrowheads="1"/>
              </p:cNvSpPr>
              <p:nvPr/>
            </p:nvSpPr>
            <p:spPr bwMode="auto">
              <a:xfrm>
                <a:off x="3052" y="2784"/>
                <a:ext cx="199" cy="23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en-US" altLang="zh-CN" sz="1800">
                    <a:latin typeface="微软雅黑" panose="020B0503020204020204" pitchFamily="34" charset="-122"/>
                    <a:ea typeface="微软雅黑" panose="020B0503020204020204" pitchFamily="34" charset="-122"/>
                  </a:rPr>
                  <a:t>2</a:t>
                </a:r>
              </a:p>
            </p:txBody>
          </p:sp>
          <p:sp>
            <p:nvSpPr>
              <p:cNvPr id="70" name="Text Box 72">
                <a:extLst>
                  <a:ext uri="{FF2B5EF4-FFF2-40B4-BE49-F238E27FC236}">
                    <a16:creationId xmlns:a16="http://schemas.microsoft.com/office/drawing/2014/main" id="{31D08AD4-3A40-4B40-ADE9-C5CD9001397A}"/>
                  </a:ext>
                </a:extLst>
              </p:cNvPr>
              <p:cNvSpPr txBox="1">
                <a:spLocks noChangeArrowheads="1"/>
              </p:cNvSpPr>
              <p:nvPr/>
            </p:nvSpPr>
            <p:spPr bwMode="auto">
              <a:xfrm>
                <a:off x="3051" y="3067"/>
                <a:ext cx="199" cy="23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en-US" altLang="zh-CN" sz="1800">
                    <a:latin typeface="微软雅黑" panose="020B0503020204020204" pitchFamily="34" charset="-122"/>
                    <a:ea typeface="微软雅黑" panose="020B0503020204020204" pitchFamily="34" charset="-122"/>
                  </a:rPr>
                  <a:t>3</a:t>
                </a:r>
              </a:p>
            </p:txBody>
          </p:sp>
        </p:grpSp>
        <p:sp>
          <p:nvSpPr>
            <p:cNvPr id="65" name="Rectangle 73">
              <a:extLst>
                <a:ext uri="{FF2B5EF4-FFF2-40B4-BE49-F238E27FC236}">
                  <a16:creationId xmlns:a16="http://schemas.microsoft.com/office/drawing/2014/main" id="{F183F29C-B8E3-4911-B93B-9881F30D5157}"/>
                </a:ext>
              </a:extLst>
            </p:cNvPr>
            <p:cNvSpPr>
              <a:spLocks noChangeArrowheads="1"/>
            </p:cNvSpPr>
            <p:nvPr/>
          </p:nvSpPr>
          <p:spPr bwMode="auto">
            <a:xfrm>
              <a:off x="2455" y="2500"/>
              <a:ext cx="652" cy="992"/>
            </a:xfrm>
            <a:prstGeom prst="rect">
              <a:avLst/>
            </a:prstGeom>
            <a:solidFill>
              <a:srgbClr val="008000">
                <a:alpha val="16862"/>
              </a:srgbClr>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endParaRPr lang="zh-CN" altLang="en-US" sz="1800" b="0">
                <a:latin typeface="Arial" panose="020B0604020202020204" pitchFamily="34" charset="0"/>
                <a:ea typeface="宋体" panose="02010600030101010101" pitchFamily="2" charset="-122"/>
              </a:endParaRPr>
            </a:p>
          </p:txBody>
        </p:sp>
      </p:grpSp>
      <p:grpSp>
        <p:nvGrpSpPr>
          <p:cNvPr id="75" name="Group 74">
            <a:extLst>
              <a:ext uri="{FF2B5EF4-FFF2-40B4-BE49-F238E27FC236}">
                <a16:creationId xmlns:a16="http://schemas.microsoft.com/office/drawing/2014/main" id="{CC187C33-4662-4F84-A22E-725FB97D8FE7}"/>
              </a:ext>
            </a:extLst>
          </p:cNvPr>
          <p:cNvGrpSpPr>
            <a:grpSpLocks/>
          </p:cNvGrpSpPr>
          <p:nvPr/>
        </p:nvGrpSpPr>
        <p:grpSpPr bwMode="auto">
          <a:xfrm>
            <a:off x="7490403" y="2241217"/>
            <a:ext cx="1397000" cy="4049713"/>
            <a:chOff x="4127" y="1565"/>
            <a:chExt cx="880" cy="2551"/>
          </a:xfrm>
        </p:grpSpPr>
        <p:grpSp>
          <p:nvGrpSpPr>
            <p:cNvPr id="76" name="Group 75">
              <a:extLst>
                <a:ext uri="{FF2B5EF4-FFF2-40B4-BE49-F238E27FC236}">
                  <a16:creationId xmlns:a16="http://schemas.microsoft.com/office/drawing/2014/main" id="{4A4D15FC-E257-4266-A7C7-EF91D29B3B05}"/>
                </a:ext>
              </a:extLst>
            </p:cNvPr>
            <p:cNvGrpSpPr>
              <a:grpSpLocks/>
            </p:cNvGrpSpPr>
            <p:nvPr/>
          </p:nvGrpSpPr>
          <p:grpSpPr bwMode="auto">
            <a:xfrm>
              <a:off x="4127" y="1565"/>
              <a:ext cx="880" cy="2551"/>
              <a:chOff x="4156" y="1565"/>
              <a:chExt cx="908" cy="2551"/>
            </a:xfrm>
          </p:grpSpPr>
          <p:sp>
            <p:nvSpPr>
              <p:cNvPr id="78" name="Text Box 76">
                <a:extLst>
                  <a:ext uri="{FF2B5EF4-FFF2-40B4-BE49-F238E27FC236}">
                    <a16:creationId xmlns:a16="http://schemas.microsoft.com/office/drawing/2014/main" id="{30827117-1BEA-4B63-93C2-6EF161AE77B2}"/>
                  </a:ext>
                </a:extLst>
              </p:cNvPr>
              <p:cNvSpPr txBox="1">
                <a:spLocks noChangeArrowheads="1"/>
              </p:cNvSpPr>
              <p:nvPr/>
            </p:nvSpPr>
            <p:spPr bwMode="auto">
              <a:xfrm>
                <a:off x="4156" y="1565"/>
                <a:ext cx="737" cy="288"/>
              </a:xfrm>
              <a:prstGeom prst="rect">
                <a:avLst/>
              </a:prstGeom>
              <a:solidFill>
                <a:srgbClr val="0000FF">
                  <a:alpha val="25882"/>
                </a:srgbClr>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zh-CN" altLang="en-US" sz="2400">
                    <a:latin typeface="微软雅黑" panose="020B0503020204020204" pitchFamily="34" charset="-122"/>
                    <a:ea typeface="微软雅黑" panose="020B0503020204020204" pitchFamily="34" charset="-122"/>
                  </a:rPr>
                  <a:t>存储器</a:t>
                </a:r>
              </a:p>
            </p:txBody>
          </p:sp>
          <p:grpSp>
            <p:nvGrpSpPr>
              <p:cNvPr id="79" name="Group 77">
                <a:extLst>
                  <a:ext uri="{FF2B5EF4-FFF2-40B4-BE49-F238E27FC236}">
                    <a16:creationId xmlns:a16="http://schemas.microsoft.com/office/drawing/2014/main" id="{F72CE228-3384-4DA8-A86B-4956A9E5023E}"/>
                  </a:ext>
                </a:extLst>
              </p:cNvPr>
              <p:cNvGrpSpPr>
                <a:grpSpLocks/>
              </p:cNvGrpSpPr>
              <p:nvPr/>
            </p:nvGrpSpPr>
            <p:grpSpPr bwMode="auto">
              <a:xfrm>
                <a:off x="4156" y="1877"/>
                <a:ext cx="737" cy="2211"/>
                <a:chOff x="3447" y="1423"/>
                <a:chExt cx="879" cy="2211"/>
              </a:xfrm>
            </p:grpSpPr>
            <p:sp>
              <p:nvSpPr>
                <p:cNvPr id="88" name="Rectangle 78">
                  <a:extLst>
                    <a:ext uri="{FF2B5EF4-FFF2-40B4-BE49-F238E27FC236}">
                      <a16:creationId xmlns:a16="http://schemas.microsoft.com/office/drawing/2014/main" id="{4211766F-53CE-46C8-8C79-AB4204F02192}"/>
                    </a:ext>
                  </a:extLst>
                </p:cNvPr>
                <p:cNvSpPr>
                  <a:spLocks noChangeArrowheads="1"/>
                </p:cNvSpPr>
                <p:nvPr/>
              </p:nvSpPr>
              <p:spPr bwMode="auto">
                <a:xfrm>
                  <a:off x="3447" y="1423"/>
                  <a:ext cx="879" cy="2211"/>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endParaRPr lang="zh-CN" altLang="en-US" sz="1800" b="0">
                    <a:latin typeface="Arial" panose="020B0604020202020204" pitchFamily="34" charset="0"/>
                    <a:ea typeface="宋体" panose="02010600030101010101" pitchFamily="2" charset="-122"/>
                  </a:endParaRPr>
                </a:p>
              </p:txBody>
            </p:sp>
            <p:sp>
              <p:nvSpPr>
                <p:cNvPr id="89" name="Line 79">
                  <a:extLst>
                    <a:ext uri="{FF2B5EF4-FFF2-40B4-BE49-F238E27FC236}">
                      <a16:creationId xmlns:a16="http://schemas.microsoft.com/office/drawing/2014/main" id="{AEC72508-ABD5-4EBB-BE25-D8E595156631}"/>
                    </a:ext>
                  </a:extLst>
                </p:cNvPr>
                <p:cNvSpPr>
                  <a:spLocks noChangeShapeType="1"/>
                </p:cNvSpPr>
                <p:nvPr/>
              </p:nvSpPr>
              <p:spPr bwMode="auto">
                <a:xfrm>
                  <a:off x="3447" y="1678"/>
                  <a:ext cx="878"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90" name="Line 80">
                  <a:extLst>
                    <a:ext uri="{FF2B5EF4-FFF2-40B4-BE49-F238E27FC236}">
                      <a16:creationId xmlns:a16="http://schemas.microsoft.com/office/drawing/2014/main" id="{01468427-A108-4A69-B3F5-93EEC5B376C1}"/>
                    </a:ext>
                  </a:extLst>
                </p:cNvPr>
                <p:cNvSpPr>
                  <a:spLocks noChangeShapeType="1"/>
                </p:cNvSpPr>
                <p:nvPr/>
              </p:nvSpPr>
              <p:spPr bwMode="auto">
                <a:xfrm>
                  <a:off x="3447" y="1962"/>
                  <a:ext cx="878"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91" name="Line 81">
                  <a:extLst>
                    <a:ext uri="{FF2B5EF4-FFF2-40B4-BE49-F238E27FC236}">
                      <a16:creationId xmlns:a16="http://schemas.microsoft.com/office/drawing/2014/main" id="{36B54C48-725E-4F30-A0DD-EAF042A4BBED}"/>
                    </a:ext>
                  </a:extLst>
                </p:cNvPr>
                <p:cNvSpPr>
                  <a:spLocks noChangeShapeType="1"/>
                </p:cNvSpPr>
                <p:nvPr/>
              </p:nvSpPr>
              <p:spPr bwMode="auto">
                <a:xfrm>
                  <a:off x="3447" y="2245"/>
                  <a:ext cx="878"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92" name="Line 82">
                  <a:extLst>
                    <a:ext uri="{FF2B5EF4-FFF2-40B4-BE49-F238E27FC236}">
                      <a16:creationId xmlns:a16="http://schemas.microsoft.com/office/drawing/2014/main" id="{3A9056C4-8C7B-42C0-B97D-AAFCDB71179B}"/>
                    </a:ext>
                  </a:extLst>
                </p:cNvPr>
                <p:cNvSpPr>
                  <a:spLocks noChangeShapeType="1"/>
                </p:cNvSpPr>
                <p:nvPr/>
              </p:nvSpPr>
              <p:spPr bwMode="auto">
                <a:xfrm>
                  <a:off x="3447" y="2529"/>
                  <a:ext cx="878"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93" name="Line 83">
                  <a:extLst>
                    <a:ext uri="{FF2B5EF4-FFF2-40B4-BE49-F238E27FC236}">
                      <a16:creationId xmlns:a16="http://schemas.microsoft.com/office/drawing/2014/main" id="{A62C1EE1-3E32-4251-9255-0C491FDFE6B0}"/>
                    </a:ext>
                  </a:extLst>
                </p:cNvPr>
                <p:cNvSpPr>
                  <a:spLocks noChangeShapeType="1"/>
                </p:cNvSpPr>
                <p:nvPr/>
              </p:nvSpPr>
              <p:spPr bwMode="auto">
                <a:xfrm>
                  <a:off x="3447" y="2812"/>
                  <a:ext cx="878"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94" name="Line 84">
                  <a:extLst>
                    <a:ext uri="{FF2B5EF4-FFF2-40B4-BE49-F238E27FC236}">
                      <a16:creationId xmlns:a16="http://schemas.microsoft.com/office/drawing/2014/main" id="{BA69A180-3BB9-48DE-8978-FC50E39570FE}"/>
                    </a:ext>
                  </a:extLst>
                </p:cNvPr>
                <p:cNvSpPr>
                  <a:spLocks noChangeShapeType="1"/>
                </p:cNvSpPr>
                <p:nvPr/>
              </p:nvSpPr>
              <p:spPr bwMode="auto">
                <a:xfrm>
                  <a:off x="3447" y="3096"/>
                  <a:ext cx="878"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95" name="Line 85">
                  <a:extLst>
                    <a:ext uri="{FF2B5EF4-FFF2-40B4-BE49-F238E27FC236}">
                      <a16:creationId xmlns:a16="http://schemas.microsoft.com/office/drawing/2014/main" id="{3D70B0DD-7119-468C-853C-26A82F9E5BC8}"/>
                    </a:ext>
                  </a:extLst>
                </p:cNvPr>
                <p:cNvSpPr>
                  <a:spLocks noChangeShapeType="1"/>
                </p:cNvSpPr>
                <p:nvPr/>
              </p:nvSpPr>
              <p:spPr bwMode="auto">
                <a:xfrm>
                  <a:off x="3447" y="3379"/>
                  <a:ext cx="878"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grpSp>
          <p:sp>
            <p:nvSpPr>
              <p:cNvPr id="80" name="Text Box 86">
                <a:extLst>
                  <a:ext uri="{FF2B5EF4-FFF2-40B4-BE49-F238E27FC236}">
                    <a16:creationId xmlns:a16="http://schemas.microsoft.com/office/drawing/2014/main" id="{29BC3E21-DDEC-48C3-964F-BE687792858B}"/>
                  </a:ext>
                </a:extLst>
              </p:cNvPr>
              <p:cNvSpPr txBox="1">
                <a:spLocks noChangeArrowheads="1"/>
              </p:cNvSpPr>
              <p:nvPr/>
            </p:nvSpPr>
            <p:spPr bwMode="auto">
              <a:xfrm>
                <a:off x="4864" y="1941"/>
                <a:ext cx="199" cy="23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en-US" altLang="zh-CN" sz="1800">
                    <a:solidFill>
                      <a:srgbClr val="008000"/>
                    </a:solidFill>
                    <a:latin typeface="微软雅黑" panose="020B0503020204020204" pitchFamily="34" charset="-122"/>
                    <a:ea typeface="微软雅黑" panose="020B0503020204020204" pitchFamily="34" charset="-122"/>
                  </a:rPr>
                  <a:t>0</a:t>
                </a:r>
              </a:p>
            </p:txBody>
          </p:sp>
          <p:sp>
            <p:nvSpPr>
              <p:cNvPr id="81" name="Text Box 87">
                <a:extLst>
                  <a:ext uri="{FF2B5EF4-FFF2-40B4-BE49-F238E27FC236}">
                    <a16:creationId xmlns:a16="http://schemas.microsoft.com/office/drawing/2014/main" id="{10133315-07F4-4D90-BEB2-BC5C1AC8B488}"/>
                  </a:ext>
                </a:extLst>
              </p:cNvPr>
              <p:cNvSpPr txBox="1">
                <a:spLocks noChangeArrowheads="1"/>
              </p:cNvSpPr>
              <p:nvPr/>
            </p:nvSpPr>
            <p:spPr bwMode="auto">
              <a:xfrm>
                <a:off x="4865" y="2160"/>
                <a:ext cx="199" cy="23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en-US" altLang="zh-CN" sz="1800">
                    <a:solidFill>
                      <a:srgbClr val="008000"/>
                    </a:solidFill>
                    <a:latin typeface="微软雅黑" panose="020B0503020204020204" pitchFamily="34" charset="-122"/>
                    <a:ea typeface="微软雅黑" panose="020B0503020204020204" pitchFamily="34" charset="-122"/>
                  </a:rPr>
                  <a:t>1</a:t>
                </a:r>
              </a:p>
            </p:txBody>
          </p:sp>
          <p:sp>
            <p:nvSpPr>
              <p:cNvPr id="82" name="Text Box 88">
                <a:extLst>
                  <a:ext uri="{FF2B5EF4-FFF2-40B4-BE49-F238E27FC236}">
                    <a16:creationId xmlns:a16="http://schemas.microsoft.com/office/drawing/2014/main" id="{0C34F51E-9BBE-4BB0-AAD0-A415985C29B8}"/>
                  </a:ext>
                </a:extLst>
              </p:cNvPr>
              <p:cNvSpPr txBox="1">
                <a:spLocks noChangeArrowheads="1"/>
              </p:cNvSpPr>
              <p:nvPr/>
            </p:nvSpPr>
            <p:spPr bwMode="auto">
              <a:xfrm>
                <a:off x="4865" y="2472"/>
                <a:ext cx="199" cy="23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en-US" altLang="zh-CN" sz="1800">
                    <a:solidFill>
                      <a:srgbClr val="008000"/>
                    </a:solidFill>
                    <a:latin typeface="微软雅黑" panose="020B0503020204020204" pitchFamily="34" charset="-122"/>
                    <a:ea typeface="微软雅黑" panose="020B0503020204020204" pitchFamily="34" charset="-122"/>
                  </a:rPr>
                  <a:t>2</a:t>
                </a:r>
              </a:p>
            </p:txBody>
          </p:sp>
          <p:sp>
            <p:nvSpPr>
              <p:cNvPr id="83" name="Text Box 89">
                <a:extLst>
                  <a:ext uri="{FF2B5EF4-FFF2-40B4-BE49-F238E27FC236}">
                    <a16:creationId xmlns:a16="http://schemas.microsoft.com/office/drawing/2014/main" id="{7F656A4E-9AB6-4C4A-AB51-5BB462EBCE65}"/>
                  </a:ext>
                </a:extLst>
              </p:cNvPr>
              <p:cNvSpPr txBox="1">
                <a:spLocks noChangeArrowheads="1"/>
              </p:cNvSpPr>
              <p:nvPr/>
            </p:nvSpPr>
            <p:spPr bwMode="auto">
              <a:xfrm>
                <a:off x="4864" y="2755"/>
                <a:ext cx="199" cy="23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en-US" altLang="zh-CN" sz="1800">
                    <a:solidFill>
                      <a:srgbClr val="008000"/>
                    </a:solidFill>
                    <a:latin typeface="微软雅黑" panose="020B0503020204020204" pitchFamily="34" charset="-122"/>
                    <a:ea typeface="微软雅黑" panose="020B0503020204020204" pitchFamily="34" charset="-122"/>
                  </a:rPr>
                  <a:t>3</a:t>
                </a:r>
              </a:p>
            </p:txBody>
          </p:sp>
          <p:sp>
            <p:nvSpPr>
              <p:cNvPr id="84" name="Text Box 90">
                <a:extLst>
                  <a:ext uri="{FF2B5EF4-FFF2-40B4-BE49-F238E27FC236}">
                    <a16:creationId xmlns:a16="http://schemas.microsoft.com/office/drawing/2014/main" id="{15C4AFFC-482E-4F89-9BFD-DA16F52868A4}"/>
                  </a:ext>
                </a:extLst>
              </p:cNvPr>
              <p:cNvSpPr txBox="1">
                <a:spLocks noChangeArrowheads="1"/>
              </p:cNvSpPr>
              <p:nvPr/>
            </p:nvSpPr>
            <p:spPr bwMode="auto">
              <a:xfrm>
                <a:off x="4865" y="2982"/>
                <a:ext cx="199" cy="23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en-US" altLang="zh-CN" sz="1800">
                    <a:solidFill>
                      <a:srgbClr val="008000"/>
                    </a:solidFill>
                    <a:latin typeface="微软雅黑" panose="020B0503020204020204" pitchFamily="34" charset="-122"/>
                    <a:ea typeface="微软雅黑" panose="020B0503020204020204" pitchFamily="34" charset="-122"/>
                  </a:rPr>
                  <a:t>4</a:t>
                </a:r>
              </a:p>
            </p:txBody>
          </p:sp>
          <p:sp>
            <p:nvSpPr>
              <p:cNvPr id="85" name="Text Box 91">
                <a:extLst>
                  <a:ext uri="{FF2B5EF4-FFF2-40B4-BE49-F238E27FC236}">
                    <a16:creationId xmlns:a16="http://schemas.microsoft.com/office/drawing/2014/main" id="{0D3734A3-38E4-4059-8D47-572BDDC5635D}"/>
                  </a:ext>
                </a:extLst>
              </p:cNvPr>
              <p:cNvSpPr txBox="1">
                <a:spLocks noChangeArrowheads="1"/>
              </p:cNvSpPr>
              <p:nvPr/>
            </p:nvSpPr>
            <p:spPr bwMode="auto">
              <a:xfrm>
                <a:off x="4865" y="3322"/>
                <a:ext cx="199" cy="23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en-US" altLang="zh-CN" sz="1800">
                    <a:solidFill>
                      <a:srgbClr val="008000"/>
                    </a:solidFill>
                    <a:latin typeface="微软雅黑" panose="020B0503020204020204" pitchFamily="34" charset="-122"/>
                    <a:ea typeface="微软雅黑" panose="020B0503020204020204" pitchFamily="34" charset="-122"/>
                  </a:rPr>
                  <a:t>5</a:t>
                </a:r>
              </a:p>
            </p:txBody>
          </p:sp>
          <p:sp>
            <p:nvSpPr>
              <p:cNvPr id="86" name="Text Box 92">
                <a:extLst>
                  <a:ext uri="{FF2B5EF4-FFF2-40B4-BE49-F238E27FC236}">
                    <a16:creationId xmlns:a16="http://schemas.microsoft.com/office/drawing/2014/main" id="{4AE92DFB-2B87-4C6D-A363-3FA46353C79E}"/>
                  </a:ext>
                </a:extLst>
              </p:cNvPr>
              <p:cNvSpPr txBox="1">
                <a:spLocks noChangeArrowheads="1"/>
              </p:cNvSpPr>
              <p:nvPr/>
            </p:nvSpPr>
            <p:spPr bwMode="auto">
              <a:xfrm>
                <a:off x="4864" y="3578"/>
                <a:ext cx="199" cy="23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en-US" altLang="zh-CN" sz="1800">
                    <a:solidFill>
                      <a:srgbClr val="008000"/>
                    </a:solidFill>
                    <a:latin typeface="微软雅黑" panose="020B0503020204020204" pitchFamily="34" charset="-122"/>
                    <a:ea typeface="微软雅黑" panose="020B0503020204020204" pitchFamily="34" charset="-122"/>
                  </a:rPr>
                  <a:t>6</a:t>
                </a:r>
              </a:p>
            </p:txBody>
          </p:sp>
          <p:sp>
            <p:nvSpPr>
              <p:cNvPr id="87" name="Text Box 93">
                <a:extLst>
                  <a:ext uri="{FF2B5EF4-FFF2-40B4-BE49-F238E27FC236}">
                    <a16:creationId xmlns:a16="http://schemas.microsoft.com/office/drawing/2014/main" id="{B0FC45CB-C0B0-48AB-8889-472D8FE8BEBE}"/>
                  </a:ext>
                </a:extLst>
              </p:cNvPr>
              <p:cNvSpPr txBox="1">
                <a:spLocks noChangeArrowheads="1"/>
              </p:cNvSpPr>
              <p:nvPr/>
            </p:nvSpPr>
            <p:spPr bwMode="auto">
              <a:xfrm>
                <a:off x="4864" y="3885"/>
                <a:ext cx="199" cy="23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en-US" altLang="zh-CN" sz="1800">
                    <a:solidFill>
                      <a:srgbClr val="008000"/>
                    </a:solidFill>
                    <a:latin typeface="微软雅黑" panose="020B0503020204020204" pitchFamily="34" charset="-122"/>
                    <a:ea typeface="微软雅黑" panose="020B0503020204020204" pitchFamily="34" charset="-122"/>
                  </a:rPr>
                  <a:t>7</a:t>
                </a:r>
              </a:p>
            </p:txBody>
          </p:sp>
        </p:grpSp>
        <p:sp>
          <p:nvSpPr>
            <p:cNvPr id="77" name="Rectangle 94">
              <a:extLst>
                <a:ext uri="{FF2B5EF4-FFF2-40B4-BE49-F238E27FC236}">
                  <a16:creationId xmlns:a16="http://schemas.microsoft.com/office/drawing/2014/main" id="{EB3B2029-0598-4EB9-8898-D74F936355D1}"/>
                </a:ext>
              </a:extLst>
            </p:cNvPr>
            <p:cNvSpPr>
              <a:spLocks noChangeArrowheads="1"/>
            </p:cNvSpPr>
            <p:nvPr/>
          </p:nvSpPr>
          <p:spPr bwMode="auto">
            <a:xfrm>
              <a:off x="4127" y="1877"/>
              <a:ext cx="708" cy="2211"/>
            </a:xfrm>
            <a:prstGeom prst="rect">
              <a:avLst/>
            </a:prstGeom>
            <a:solidFill>
              <a:srgbClr val="008000">
                <a:alpha val="16862"/>
              </a:srgbClr>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endParaRPr lang="zh-CN" altLang="en-US" sz="1800" b="0">
                <a:latin typeface="Arial" panose="020B0604020202020204" pitchFamily="34" charset="0"/>
                <a:ea typeface="宋体" panose="02010600030101010101" pitchFamily="2" charset="-122"/>
              </a:endParaRPr>
            </a:p>
          </p:txBody>
        </p:sp>
      </p:grpSp>
      <p:sp>
        <p:nvSpPr>
          <p:cNvPr id="96" name="Rectangle 95">
            <a:extLst>
              <a:ext uri="{FF2B5EF4-FFF2-40B4-BE49-F238E27FC236}">
                <a16:creationId xmlns:a16="http://schemas.microsoft.com/office/drawing/2014/main" id="{DC9F0222-A509-47AD-BBEB-97B6DDF46A7F}"/>
              </a:ext>
            </a:extLst>
          </p:cNvPr>
          <p:cNvSpPr>
            <a:spLocks noChangeArrowheads="1"/>
          </p:cNvSpPr>
          <p:nvPr/>
        </p:nvSpPr>
        <p:spPr bwMode="auto">
          <a:xfrm>
            <a:off x="1118178" y="2071355"/>
            <a:ext cx="7740650" cy="4545012"/>
          </a:xfrm>
          <a:prstGeom prst="rect">
            <a:avLst/>
          </a:prstGeom>
          <a:noFill/>
          <a:ln w="19050">
            <a:solidFill>
              <a:schemeClr val="tx1"/>
            </a:solidFill>
            <a:prstDash val="dash"/>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endParaRPr lang="zh-CN" altLang="en-US" sz="1800" b="0">
              <a:latin typeface="Arial" panose="020B0604020202020204" pitchFamily="34" charset="0"/>
              <a:ea typeface="宋体" panose="02010600030101010101" pitchFamily="2" charset="-122"/>
            </a:endParaRPr>
          </a:p>
        </p:txBody>
      </p:sp>
      <p:sp>
        <p:nvSpPr>
          <p:cNvPr id="97" name="Text Box 4">
            <a:extLst>
              <a:ext uri="{FF2B5EF4-FFF2-40B4-BE49-F238E27FC236}">
                <a16:creationId xmlns:a16="http://schemas.microsoft.com/office/drawing/2014/main" id="{C4C34B3B-9BA9-45AD-925B-4CA8680895B1}"/>
              </a:ext>
            </a:extLst>
          </p:cNvPr>
          <p:cNvSpPr txBox="1">
            <a:spLocks noChangeArrowheads="1"/>
          </p:cNvSpPr>
          <p:nvPr/>
        </p:nvSpPr>
        <p:spPr bwMode="auto">
          <a:xfrm>
            <a:off x="1280103" y="1587167"/>
            <a:ext cx="8686800" cy="427038"/>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zh-CN" altLang="en-US" sz="2200">
                <a:solidFill>
                  <a:schemeClr val="accent2"/>
                </a:solidFill>
                <a:latin typeface="微软雅黑" panose="020B0503020204020204" pitchFamily="34" charset="-122"/>
                <a:ea typeface="微软雅黑" panose="020B0503020204020204" pitchFamily="34" charset="-122"/>
              </a:rPr>
              <a:t>厨房</a:t>
            </a:r>
            <a:r>
              <a:rPr lang="en-US" altLang="zh-CN" sz="2200">
                <a:solidFill>
                  <a:schemeClr val="accent2"/>
                </a:solidFill>
                <a:latin typeface="微软雅黑" panose="020B0503020204020204" pitchFamily="34" charset="-122"/>
                <a:ea typeface="微软雅黑" panose="020B0503020204020204" pitchFamily="34" charset="-122"/>
              </a:rPr>
              <a:t>-</a:t>
            </a:r>
            <a:r>
              <a:rPr lang="en-US" altLang="zh-CN" sz="2200">
                <a:solidFill>
                  <a:srgbClr val="FF3300"/>
                </a:solidFill>
                <a:latin typeface="微软雅黑" panose="020B0503020204020204" pitchFamily="34" charset="-122"/>
                <a:ea typeface="微软雅黑" panose="020B0503020204020204" pitchFamily="34" charset="-122"/>
              </a:rPr>
              <a:t>CPU</a:t>
            </a:r>
            <a:r>
              <a:rPr lang="zh-CN" altLang="en-US" sz="2200">
                <a:solidFill>
                  <a:schemeClr val="accent2"/>
                </a:solidFill>
                <a:latin typeface="微软雅黑" panose="020B0503020204020204" pitchFamily="34" charset="-122"/>
                <a:ea typeface="微软雅黑" panose="020B0503020204020204" pitchFamily="34" charset="-122"/>
              </a:rPr>
              <a:t>，厨师</a:t>
            </a:r>
            <a:r>
              <a:rPr lang="en-US" altLang="zh-CN" sz="2200">
                <a:solidFill>
                  <a:schemeClr val="accent2"/>
                </a:solidFill>
                <a:latin typeface="微软雅黑" panose="020B0503020204020204" pitchFamily="34" charset="-122"/>
                <a:ea typeface="微软雅黑" panose="020B0503020204020204" pitchFamily="34" charset="-122"/>
              </a:rPr>
              <a:t>-</a:t>
            </a:r>
            <a:r>
              <a:rPr lang="zh-CN" altLang="en-US" sz="2200">
                <a:solidFill>
                  <a:srgbClr val="FF3300"/>
                </a:solidFill>
                <a:latin typeface="微软雅黑" panose="020B0503020204020204" pitchFamily="34" charset="-122"/>
                <a:ea typeface="微软雅黑" panose="020B0503020204020204" pitchFamily="34" charset="-122"/>
              </a:rPr>
              <a:t>控制器</a:t>
            </a:r>
            <a:r>
              <a:rPr lang="zh-CN" altLang="en-US" sz="2200">
                <a:solidFill>
                  <a:schemeClr val="accent2"/>
                </a:solidFill>
                <a:latin typeface="微软雅黑" panose="020B0503020204020204" pitchFamily="34" charset="-122"/>
                <a:ea typeface="微软雅黑" panose="020B0503020204020204" pitchFamily="34" charset="-122"/>
              </a:rPr>
              <a:t>，盘</a:t>
            </a:r>
            <a:r>
              <a:rPr lang="en-US" altLang="zh-CN" sz="2200">
                <a:solidFill>
                  <a:schemeClr val="accent2"/>
                </a:solidFill>
                <a:latin typeface="微软雅黑" panose="020B0503020204020204" pitchFamily="34" charset="-122"/>
                <a:ea typeface="微软雅黑" panose="020B0503020204020204" pitchFamily="34" charset="-122"/>
              </a:rPr>
              <a:t>-</a:t>
            </a:r>
            <a:r>
              <a:rPr lang="en-US" altLang="zh-CN" sz="2200">
                <a:solidFill>
                  <a:srgbClr val="FF3300"/>
                </a:solidFill>
                <a:latin typeface="微软雅黑" panose="020B0503020204020204" pitchFamily="34" charset="-122"/>
                <a:ea typeface="微软雅黑" panose="020B0503020204020204" pitchFamily="34" charset="-122"/>
              </a:rPr>
              <a:t>GPRs</a:t>
            </a:r>
            <a:r>
              <a:rPr lang="zh-CN" altLang="en-US" sz="2200">
                <a:solidFill>
                  <a:schemeClr val="accent2"/>
                </a:solidFill>
                <a:latin typeface="微软雅黑" panose="020B0503020204020204" pitchFamily="34" charset="-122"/>
                <a:ea typeface="微软雅黑" panose="020B0503020204020204" pitchFamily="34" charset="-122"/>
              </a:rPr>
              <a:t>，锅灶等</a:t>
            </a:r>
            <a:r>
              <a:rPr lang="en-US" altLang="zh-CN" sz="2200">
                <a:solidFill>
                  <a:schemeClr val="accent2"/>
                </a:solidFill>
                <a:latin typeface="微软雅黑" panose="020B0503020204020204" pitchFamily="34" charset="-122"/>
                <a:ea typeface="微软雅黑" panose="020B0503020204020204" pitchFamily="34" charset="-122"/>
              </a:rPr>
              <a:t>-</a:t>
            </a:r>
            <a:r>
              <a:rPr lang="en-US" altLang="zh-CN" sz="2200">
                <a:solidFill>
                  <a:srgbClr val="FF3300"/>
                </a:solidFill>
                <a:latin typeface="微软雅黑" panose="020B0503020204020204" pitchFamily="34" charset="-122"/>
                <a:ea typeface="微软雅黑" panose="020B0503020204020204" pitchFamily="34" charset="-122"/>
              </a:rPr>
              <a:t>ALU </a:t>
            </a:r>
            <a:r>
              <a:rPr lang="zh-CN" altLang="en-US" sz="2200">
                <a:solidFill>
                  <a:schemeClr val="accent2"/>
                </a:solidFill>
                <a:latin typeface="微软雅黑" panose="020B0503020204020204" pitchFamily="34" charset="-122"/>
                <a:ea typeface="微软雅黑" panose="020B0503020204020204" pitchFamily="34" charset="-122"/>
              </a:rPr>
              <a:t>，架子</a:t>
            </a:r>
            <a:r>
              <a:rPr lang="en-US" altLang="zh-CN" sz="2200">
                <a:solidFill>
                  <a:schemeClr val="accent2"/>
                </a:solidFill>
                <a:latin typeface="微软雅黑" panose="020B0503020204020204" pitchFamily="34" charset="-122"/>
                <a:ea typeface="微软雅黑" panose="020B0503020204020204" pitchFamily="34" charset="-122"/>
              </a:rPr>
              <a:t>-</a:t>
            </a:r>
            <a:r>
              <a:rPr lang="zh-CN" altLang="en-US" sz="2200">
                <a:solidFill>
                  <a:srgbClr val="FF3300"/>
                </a:solidFill>
                <a:latin typeface="微软雅黑" panose="020B0503020204020204" pitchFamily="34" charset="-122"/>
                <a:ea typeface="微软雅黑" panose="020B0503020204020204" pitchFamily="34" charset="-122"/>
              </a:rPr>
              <a:t>存储器</a:t>
            </a:r>
          </a:p>
        </p:txBody>
      </p:sp>
    </p:spTree>
    <p:extLst>
      <p:ext uri="{BB962C8B-B14F-4D97-AF65-F5344CB8AC3E}">
        <p14:creationId xmlns:p14="http://schemas.microsoft.com/office/powerpoint/2010/main" val="529754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linds(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97"/>
                                        </p:tgtEl>
                                        <p:attrNameLst>
                                          <p:attrName>style.visibility</p:attrName>
                                        </p:attrNameLst>
                                      </p:cBhvr>
                                      <p:to>
                                        <p:strVal val="visible"/>
                                      </p:to>
                                    </p:set>
                                    <p:animEffect transition="in" filter="blinds(horizontal)">
                                      <p:cBhvr>
                                        <p:cTn id="12" dur="5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1DDF10-36B1-4353-B6C6-F2D242F6B740}"/>
              </a:ext>
            </a:extLst>
          </p:cNvPr>
          <p:cNvSpPr>
            <a:spLocks noGrp="1"/>
          </p:cNvSpPr>
          <p:nvPr>
            <p:ph type="title"/>
          </p:nvPr>
        </p:nvSpPr>
        <p:spPr/>
        <p:txBody>
          <a:bodyPr/>
          <a:lstStyle/>
          <a:p>
            <a:r>
              <a:rPr lang="zh-CN" altLang="en-US" dirty="0"/>
              <a:t>计算机是如何工作的</a:t>
            </a:r>
          </a:p>
        </p:txBody>
      </p:sp>
      <p:sp>
        <p:nvSpPr>
          <p:cNvPr id="3" name="灯片编号占位符 2">
            <a:extLst>
              <a:ext uri="{FF2B5EF4-FFF2-40B4-BE49-F238E27FC236}">
                <a16:creationId xmlns:a16="http://schemas.microsoft.com/office/drawing/2014/main" id="{0F2DC388-7800-41FC-9827-1A71F40FED99}"/>
              </a:ext>
            </a:extLst>
          </p:cNvPr>
          <p:cNvSpPr>
            <a:spLocks noGrp="1"/>
          </p:cNvSpPr>
          <p:nvPr>
            <p:ph type="sldNum" sz="quarter" idx="10"/>
          </p:nvPr>
        </p:nvSpPr>
        <p:spPr/>
        <p:txBody>
          <a:bodyPr/>
          <a:lstStyle/>
          <a:p>
            <a:fld id="{4235D990-D27F-4F2C-9FEA-C8DF9BEEB4E2}" type="slidenum">
              <a:rPr lang="zh-CN" altLang="en-US" smtClean="0"/>
              <a:t>41</a:t>
            </a:fld>
            <a:endParaRPr lang="zh-CN" altLang="en-US"/>
          </a:p>
        </p:txBody>
      </p:sp>
      <p:sp>
        <p:nvSpPr>
          <p:cNvPr id="98" name="Text Box 3">
            <a:extLst>
              <a:ext uri="{FF2B5EF4-FFF2-40B4-BE49-F238E27FC236}">
                <a16:creationId xmlns:a16="http://schemas.microsoft.com/office/drawing/2014/main" id="{C4752230-3760-4F9F-B0C4-D5889938B12F}"/>
              </a:ext>
            </a:extLst>
          </p:cNvPr>
          <p:cNvSpPr txBox="1">
            <a:spLocks noChangeArrowheads="1"/>
          </p:cNvSpPr>
          <p:nvPr/>
        </p:nvSpPr>
        <p:spPr bwMode="auto">
          <a:xfrm>
            <a:off x="282143" y="1544781"/>
            <a:ext cx="10254239" cy="47085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buClrTx/>
              <a:buSzTx/>
              <a:buFont typeface="Wingdings" panose="05000000000000000000" pitchFamily="2" charset="2"/>
              <a:buChar char="l"/>
            </a:pPr>
            <a:r>
              <a:rPr lang="zh-CN" altLang="en-US" sz="2000">
                <a:latin typeface="微软雅黑" panose="020B0503020204020204" pitchFamily="34" charset="-122"/>
                <a:ea typeface="微软雅黑" panose="020B0503020204020204" pitchFamily="34" charset="-122"/>
              </a:rPr>
              <a:t>程序在执行前</a:t>
            </a:r>
          </a:p>
          <a:p>
            <a:pPr eaLnBrk="1" hangingPunct="1">
              <a:buClrTx/>
              <a:buSzTx/>
              <a:buFontTx/>
              <a:buNone/>
            </a:pPr>
            <a:r>
              <a:rPr lang="zh-CN" altLang="en-US" sz="1600">
                <a:solidFill>
                  <a:srgbClr val="FF3300"/>
                </a:solidFill>
                <a:latin typeface="微软雅黑" panose="020B0503020204020204" pitchFamily="34" charset="-122"/>
                <a:ea typeface="微软雅黑" panose="020B0503020204020204" pitchFamily="34" charset="-122"/>
              </a:rPr>
              <a:t>	</a:t>
            </a:r>
            <a:r>
              <a:rPr lang="zh-CN" altLang="en-US" sz="2000">
                <a:solidFill>
                  <a:srgbClr val="FF3300"/>
                </a:solidFill>
                <a:latin typeface="微软雅黑" panose="020B0503020204020204" pitchFamily="34" charset="-122"/>
                <a:ea typeface="微软雅黑" panose="020B0503020204020204" pitchFamily="34" charset="-122"/>
              </a:rPr>
              <a:t>数据和指令事先存放在存储器中，每条指令和每个数据都有地址，指令按序存放，指令由</a:t>
            </a:r>
            <a:r>
              <a:rPr lang="en-US" altLang="zh-CN" sz="2000">
                <a:solidFill>
                  <a:srgbClr val="FF3300"/>
                </a:solidFill>
                <a:latin typeface="微软雅黑" panose="020B0503020204020204" pitchFamily="34" charset="-122"/>
                <a:ea typeface="微软雅黑" panose="020B0503020204020204" pitchFamily="34" charset="-122"/>
              </a:rPr>
              <a:t>OP</a:t>
            </a:r>
            <a:r>
              <a:rPr lang="zh-CN" altLang="en-US" sz="2000">
                <a:solidFill>
                  <a:srgbClr val="FF3300"/>
                </a:solidFill>
                <a:latin typeface="微软雅黑" panose="020B0503020204020204" pitchFamily="34" charset="-122"/>
                <a:ea typeface="微软雅黑" panose="020B0503020204020204" pitchFamily="34" charset="-122"/>
              </a:rPr>
              <a:t>、</a:t>
            </a:r>
            <a:r>
              <a:rPr lang="en-US" altLang="zh-CN" sz="2000">
                <a:solidFill>
                  <a:srgbClr val="FF3300"/>
                </a:solidFill>
                <a:latin typeface="微软雅黑" panose="020B0503020204020204" pitchFamily="34" charset="-122"/>
                <a:ea typeface="微软雅黑" panose="020B0503020204020204" pitchFamily="34" charset="-122"/>
              </a:rPr>
              <a:t>ADDR</a:t>
            </a:r>
            <a:r>
              <a:rPr lang="zh-CN" altLang="en-US" sz="2000">
                <a:solidFill>
                  <a:srgbClr val="FF3300"/>
                </a:solidFill>
                <a:latin typeface="微软雅黑" panose="020B0503020204020204" pitchFamily="34" charset="-122"/>
                <a:ea typeface="微软雅黑" panose="020B0503020204020204" pitchFamily="34" charset="-122"/>
              </a:rPr>
              <a:t>字段组成，程序起始地址置</a:t>
            </a:r>
            <a:r>
              <a:rPr lang="en-US" altLang="zh-CN" sz="2000">
                <a:solidFill>
                  <a:srgbClr val="FF3300"/>
                </a:solidFill>
                <a:latin typeface="微软雅黑" panose="020B0503020204020204" pitchFamily="34" charset="-122"/>
                <a:ea typeface="微软雅黑" panose="020B0503020204020204" pitchFamily="34" charset="-122"/>
              </a:rPr>
              <a:t>PC</a:t>
            </a:r>
          </a:p>
          <a:p>
            <a:pPr eaLnBrk="1" hangingPunct="1">
              <a:buClrTx/>
              <a:buSzTx/>
              <a:buFontTx/>
              <a:buNone/>
            </a:pPr>
            <a:r>
              <a:rPr lang="zh-CN" altLang="en-US" sz="2000">
                <a:solidFill>
                  <a:srgbClr val="3333CC"/>
                </a:solidFill>
                <a:latin typeface="微软雅黑" panose="020B0503020204020204" pitchFamily="34" charset="-122"/>
                <a:ea typeface="微软雅黑" panose="020B0503020204020204" pitchFamily="34" charset="-122"/>
              </a:rPr>
              <a:t>	（原材料和菜谱都放在厨房外的架子上， 每个架子有编号。厨师从第</a:t>
            </a:r>
            <a:r>
              <a:rPr lang="en-US" altLang="zh-CN" sz="2000">
                <a:solidFill>
                  <a:srgbClr val="3333CC"/>
                </a:solidFill>
                <a:latin typeface="微软雅黑" panose="020B0503020204020204" pitchFamily="34" charset="-122"/>
                <a:ea typeface="微软雅黑" panose="020B0503020204020204" pitchFamily="34" charset="-122"/>
              </a:rPr>
              <a:t>5</a:t>
            </a:r>
            <a:r>
              <a:rPr lang="zh-CN" altLang="en-US" sz="2000">
                <a:solidFill>
                  <a:srgbClr val="3333CC"/>
                </a:solidFill>
                <a:latin typeface="微软雅黑" panose="020B0503020204020204" pitchFamily="34" charset="-122"/>
                <a:ea typeface="微软雅黑" panose="020B0503020204020204" pitchFamily="34" charset="-122"/>
              </a:rPr>
              <a:t>个架上指定菜谱开始做）</a:t>
            </a:r>
            <a:endParaRPr lang="en-US" altLang="zh-CN" sz="2000">
              <a:solidFill>
                <a:srgbClr val="3333CC"/>
              </a:solidFill>
              <a:latin typeface="微软雅黑" panose="020B0503020204020204" pitchFamily="34" charset="-122"/>
              <a:ea typeface="微软雅黑" panose="020B0503020204020204" pitchFamily="34" charset="-122"/>
            </a:endParaRPr>
          </a:p>
          <a:p>
            <a:pPr eaLnBrk="1" hangingPunct="1">
              <a:buClrTx/>
              <a:buSzTx/>
              <a:buFont typeface="Wingdings" panose="05000000000000000000" pitchFamily="2" charset="2"/>
              <a:buChar char="l"/>
            </a:pPr>
            <a:r>
              <a:rPr lang="zh-CN" altLang="en-US" sz="2000">
                <a:latin typeface="微软雅黑" panose="020B0503020204020204" pitchFamily="34" charset="-122"/>
                <a:ea typeface="微软雅黑" panose="020B0503020204020204" pitchFamily="34" charset="-122"/>
              </a:rPr>
              <a:t>开始执行程序</a:t>
            </a:r>
            <a:endParaRPr lang="zh-CN" altLang="en-US" sz="2000">
              <a:solidFill>
                <a:srgbClr val="008000"/>
              </a:solidFill>
              <a:latin typeface="微软雅黑" panose="020B0503020204020204" pitchFamily="34" charset="-122"/>
              <a:ea typeface="微软雅黑" panose="020B0503020204020204" pitchFamily="34" charset="-122"/>
            </a:endParaRPr>
          </a:p>
          <a:p>
            <a:pPr eaLnBrk="1" hangingPunct="1">
              <a:buClrTx/>
              <a:buSzTx/>
              <a:buFont typeface="Wingdings" panose="05000000000000000000" pitchFamily="2" charset="2"/>
              <a:buNone/>
            </a:pPr>
            <a:r>
              <a:rPr lang="zh-CN" altLang="en-US" sz="2000">
                <a:solidFill>
                  <a:srgbClr val="3333CC"/>
                </a:solidFill>
                <a:latin typeface="微软雅黑" panose="020B0503020204020204" pitchFamily="34" charset="-122"/>
                <a:ea typeface="微软雅黑" panose="020B0503020204020204" pitchFamily="34" charset="-122"/>
              </a:rPr>
              <a:t>    第一步：</a:t>
            </a:r>
            <a:r>
              <a:rPr lang="zh-CN" altLang="en-US" sz="2000">
                <a:solidFill>
                  <a:srgbClr val="FF3300"/>
                </a:solidFill>
                <a:latin typeface="微软雅黑" panose="020B0503020204020204" pitchFamily="34" charset="-122"/>
                <a:ea typeface="微软雅黑" panose="020B0503020204020204" pitchFamily="34" charset="-122"/>
              </a:rPr>
              <a:t>根据</a:t>
            </a:r>
            <a:r>
              <a:rPr lang="en-US" altLang="zh-CN" sz="2000">
                <a:solidFill>
                  <a:srgbClr val="FF3300"/>
                </a:solidFill>
                <a:latin typeface="微软雅黑" panose="020B0503020204020204" pitchFamily="34" charset="-122"/>
                <a:ea typeface="微软雅黑" panose="020B0503020204020204" pitchFamily="34" charset="-122"/>
              </a:rPr>
              <a:t>PC</a:t>
            </a:r>
            <a:r>
              <a:rPr lang="zh-CN" altLang="en-US" sz="2000">
                <a:solidFill>
                  <a:srgbClr val="FF3300"/>
                </a:solidFill>
                <a:latin typeface="微软雅黑" panose="020B0503020204020204" pitchFamily="34" charset="-122"/>
                <a:ea typeface="微软雅黑" panose="020B0503020204020204" pitchFamily="34" charset="-122"/>
              </a:rPr>
              <a:t>取指令</a:t>
            </a:r>
            <a:r>
              <a:rPr lang="zh-CN" altLang="en-US" sz="2000">
                <a:solidFill>
                  <a:srgbClr val="3333CC"/>
                </a:solidFill>
                <a:latin typeface="微软雅黑" panose="020B0503020204020204" pitchFamily="34" charset="-122"/>
                <a:ea typeface="微软雅黑" panose="020B0503020204020204" pitchFamily="34" charset="-122"/>
              </a:rPr>
              <a:t>（从</a:t>
            </a:r>
            <a:r>
              <a:rPr lang="en-US" altLang="zh-CN" sz="2000">
                <a:solidFill>
                  <a:srgbClr val="3333CC"/>
                </a:solidFill>
                <a:latin typeface="微软雅黑" panose="020B0503020204020204" pitchFamily="34" charset="-122"/>
                <a:ea typeface="微软雅黑" panose="020B0503020204020204" pitchFamily="34" charset="-122"/>
              </a:rPr>
              <a:t>5</a:t>
            </a:r>
            <a:r>
              <a:rPr lang="zh-CN" altLang="en-US" sz="2000">
                <a:solidFill>
                  <a:srgbClr val="3333CC"/>
                </a:solidFill>
                <a:latin typeface="微软雅黑" panose="020B0503020204020204" pitchFamily="34" charset="-122"/>
                <a:ea typeface="微软雅黑" panose="020B0503020204020204" pitchFamily="34" charset="-122"/>
              </a:rPr>
              <a:t>号架上取菜谱）</a:t>
            </a:r>
          </a:p>
          <a:p>
            <a:pPr eaLnBrk="1" hangingPunct="1">
              <a:buClrTx/>
              <a:buSzTx/>
              <a:buFont typeface="Wingdings" panose="05000000000000000000" pitchFamily="2" charset="2"/>
              <a:buNone/>
            </a:pPr>
            <a:r>
              <a:rPr lang="zh-CN" altLang="en-US" sz="2000">
                <a:solidFill>
                  <a:srgbClr val="3333CC"/>
                </a:solidFill>
                <a:latin typeface="微软雅黑" panose="020B0503020204020204" pitchFamily="34" charset="-122"/>
                <a:ea typeface="微软雅黑" panose="020B0503020204020204" pitchFamily="34" charset="-122"/>
              </a:rPr>
              <a:t>    第二步：</a:t>
            </a:r>
            <a:r>
              <a:rPr lang="zh-CN" altLang="en-US" sz="2000">
                <a:solidFill>
                  <a:srgbClr val="FF3300"/>
                </a:solidFill>
                <a:latin typeface="微软雅黑" panose="020B0503020204020204" pitchFamily="34" charset="-122"/>
                <a:ea typeface="微软雅黑" panose="020B0503020204020204" pitchFamily="34" charset="-122"/>
              </a:rPr>
              <a:t>指令译码</a:t>
            </a:r>
            <a:r>
              <a:rPr lang="zh-CN" altLang="en-US" sz="2000">
                <a:solidFill>
                  <a:srgbClr val="3333CC"/>
                </a:solidFill>
                <a:latin typeface="微软雅黑" panose="020B0503020204020204" pitchFamily="34" charset="-122"/>
                <a:ea typeface="微软雅黑" panose="020B0503020204020204" pitchFamily="34" charset="-122"/>
              </a:rPr>
              <a:t>（看菜谱）</a:t>
            </a:r>
          </a:p>
          <a:p>
            <a:pPr eaLnBrk="1" hangingPunct="1">
              <a:buClrTx/>
              <a:buSzTx/>
              <a:buFont typeface="Wingdings" panose="05000000000000000000" pitchFamily="2" charset="2"/>
              <a:buNone/>
            </a:pPr>
            <a:r>
              <a:rPr lang="zh-CN" altLang="en-US" sz="2000">
                <a:solidFill>
                  <a:srgbClr val="3333CC"/>
                </a:solidFill>
                <a:latin typeface="微软雅黑" panose="020B0503020204020204" pitchFamily="34" charset="-122"/>
                <a:ea typeface="微软雅黑" panose="020B0503020204020204" pitchFamily="34" charset="-122"/>
              </a:rPr>
              <a:t>    第三步：</a:t>
            </a:r>
            <a:r>
              <a:rPr lang="zh-CN" altLang="en-US" sz="2000">
                <a:solidFill>
                  <a:srgbClr val="FF3300"/>
                </a:solidFill>
                <a:latin typeface="微软雅黑" panose="020B0503020204020204" pitchFamily="34" charset="-122"/>
                <a:ea typeface="微软雅黑" panose="020B0503020204020204" pitchFamily="34" charset="-122"/>
              </a:rPr>
              <a:t>取操作数</a:t>
            </a:r>
            <a:r>
              <a:rPr lang="zh-CN" altLang="en-US" sz="2000">
                <a:solidFill>
                  <a:srgbClr val="3333CC"/>
                </a:solidFill>
                <a:latin typeface="微软雅黑" panose="020B0503020204020204" pitchFamily="34" charset="-122"/>
                <a:ea typeface="微软雅黑" panose="020B0503020204020204" pitchFamily="34" charset="-122"/>
              </a:rPr>
              <a:t>（从架上或盘中取原材料）</a:t>
            </a:r>
          </a:p>
          <a:p>
            <a:pPr eaLnBrk="1" hangingPunct="1">
              <a:buClrTx/>
              <a:buSzTx/>
              <a:buFont typeface="Wingdings" panose="05000000000000000000" pitchFamily="2" charset="2"/>
              <a:buNone/>
            </a:pPr>
            <a:r>
              <a:rPr lang="zh-CN" altLang="en-US" sz="2000">
                <a:solidFill>
                  <a:srgbClr val="3333CC"/>
                </a:solidFill>
                <a:latin typeface="微软雅黑" panose="020B0503020204020204" pitchFamily="34" charset="-122"/>
                <a:ea typeface="微软雅黑" panose="020B0503020204020204" pitchFamily="34" charset="-122"/>
              </a:rPr>
              <a:t>    第四步：</a:t>
            </a:r>
            <a:r>
              <a:rPr lang="zh-CN" altLang="en-US" sz="2000">
                <a:solidFill>
                  <a:srgbClr val="FF3300"/>
                </a:solidFill>
                <a:latin typeface="微软雅黑" panose="020B0503020204020204" pitchFamily="34" charset="-122"/>
                <a:ea typeface="微软雅黑" panose="020B0503020204020204" pitchFamily="34" charset="-122"/>
              </a:rPr>
              <a:t>指令执行</a:t>
            </a:r>
            <a:r>
              <a:rPr lang="zh-CN" altLang="en-US" sz="2000">
                <a:solidFill>
                  <a:srgbClr val="3333CC"/>
                </a:solidFill>
                <a:latin typeface="微软雅黑" panose="020B0503020204020204" pitchFamily="34" charset="-122"/>
                <a:ea typeface="微软雅黑" panose="020B0503020204020204" pitchFamily="34" charset="-122"/>
              </a:rPr>
              <a:t>（洗、切、炒等具体操作）</a:t>
            </a:r>
          </a:p>
          <a:p>
            <a:pPr eaLnBrk="1" hangingPunct="1">
              <a:buClrTx/>
              <a:buSzTx/>
              <a:buFont typeface="Wingdings" panose="05000000000000000000" pitchFamily="2" charset="2"/>
              <a:buNone/>
            </a:pPr>
            <a:r>
              <a:rPr lang="zh-CN" altLang="en-US" sz="2000">
                <a:solidFill>
                  <a:srgbClr val="3333CC"/>
                </a:solidFill>
                <a:latin typeface="微软雅黑" panose="020B0503020204020204" pitchFamily="34" charset="-122"/>
                <a:ea typeface="微软雅黑" panose="020B0503020204020204" pitchFamily="34" charset="-122"/>
              </a:rPr>
              <a:t>    第五步：</a:t>
            </a:r>
            <a:r>
              <a:rPr lang="zh-CN" altLang="en-US" sz="2000">
                <a:solidFill>
                  <a:srgbClr val="FF3300"/>
                </a:solidFill>
                <a:latin typeface="微软雅黑" panose="020B0503020204020204" pitchFamily="34" charset="-122"/>
                <a:ea typeface="微软雅黑" panose="020B0503020204020204" pitchFamily="34" charset="-122"/>
              </a:rPr>
              <a:t>回写结果</a:t>
            </a:r>
            <a:r>
              <a:rPr lang="zh-CN" altLang="en-US" sz="2000">
                <a:solidFill>
                  <a:srgbClr val="3333CC"/>
                </a:solidFill>
                <a:latin typeface="微软雅黑" panose="020B0503020204020204" pitchFamily="34" charset="-122"/>
                <a:ea typeface="微软雅黑" panose="020B0503020204020204" pitchFamily="34" charset="-122"/>
              </a:rPr>
              <a:t>（装盘或直接送桌）</a:t>
            </a:r>
          </a:p>
          <a:p>
            <a:pPr eaLnBrk="1" hangingPunct="1">
              <a:buClrTx/>
              <a:buSzTx/>
              <a:buFont typeface="Wingdings" panose="05000000000000000000" pitchFamily="2" charset="2"/>
              <a:buNone/>
            </a:pPr>
            <a:r>
              <a:rPr lang="zh-CN" altLang="en-US" sz="2000">
                <a:solidFill>
                  <a:srgbClr val="3333CC"/>
                </a:solidFill>
                <a:latin typeface="微软雅黑" panose="020B0503020204020204" pitchFamily="34" charset="-122"/>
                <a:ea typeface="微软雅黑" panose="020B0503020204020204" pitchFamily="34" charset="-122"/>
              </a:rPr>
              <a:t>    第六步：</a:t>
            </a:r>
            <a:r>
              <a:rPr lang="zh-CN" altLang="en-US" sz="2000">
                <a:solidFill>
                  <a:srgbClr val="FF3300"/>
                </a:solidFill>
                <a:latin typeface="微软雅黑" panose="020B0503020204020204" pitchFamily="34" charset="-122"/>
                <a:ea typeface="微软雅黑" panose="020B0503020204020204" pitchFamily="34" charset="-122"/>
              </a:rPr>
              <a:t>修改</a:t>
            </a:r>
            <a:r>
              <a:rPr lang="en-US" altLang="zh-CN" sz="2000">
                <a:solidFill>
                  <a:srgbClr val="FF3300"/>
                </a:solidFill>
                <a:latin typeface="微软雅黑" panose="020B0503020204020204" pitchFamily="34" charset="-122"/>
                <a:ea typeface="微软雅黑" panose="020B0503020204020204" pitchFamily="34" charset="-122"/>
              </a:rPr>
              <a:t>PC</a:t>
            </a:r>
            <a:r>
              <a:rPr lang="zh-CN" altLang="en-US" sz="2000">
                <a:solidFill>
                  <a:srgbClr val="FF3300"/>
                </a:solidFill>
                <a:latin typeface="微软雅黑" panose="020B0503020204020204" pitchFamily="34" charset="-122"/>
                <a:ea typeface="微软雅黑" panose="020B0503020204020204" pitchFamily="34" charset="-122"/>
              </a:rPr>
              <a:t>的值</a:t>
            </a:r>
            <a:r>
              <a:rPr lang="zh-CN" altLang="en-US" sz="2000">
                <a:solidFill>
                  <a:srgbClr val="3333CC"/>
                </a:solidFill>
                <a:latin typeface="微软雅黑" panose="020B0503020204020204" pitchFamily="34" charset="-122"/>
                <a:ea typeface="微软雅黑" panose="020B0503020204020204" pitchFamily="34" charset="-122"/>
              </a:rPr>
              <a:t>（算出下一菜谱所在架子号</a:t>
            </a:r>
            <a:r>
              <a:rPr lang="en-US" altLang="zh-CN" sz="2000">
                <a:solidFill>
                  <a:srgbClr val="3333CC"/>
                </a:solidFill>
                <a:latin typeface="微软雅黑" panose="020B0503020204020204" pitchFamily="34" charset="-122"/>
                <a:ea typeface="微软雅黑" panose="020B0503020204020204" pitchFamily="34" charset="-122"/>
              </a:rPr>
              <a:t>6=5+1</a:t>
            </a:r>
            <a:r>
              <a:rPr lang="zh-CN" altLang="en-US" sz="2000">
                <a:solidFill>
                  <a:srgbClr val="3333CC"/>
                </a:solidFill>
                <a:latin typeface="微软雅黑" panose="020B0503020204020204" pitchFamily="34" charset="-122"/>
                <a:ea typeface="微软雅黑" panose="020B0503020204020204" pitchFamily="34" charset="-122"/>
              </a:rPr>
              <a:t>）</a:t>
            </a:r>
          </a:p>
          <a:p>
            <a:pPr eaLnBrk="1" hangingPunct="1">
              <a:buClrTx/>
              <a:buSzTx/>
              <a:buFont typeface="Wingdings" panose="05000000000000000000" pitchFamily="2" charset="2"/>
              <a:buNone/>
            </a:pPr>
            <a:r>
              <a:rPr lang="zh-CN" altLang="en-US" sz="2000">
                <a:solidFill>
                  <a:srgbClr val="FF3300"/>
                </a:solidFill>
                <a:latin typeface="微软雅黑" panose="020B0503020204020204" pitchFamily="34" charset="-122"/>
                <a:ea typeface="微软雅黑" panose="020B0503020204020204" pitchFamily="34" charset="-122"/>
              </a:rPr>
              <a:t>     继续执行下一条指令</a:t>
            </a:r>
            <a:r>
              <a:rPr lang="zh-CN" altLang="en-US" sz="2000">
                <a:solidFill>
                  <a:schemeClr val="tx2"/>
                </a:solidFill>
                <a:latin typeface="微软雅黑" panose="020B0503020204020204" pitchFamily="34" charset="-122"/>
                <a:ea typeface="微软雅黑" panose="020B0503020204020204" pitchFamily="34" charset="-122"/>
              </a:rPr>
              <a:t>（继续做下一道菜）</a:t>
            </a:r>
          </a:p>
        </p:txBody>
      </p:sp>
      <p:sp>
        <p:nvSpPr>
          <p:cNvPr id="99" name="Text Box 4">
            <a:extLst>
              <a:ext uri="{FF2B5EF4-FFF2-40B4-BE49-F238E27FC236}">
                <a16:creationId xmlns:a16="http://schemas.microsoft.com/office/drawing/2014/main" id="{7416DBF3-DDC3-4B52-B622-1351CEF5752F}"/>
              </a:ext>
            </a:extLst>
          </p:cNvPr>
          <p:cNvSpPr txBox="1">
            <a:spLocks noChangeArrowheads="1"/>
          </p:cNvSpPr>
          <p:nvPr/>
        </p:nvSpPr>
        <p:spPr bwMode="auto">
          <a:xfrm>
            <a:off x="1537855" y="1008206"/>
            <a:ext cx="7576276"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50000"/>
              </a:spcBef>
              <a:buClrTx/>
              <a:buSzTx/>
              <a:buFontTx/>
              <a:buNone/>
            </a:pPr>
            <a:r>
              <a:rPr lang="zh-CN" altLang="en-US" sz="2400">
                <a:latin typeface="微软雅黑" panose="020B0503020204020204" pitchFamily="34" charset="-122"/>
                <a:ea typeface="微软雅黑" panose="020B0503020204020204" pitchFamily="34" charset="-122"/>
              </a:rPr>
              <a:t>程序由指令组成（</a:t>
            </a:r>
            <a:r>
              <a:rPr lang="zh-CN" altLang="en-US" sz="2400">
                <a:solidFill>
                  <a:schemeClr val="accent2"/>
                </a:solidFill>
                <a:latin typeface="微软雅黑" panose="020B0503020204020204" pitchFamily="34" charset="-122"/>
                <a:ea typeface="微软雅黑" panose="020B0503020204020204" pitchFamily="34" charset="-122"/>
              </a:rPr>
              <a:t>菜单由菜谱组成</a:t>
            </a:r>
            <a:r>
              <a:rPr lang="zh-CN" altLang="en-US" sz="2400">
                <a:latin typeface="微软雅黑" panose="020B0503020204020204" pitchFamily="34" charset="-122"/>
                <a:ea typeface="微软雅黑" panose="020B0503020204020204" pitchFamily="34" charset="-122"/>
              </a:rPr>
              <a:t>）</a:t>
            </a:r>
          </a:p>
        </p:txBody>
      </p:sp>
    </p:spTree>
    <p:extLst>
      <p:ext uri="{BB962C8B-B14F-4D97-AF65-F5344CB8AC3E}">
        <p14:creationId xmlns:p14="http://schemas.microsoft.com/office/powerpoint/2010/main" val="3488661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98">
                                            <p:txEl>
                                              <p:pRg st="1" end="1"/>
                                            </p:txEl>
                                          </p:spTgt>
                                        </p:tgtEl>
                                        <p:attrNameLst>
                                          <p:attrName>style.visibility</p:attrName>
                                        </p:attrNameLst>
                                      </p:cBhvr>
                                      <p:to>
                                        <p:strVal val="visible"/>
                                      </p:to>
                                    </p:set>
                                    <p:animEffect transition="in" filter="blinds(horizontal)">
                                      <p:cBhvr>
                                        <p:cTn id="7" dur="500"/>
                                        <p:tgtEl>
                                          <p:spTgt spid="9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98">
                                            <p:txEl>
                                              <p:pRg st="2" end="2"/>
                                            </p:txEl>
                                          </p:spTgt>
                                        </p:tgtEl>
                                        <p:attrNameLst>
                                          <p:attrName>style.visibility</p:attrName>
                                        </p:attrNameLst>
                                      </p:cBhvr>
                                      <p:to>
                                        <p:strVal val="visible"/>
                                      </p:to>
                                    </p:set>
                                    <p:animEffect transition="in" filter="blinds(horizontal)">
                                      <p:cBhvr>
                                        <p:cTn id="12" dur="500"/>
                                        <p:tgtEl>
                                          <p:spTgt spid="9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98">
                                            <p:txEl>
                                              <p:pRg st="4" end="4"/>
                                            </p:txEl>
                                          </p:spTgt>
                                        </p:tgtEl>
                                        <p:attrNameLst>
                                          <p:attrName>style.visibility</p:attrName>
                                        </p:attrNameLst>
                                      </p:cBhvr>
                                      <p:to>
                                        <p:strVal val="visible"/>
                                      </p:to>
                                    </p:set>
                                    <p:animEffect transition="in" filter="blinds(horizontal)">
                                      <p:cBhvr>
                                        <p:cTn id="17" dur="500"/>
                                        <p:tgtEl>
                                          <p:spTgt spid="98">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98">
                                            <p:txEl>
                                              <p:pRg st="5" end="5"/>
                                            </p:txEl>
                                          </p:spTgt>
                                        </p:tgtEl>
                                        <p:attrNameLst>
                                          <p:attrName>style.visibility</p:attrName>
                                        </p:attrNameLst>
                                      </p:cBhvr>
                                      <p:to>
                                        <p:strVal val="visible"/>
                                      </p:to>
                                    </p:set>
                                    <p:animEffect transition="in" filter="blinds(horizontal)">
                                      <p:cBhvr>
                                        <p:cTn id="22" dur="500"/>
                                        <p:tgtEl>
                                          <p:spTgt spid="98">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98">
                                            <p:txEl>
                                              <p:pRg st="6" end="6"/>
                                            </p:txEl>
                                          </p:spTgt>
                                        </p:tgtEl>
                                        <p:attrNameLst>
                                          <p:attrName>style.visibility</p:attrName>
                                        </p:attrNameLst>
                                      </p:cBhvr>
                                      <p:to>
                                        <p:strVal val="visible"/>
                                      </p:to>
                                    </p:set>
                                    <p:animEffect transition="in" filter="blinds(horizontal)">
                                      <p:cBhvr>
                                        <p:cTn id="27" dur="500"/>
                                        <p:tgtEl>
                                          <p:spTgt spid="98">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98">
                                            <p:txEl>
                                              <p:pRg st="7" end="7"/>
                                            </p:txEl>
                                          </p:spTgt>
                                        </p:tgtEl>
                                        <p:attrNameLst>
                                          <p:attrName>style.visibility</p:attrName>
                                        </p:attrNameLst>
                                      </p:cBhvr>
                                      <p:to>
                                        <p:strVal val="visible"/>
                                      </p:to>
                                    </p:set>
                                    <p:animEffect transition="in" filter="blinds(horizontal)">
                                      <p:cBhvr>
                                        <p:cTn id="32" dur="500"/>
                                        <p:tgtEl>
                                          <p:spTgt spid="98">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98">
                                            <p:txEl>
                                              <p:pRg st="8" end="8"/>
                                            </p:txEl>
                                          </p:spTgt>
                                        </p:tgtEl>
                                        <p:attrNameLst>
                                          <p:attrName>style.visibility</p:attrName>
                                        </p:attrNameLst>
                                      </p:cBhvr>
                                      <p:to>
                                        <p:strVal val="visible"/>
                                      </p:to>
                                    </p:set>
                                    <p:animEffect transition="in" filter="blinds(horizontal)">
                                      <p:cBhvr>
                                        <p:cTn id="37" dur="500"/>
                                        <p:tgtEl>
                                          <p:spTgt spid="98">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98">
                                            <p:txEl>
                                              <p:pRg st="9" end="9"/>
                                            </p:txEl>
                                          </p:spTgt>
                                        </p:tgtEl>
                                        <p:attrNameLst>
                                          <p:attrName>style.visibility</p:attrName>
                                        </p:attrNameLst>
                                      </p:cBhvr>
                                      <p:to>
                                        <p:strVal val="visible"/>
                                      </p:to>
                                    </p:set>
                                    <p:animEffect transition="in" filter="blinds(horizontal)">
                                      <p:cBhvr>
                                        <p:cTn id="42" dur="500"/>
                                        <p:tgtEl>
                                          <p:spTgt spid="98">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98">
                                            <p:txEl>
                                              <p:pRg st="10" end="10"/>
                                            </p:txEl>
                                          </p:spTgt>
                                        </p:tgtEl>
                                        <p:attrNameLst>
                                          <p:attrName>style.visibility</p:attrName>
                                        </p:attrNameLst>
                                      </p:cBhvr>
                                      <p:to>
                                        <p:strVal val="visible"/>
                                      </p:to>
                                    </p:set>
                                    <p:animEffect transition="in" filter="blinds(horizontal)">
                                      <p:cBhvr>
                                        <p:cTn id="47" dur="500"/>
                                        <p:tgtEl>
                                          <p:spTgt spid="9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1DDF10-36B1-4353-B6C6-F2D242F6B740}"/>
              </a:ext>
            </a:extLst>
          </p:cNvPr>
          <p:cNvSpPr>
            <a:spLocks noGrp="1"/>
          </p:cNvSpPr>
          <p:nvPr>
            <p:ph type="title"/>
          </p:nvPr>
        </p:nvSpPr>
        <p:spPr/>
        <p:txBody>
          <a:bodyPr/>
          <a:lstStyle/>
          <a:p>
            <a:r>
              <a:rPr lang="zh-CN" altLang="en-US" dirty="0"/>
              <a:t>计算机是如何工作的</a:t>
            </a:r>
          </a:p>
        </p:txBody>
      </p:sp>
      <p:sp>
        <p:nvSpPr>
          <p:cNvPr id="3" name="灯片编号占位符 2">
            <a:extLst>
              <a:ext uri="{FF2B5EF4-FFF2-40B4-BE49-F238E27FC236}">
                <a16:creationId xmlns:a16="http://schemas.microsoft.com/office/drawing/2014/main" id="{0F2DC388-7800-41FC-9827-1A71F40FED99}"/>
              </a:ext>
            </a:extLst>
          </p:cNvPr>
          <p:cNvSpPr>
            <a:spLocks noGrp="1"/>
          </p:cNvSpPr>
          <p:nvPr>
            <p:ph type="sldNum" sz="quarter" idx="10"/>
          </p:nvPr>
        </p:nvSpPr>
        <p:spPr/>
        <p:txBody>
          <a:bodyPr/>
          <a:lstStyle/>
          <a:p>
            <a:fld id="{4235D990-D27F-4F2C-9FEA-C8DF9BEEB4E2}" type="slidenum">
              <a:rPr lang="zh-CN" altLang="en-US" smtClean="0"/>
              <a:t>42</a:t>
            </a:fld>
            <a:endParaRPr lang="zh-CN" altLang="en-US"/>
          </a:p>
        </p:txBody>
      </p:sp>
      <p:grpSp>
        <p:nvGrpSpPr>
          <p:cNvPr id="5" name="Group 4">
            <a:extLst>
              <a:ext uri="{FF2B5EF4-FFF2-40B4-BE49-F238E27FC236}">
                <a16:creationId xmlns:a16="http://schemas.microsoft.com/office/drawing/2014/main" id="{BCEE5565-F54D-4787-B0F9-679377F99F8C}"/>
              </a:ext>
            </a:extLst>
          </p:cNvPr>
          <p:cNvGrpSpPr>
            <a:grpSpLocks/>
          </p:cNvGrpSpPr>
          <p:nvPr/>
        </p:nvGrpSpPr>
        <p:grpSpPr bwMode="auto">
          <a:xfrm>
            <a:off x="1037648" y="2249199"/>
            <a:ext cx="8866188" cy="4545012"/>
            <a:chOff x="130" y="1395"/>
            <a:chExt cx="5585" cy="2863"/>
          </a:xfrm>
        </p:grpSpPr>
        <p:sp>
          <p:nvSpPr>
            <p:cNvPr id="6" name="Text Box 5">
              <a:extLst>
                <a:ext uri="{FF2B5EF4-FFF2-40B4-BE49-F238E27FC236}">
                  <a16:creationId xmlns:a16="http://schemas.microsoft.com/office/drawing/2014/main" id="{0C1CAE01-A75C-4505-ADE3-DA5287B9B0E4}"/>
                </a:ext>
              </a:extLst>
            </p:cNvPr>
            <p:cNvSpPr txBox="1">
              <a:spLocks noChangeArrowheads="1"/>
            </p:cNvSpPr>
            <p:nvPr/>
          </p:nvSpPr>
          <p:spPr bwMode="auto">
            <a:xfrm>
              <a:off x="414" y="1791"/>
              <a:ext cx="935" cy="294"/>
            </a:xfrm>
            <a:prstGeom prst="rect">
              <a:avLst/>
            </a:prstGeom>
            <a:solidFill>
              <a:srgbClr val="0000FF">
                <a:alpha val="25882"/>
              </a:srgbClr>
            </a:solidFill>
            <a:ln w="9525">
              <a:solidFill>
                <a:schemeClr val="tx1"/>
              </a:solidFill>
              <a:miter lim="800000"/>
              <a:headEnd/>
              <a:tailEnd/>
            </a:ln>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0"/>
                </a:spcBef>
                <a:buClrTx/>
                <a:buSzTx/>
                <a:buFontTx/>
                <a:buNone/>
              </a:pPr>
              <a:r>
                <a:rPr lang="zh-CN" altLang="en-US" sz="2400">
                  <a:latin typeface="微软雅黑" panose="020B0503020204020204" pitchFamily="34" charset="-122"/>
                  <a:ea typeface="微软雅黑" panose="020B0503020204020204" pitchFamily="34" charset="-122"/>
                </a:rPr>
                <a:t>  控制器</a:t>
              </a:r>
            </a:p>
          </p:txBody>
        </p:sp>
        <p:sp>
          <p:nvSpPr>
            <p:cNvPr id="7" name="Rectangle 6">
              <a:extLst>
                <a:ext uri="{FF2B5EF4-FFF2-40B4-BE49-F238E27FC236}">
                  <a16:creationId xmlns:a16="http://schemas.microsoft.com/office/drawing/2014/main" id="{989E2526-0AC6-43A5-8C6C-8A391E14246E}"/>
                </a:ext>
              </a:extLst>
            </p:cNvPr>
            <p:cNvSpPr>
              <a:spLocks noChangeArrowheads="1"/>
            </p:cNvSpPr>
            <p:nvPr/>
          </p:nvSpPr>
          <p:spPr bwMode="auto">
            <a:xfrm>
              <a:off x="215" y="1508"/>
              <a:ext cx="3118" cy="2665"/>
            </a:xfrm>
            <a:prstGeom prst="rect">
              <a:avLst/>
            </a:prstGeom>
            <a:noFill/>
            <a:ln w="38100" cap="rnd">
              <a:solidFill>
                <a:srgbClr val="FF0000"/>
              </a:solidFill>
              <a:prstDash val="sysDot"/>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endParaRPr lang="zh-CN" altLang="en-US" sz="1800" b="0">
                <a:latin typeface="Arial" panose="020B0604020202020204" pitchFamily="34" charset="0"/>
                <a:ea typeface="宋体" panose="02010600030101010101" pitchFamily="2" charset="-122"/>
              </a:endParaRPr>
            </a:p>
          </p:txBody>
        </p:sp>
        <p:sp>
          <p:nvSpPr>
            <p:cNvPr id="9" name="Text Box 7">
              <a:extLst>
                <a:ext uri="{FF2B5EF4-FFF2-40B4-BE49-F238E27FC236}">
                  <a16:creationId xmlns:a16="http://schemas.microsoft.com/office/drawing/2014/main" id="{37F0CCAB-07A7-4738-8DE1-7E5C79AF8A48}"/>
                </a:ext>
              </a:extLst>
            </p:cNvPr>
            <p:cNvSpPr txBox="1">
              <a:spLocks noChangeArrowheads="1"/>
            </p:cNvSpPr>
            <p:nvPr/>
          </p:nvSpPr>
          <p:spPr bwMode="auto">
            <a:xfrm>
              <a:off x="357" y="1508"/>
              <a:ext cx="53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50000"/>
                </a:spcBef>
                <a:buClrTx/>
                <a:buSzTx/>
                <a:buFontTx/>
                <a:buNone/>
              </a:pPr>
              <a:r>
                <a:rPr lang="en-US" altLang="zh-CN" sz="2400">
                  <a:solidFill>
                    <a:srgbClr val="FF0000"/>
                  </a:solidFill>
                  <a:latin typeface="微软雅黑" panose="020B0503020204020204" pitchFamily="34" charset="-122"/>
                  <a:ea typeface="微软雅黑" panose="020B0503020204020204" pitchFamily="34" charset="-122"/>
                </a:rPr>
                <a:t>CPU</a:t>
              </a:r>
            </a:p>
          </p:txBody>
        </p:sp>
        <p:sp>
          <p:nvSpPr>
            <p:cNvPr id="10" name="Text Box 8">
              <a:extLst>
                <a:ext uri="{FF2B5EF4-FFF2-40B4-BE49-F238E27FC236}">
                  <a16:creationId xmlns:a16="http://schemas.microsoft.com/office/drawing/2014/main" id="{929D818E-7594-4FE7-826B-67F1CD1964DA}"/>
                </a:ext>
              </a:extLst>
            </p:cNvPr>
            <p:cNvSpPr txBox="1">
              <a:spLocks noChangeArrowheads="1"/>
            </p:cNvSpPr>
            <p:nvPr/>
          </p:nvSpPr>
          <p:spPr bwMode="auto">
            <a:xfrm>
              <a:off x="1689" y="1848"/>
              <a:ext cx="652" cy="237"/>
            </a:xfrm>
            <a:prstGeom prst="rect">
              <a:avLst/>
            </a:prstGeom>
            <a:solidFill>
              <a:srgbClr val="FF0000">
                <a:alpha val="18039"/>
              </a:srgbClr>
            </a:solidFill>
            <a:ln w="9525">
              <a:solidFill>
                <a:schemeClr val="tx1"/>
              </a:solidFill>
              <a:miter lim="800000"/>
              <a:headEnd/>
              <a:tailEnd/>
            </a:ln>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50000"/>
                </a:spcBef>
                <a:buClrTx/>
                <a:buSzTx/>
                <a:buFontTx/>
                <a:buNone/>
              </a:pPr>
              <a:r>
                <a:rPr lang="en-US" altLang="zh-CN" sz="1800">
                  <a:solidFill>
                    <a:srgbClr val="008000"/>
                  </a:solidFill>
                  <a:latin typeface="微软雅黑" panose="020B0503020204020204" pitchFamily="34" charset="-122"/>
                  <a:ea typeface="微软雅黑" panose="020B0503020204020204" pitchFamily="34" charset="-122"/>
                </a:rPr>
                <a:t>    PC</a:t>
              </a:r>
            </a:p>
          </p:txBody>
        </p:sp>
        <p:sp>
          <p:nvSpPr>
            <p:cNvPr id="11" name="Text Box 9">
              <a:extLst>
                <a:ext uri="{FF2B5EF4-FFF2-40B4-BE49-F238E27FC236}">
                  <a16:creationId xmlns:a16="http://schemas.microsoft.com/office/drawing/2014/main" id="{ECE2BAEA-E026-48C9-957A-1B7CEFD9BF0C}"/>
                </a:ext>
              </a:extLst>
            </p:cNvPr>
            <p:cNvSpPr txBox="1">
              <a:spLocks noChangeArrowheads="1"/>
            </p:cNvSpPr>
            <p:nvPr/>
          </p:nvSpPr>
          <p:spPr bwMode="auto">
            <a:xfrm>
              <a:off x="5277" y="2075"/>
              <a:ext cx="438" cy="524"/>
            </a:xfrm>
            <a:prstGeom prst="rect">
              <a:avLst/>
            </a:prstGeom>
            <a:solidFill>
              <a:srgbClr val="0000FF">
                <a:alpha val="25882"/>
              </a:srgbClr>
            </a:solidFill>
            <a:ln w="9525">
              <a:solidFill>
                <a:schemeClr val="tx1"/>
              </a:solidFill>
              <a:miter lim="800000"/>
              <a:headEnd/>
              <a:tailEnd/>
            </a:ln>
          </p:spPr>
          <p:txBody>
            <a:bodyPr lIns="0" rIns="0">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0"/>
                </a:spcBef>
                <a:buClrTx/>
                <a:buSzTx/>
                <a:buFontTx/>
                <a:buNone/>
              </a:pPr>
              <a:r>
                <a:rPr lang="zh-CN" altLang="en-US" sz="2400">
                  <a:solidFill>
                    <a:srgbClr val="CC3300"/>
                  </a:solidFill>
                  <a:latin typeface="微软雅黑" panose="020B0503020204020204" pitchFamily="34" charset="-122"/>
                  <a:ea typeface="微软雅黑" panose="020B0503020204020204" pitchFamily="34" charset="-122"/>
                </a:rPr>
                <a:t>输入</a:t>
              </a:r>
            </a:p>
            <a:p>
              <a:pPr>
                <a:spcBef>
                  <a:spcPct val="0"/>
                </a:spcBef>
                <a:buClrTx/>
                <a:buSzTx/>
                <a:buFontTx/>
                <a:buNone/>
              </a:pPr>
              <a:r>
                <a:rPr lang="zh-CN" altLang="en-US" sz="2400">
                  <a:solidFill>
                    <a:srgbClr val="CC3300"/>
                  </a:solidFill>
                  <a:latin typeface="微软雅黑" panose="020B0503020204020204" pitchFamily="34" charset="-122"/>
                  <a:ea typeface="微软雅黑" panose="020B0503020204020204" pitchFamily="34" charset="-122"/>
                </a:rPr>
                <a:t>设备</a:t>
              </a:r>
            </a:p>
          </p:txBody>
        </p:sp>
        <p:sp>
          <p:nvSpPr>
            <p:cNvPr id="12" name="AutoShape 10">
              <a:extLst>
                <a:ext uri="{FF2B5EF4-FFF2-40B4-BE49-F238E27FC236}">
                  <a16:creationId xmlns:a16="http://schemas.microsoft.com/office/drawing/2014/main" id="{141F02C8-DC2B-4D44-8060-118D6679A4BF}"/>
                </a:ext>
              </a:extLst>
            </p:cNvPr>
            <p:cNvSpPr>
              <a:spLocks noChangeArrowheads="1"/>
            </p:cNvSpPr>
            <p:nvPr/>
          </p:nvSpPr>
          <p:spPr bwMode="auto">
            <a:xfrm>
              <a:off x="5018" y="2302"/>
              <a:ext cx="227" cy="141"/>
            </a:xfrm>
            <a:prstGeom prst="leftRightArrow">
              <a:avLst>
                <a:gd name="adj1" fmla="val 50000"/>
                <a:gd name="adj2" fmla="val 32191"/>
              </a:avLst>
            </a:prstGeom>
            <a:solidFill>
              <a:schemeClr val="bg1"/>
            </a:solidFill>
            <a:ln w="28575">
              <a:solidFill>
                <a:srgbClr val="CC3300"/>
              </a:solidFill>
              <a:miter lim="800000"/>
              <a:headEnd/>
              <a:tailEnd/>
            </a:ln>
          </p:spPr>
          <p:txBody>
            <a:bodyPr wrap="none" anchor="ct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lgn="ctr">
                <a:spcBef>
                  <a:spcPct val="0"/>
                </a:spcBef>
                <a:buClrTx/>
                <a:buSzTx/>
                <a:buFontTx/>
                <a:buNone/>
              </a:pPr>
              <a:endParaRPr lang="zh-CN" altLang="en-US" sz="1800">
                <a:solidFill>
                  <a:srgbClr val="CC3300"/>
                </a:solidFill>
                <a:latin typeface="微软雅黑" panose="020B0503020204020204" pitchFamily="34" charset="-122"/>
                <a:ea typeface="微软雅黑" panose="020B0503020204020204" pitchFamily="34" charset="-122"/>
              </a:endParaRPr>
            </a:p>
          </p:txBody>
        </p:sp>
        <p:sp>
          <p:nvSpPr>
            <p:cNvPr id="13" name="Text Box 11">
              <a:extLst>
                <a:ext uri="{FF2B5EF4-FFF2-40B4-BE49-F238E27FC236}">
                  <a16:creationId xmlns:a16="http://schemas.microsoft.com/office/drawing/2014/main" id="{1D7844D7-A007-40B7-A4C6-A76DCFEEC7B7}"/>
                </a:ext>
              </a:extLst>
            </p:cNvPr>
            <p:cNvSpPr txBox="1">
              <a:spLocks noChangeArrowheads="1"/>
            </p:cNvSpPr>
            <p:nvPr/>
          </p:nvSpPr>
          <p:spPr bwMode="auto">
            <a:xfrm>
              <a:off x="5277" y="2954"/>
              <a:ext cx="438" cy="524"/>
            </a:xfrm>
            <a:prstGeom prst="rect">
              <a:avLst/>
            </a:prstGeom>
            <a:solidFill>
              <a:srgbClr val="0000FF">
                <a:alpha val="25882"/>
              </a:srgbClr>
            </a:solidFill>
            <a:ln w="9525">
              <a:solidFill>
                <a:schemeClr val="tx1"/>
              </a:solidFill>
              <a:miter lim="800000"/>
              <a:headEnd/>
              <a:tailEnd/>
            </a:ln>
          </p:spPr>
          <p:txBody>
            <a:bodyPr lIns="0" rIns="0">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0"/>
                </a:spcBef>
                <a:buClrTx/>
                <a:buSzTx/>
                <a:buFontTx/>
                <a:buNone/>
              </a:pPr>
              <a:r>
                <a:rPr lang="zh-CN" altLang="en-US" sz="2400">
                  <a:solidFill>
                    <a:srgbClr val="CC3300"/>
                  </a:solidFill>
                  <a:latin typeface="微软雅黑" panose="020B0503020204020204" pitchFamily="34" charset="-122"/>
                  <a:ea typeface="微软雅黑" panose="020B0503020204020204" pitchFamily="34" charset="-122"/>
                </a:rPr>
                <a:t>输出</a:t>
              </a:r>
              <a:endParaRPr lang="en-US" altLang="zh-CN" sz="2400">
                <a:solidFill>
                  <a:srgbClr val="CC3300"/>
                </a:solidFill>
                <a:latin typeface="微软雅黑" panose="020B0503020204020204" pitchFamily="34" charset="-122"/>
                <a:ea typeface="微软雅黑" panose="020B0503020204020204" pitchFamily="34" charset="-122"/>
              </a:endParaRPr>
            </a:p>
            <a:p>
              <a:pPr>
                <a:spcBef>
                  <a:spcPct val="0"/>
                </a:spcBef>
                <a:buClrTx/>
                <a:buSzTx/>
                <a:buFontTx/>
                <a:buNone/>
              </a:pPr>
              <a:r>
                <a:rPr lang="zh-CN" altLang="en-US" sz="2400">
                  <a:solidFill>
                    <a:srgbClr val="CC3300"/>
                  </a:solidFill>
                  <a:latin typeface="微软雅黑" panose="020B0503020204020204" pitchFamily="34" charset="-122"/>
                  <a:ea typeface="微软雅黑" panose="020B0503020204020204" pitchFamily="34" charset="-122"/>
                </a:rPr>
                <a:t>设备</a:t>
              </a:r>
            </a:p>
          </p:txBody>
        </p:sp>
        <p:sp>
          <p:nvSpPr>
            <p:cNvPr id="14" name="AutoShape 12">
              <a:extLst>
                <a:ext uri="{FF2B5EF4-FFF2-40B4-BE49-F238E27FC236}">
                  <a16:creationId xmlns:a16="http://schemas.microsoft.com/office/drawing/2014/main" id="{112EF0F6-F556-4221-91AC-C0915FD351AB}"/>
                </a:ext>
              </a:extLst>
            </p:cNvPr>
            <p:cNvSpPr>
              <a:spLocks noChangeArrowheads="1"/>
            </p:cNvSpPr>
            <p:nvPr/>
          </p:nvSpPr>
          <p:spPr bwMode="auto">
            <a:xfrm>
              <a:off x="4990" y="3124"/>
              <a:ext cx="255" cy="142"/>
            </a:xfrm>
            <a:prstGeom prst="leftRightArrow">
              <a:avLst>
                <a:gd name="adj1" fmla="val 50000"/>
                <a:gd name="adj2" fmla="val 35907"/>
              </a:avLst>
            </a:prstGeom>
            <a:solidFill>
              <a:schemeClr val="bg1"/>
            </a:solidFill>
            <a:ln w="28575">
              <a:solidFill>
                <a:srgbClr val="CC3300"/>
              </a:solidFill>
              <a:miter lim="800000"/>
              <a:headEnd/>
              <a:tailEnd/>
            </a:ln>
          </p:spPr>
          <p:txBody>
            <a:bodyPr wrap="none" anchor="ct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endParaRPr lang="zh-CN" altLang="en-US" sz="1800" b="0">
                <a:latin typeface="Arial" panose="020B0604020202020204" pitchFamily="34" charset="0"/>
                <a:ea typeface="宋体" panose="02010600030101010101" pitchFamily="2" charset="-122"/>
              </a:endParaRPr>
            </a:p>
          </p:txBody>
        </p:sp>
        <p:sp>
          <p:nvSpPr>
            <p:cNvPr id="15" name="Text Box 13">
              <a:extLst>
                <a:ext uri="{FF2B5EF4-FFF2-40B4-BE49-F238E27FC236}">
                  <a16:creationId xmlns:a16="http://schemas.microsoft.com/office/drawing/2014/main" id="{6302112D-1EF2-40DD-8A45-F66488812988}"/>
                </a:ext>
              </a:extLst>
            </p:cNvPr>
            <p:cNvSpPr txBox="1">
              <a:spLocks noChangeArrowheads="1"/>
            </p:cNvSpPr>
            <p:nvPr/>
          </p:nvSpPr>
          <p:spPr bwMode="auto">
            <a:xfrm>
              <a:off x="2511" y="1848"/>
              <a:ext cx="680" cy="237"/>
            </a:xfrm>
            <a:prstGeom prst="rect">
              <a:avLst/>
            </a:prstGeom>
            <a:solidFill>
              <a:srgbClr val="FF0000">
                <a:alpha val="18039"/>
              </a:srgbClr>
            </a:solidFill>
            <a:ln w="9525">
              <a:solidFill>
                <a:schemeClr val="tx1"/>
              </a:solidFill>
              <a:miter lim="800000"/>
              <a:headEnd/>
              <a:tailEnd/>
            </a:ln>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50000"/>
                </a:spcBef>
                <a:buClrTx/>
                <a:buSzTx/>
                <a:buFontTx/>
                <a:buNone/>
              </a:pPr>
              <a:r>
                <a:rPr lang="en-US" altLang="zh-CN" sz="1800">
                  <a:solidFill>
                    <a:srgbClr val="008000"/>
                  </a:solidFill>
                  <a:latin typeface="微软雅黑" panose="020B0503020204020204" pitchFamily="34" charset="-122"/>
                  <a:ea typeface="微软雅黑" panose="020B0503020204020204" pitchFamily="34" charset="-122"/>
                </a:rPr>
                <a:t>  MAR</a:t>
              </a:r>
            </a:p>
          </p:txBody>
        </p:sp>
        <p:sp>
          <p:nvSpPr>
            <p:cNvPr id="16" name="Text Box 14">
              <a:extLst>
                <a:ext uri="{FF2B5EF4-FFF2-40B4-BE49-F238E27FC236}">
                  <a16:creationId xmlns:a16="http://schemas.microsoft.com/office/drawing/2014/main" id="{75FCEA23-807F-4970-A809-9E2413CC26E8}"/>
                </a:ext>
              </a:extLst>
            </p:cNvPr>
            <p:cNvSpPr txBox="1">
              <a:spLocks noChangeArrowheads="1"/>
            </p:cNvSpPr>
            <p:nvPr/>
          </p:nvSpPr>
          <p:spPr bwMode="auto">
            <a:xfrm>
              <a:off x="2540" y="3747"/>
              <a:ext cx="680" cy="237"/>
            </a:xfrm>
            <a:prstGeom prst="rect">
              <a:avLst/>
            </a:prstGeom>
            <a:solidFill>
              <a:srgbClr val="FF0000">
                <a:alpha val="18039"/>
              </a:srgbClr>
            </a:solidFill>
            <a:ln w="9525">
              <a:solidFill>
                <a:schemeClr val="tx1"/>
              </a:solidFill>
              <a:miter lim="800000"/>
              <a:headEnd/>
              <a:tailEnd/>
            </a:ln>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50000"/>
                </a:spcBef>
                <a:buClrTx/>
                <a:buSzTx/>
                <a:buFontTx/>
                <a:buNone/>
              </a:pPr>
              <a:r>
                <a:rPr lang="en-US" altLang="zh-CN" sz="1800">
                  <a:solidFill>
                    <a:schemeClr val="accent2"/>
                  </a:solidFill>
                  <a:latin typeface="微软雅黑" panose="020B0503020204020204" pitchFamily="34" charset="-122"/>
                  <a:ea typeface="微软雅黑" panose="020B0503020204020204" pitchFamily="34" charset="-122"/>
                </a:rPr>
                <a:t>  MDR</a:t>
              </a:r>
            </a:p>
          </p:txBody>
        </p:sp>
        <p:sp>
          <p:nvSpPr>
            <p:cNvPr id="17" name="Line 15">
              <a:extLst>
                <a:ext uri="{FF2B5EF4-FFF2-40B4-BE49-F238E27FC236}">
                  <a16:creationId xmlns:a16="http://schemas.microsoft.com/office/drawing/2014/main" id="{305F5D55-1CDB-4061-89BD-35A82D25853F}"/>
                </a:ext>
              </a:extLst>
            </p:cNvPr>
            <p:cNvSpPr>
              <a:spLocks noChangeShapeType="1"/>
            </p:cNvSpPr>
            <p:nvPr/>
          </p:nvSpPr>
          <p:spPr bwMode="auto">
            <a:xfrm>
              <a:off x="1349" y="1961"/>
              <a:ext cx="340" cy="0"/>
            </a:xfrm>
            <a:prstGeom prst="line">
              <a:avLst/>
            </a:prstGeom>
            <a:noFill/>
            <a:ln w="38100">
              <a:solidFill>
                <a:srgbClr val="FF3300"/>
              </a:solidFill>
              <a:prstDash val="dash"/>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8" name="Line 16">
              <a:extLst>
                <a:ext uri="{FF2B5EF4-FFF2-40B4-BE49-F238E27FC236}">
                  <a16:creationId xmlns:a16="http://schemas.microsoft.com/office/drawing/2014/main" id="{CDB211B4-0A4A-49B7-BE7E-BC6A63C9A4A4}"/>
                </a:ext>
              </a:extLst>
            </p:cNvPr>
            <p:cNvSpPr>
              <a:spLocks noChangeShapeType="1"/>
            </p:cNvSpPr>
            <p:nvPr/>
          </p:nvSpPr>
          <p:spPr bwMode="auto">
            <a:xfrm>
              <a:off x="2341" y="1961"/>
              <a:ext cx="171" cy="0"/>
            </a:xfrm>
            <a:prstGeom prst="line">
              <a:avLst/>
            </a:prstGeom>
            <a:noFill/>
            <a:ln w="38100">
              <a:solidFill>
                <a:srgbClr val="007635"/>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9" name="Line 17">
              <a:extLst>
                <a:ext uri="{FF2B5EF4-FFF2-40B4-BE49-F238E27FC236}">
                  <a16:creationId xmlns:a16="http://schemas.microsoft.com/office/drawing/2014/main" id="{C9EDE248-D08C-46EB-A451-3FE1445EC134}"/>
                </a:ext>
              </a:extLst>
            </p:cNvPr>
            <p:cNvSpPr>
              <a:spLocks noChangeShapeType="1"/>
            </p:cNvSpPr>
            <p:nvPr/>
          </p:nvSpPr>
          <p:spPr bwMode="auto">
            <a:xfrm>
              <a:off x="2767" y="3435"/>
              <a:ext cx="0" cy="312"/>
            </a:xfrm>
            <a:prstGeom prst="line">
              <a:avLst/>
            </a:prstGeom>
            <a:noFill/>
            <a:ln w="38100">
              <a:solidFill>
                <a:srgbClr val="3333CC"/>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nvGrpSpPr>
            <p:cNvPr id="20" name="Group 18">
              <a:extLst>
                <a:ext uri="{FF2B5EF4-FFF2-40B4-BE49-F238E27FC236}">
                  <a16:creationId xmlns:a16="http://schemas.microsoft.com/office/drawing/2014/main" id="{D6609678-A70D-4DD6-9F79-F47593889C89}"/>
                </a:ext>
              </a:extLst>
            </p:cNvPr>
            <p:cNvGrpSpPr>
              <a:grpSpLocks/>
            </p:cNvGrpSpPr>
            <p:nvPr/>
          </p:nvGrpSpPr>
          <p:grpSpPr bwMode="auto">
            <a:xfrm>
              <a:off x="1746" y="2330"/>
              <a:ext cx="482" cy="935"/>
              <a:chOff x="3135" y="2472"/>
              <a:chExt cx="454" cy="935"/>
            </a:xfrm>
          </p:grpSpPr>
          <p:grpSp>
            <p:nvGrpSpPr>
              <p:cNvPr id="87" name="Group 19">
                <a:extLst>
                  <a:ext uri="{FF2B5EF4-FFF2-40B4-BE49-F238E27FC236}">
                    <a16:creationId xmlns:a16="http://schemas.microsoft.com/office/drawing/2014/main" id="{27B03736-FAD4-4EC3-A277-4497A4541F62}"/>
                  </a:ext>
                </a:extLst>
              </p:cNvPr>
              <p:cNvGrpSpPr>
                <a:grpSpLocks/>
              </p:cNvGrpSpPr>
              <p:nvPr/>
            </p:nvGrpSpPr>
            <p:grpSpPr bwMode="auto">
              <a:xfrm flipH="1">
                <a:off x="3135" y="2472"/>
                <a:ext cx="454" cy="935"/>
                <a:chOff x="3078" y="2330"/>
                <a:chExt cx="625" cy="1580"/>
              </a:xfrm>
            </p:grpSpPr>
            <p:sp>
              <p:nvSpPr>
                <p:cNvPr id="89" name="Line 12">
                  <a:extLst>
                    <a:ext uri="{FF2B5EF4-FFF2-40B4-BE49-F238E27FC236}">
                      <a16:creationId xmlns:a16="http://schemas.microsoft.com/office/drawing/2014/main" id="{5BEEC83E-C49C-4EBF-81C9-2607B802419F}"/>
                    </a:ext>
                  </a:extLst>
                </p:cNvPr>
                <p:cNvSpPr>
                  <a:spLocks noChangeShapeType="1"/>
                </p:cNvSpPr>
                <p:nvPr/>
              </p:nvSpPr>
              <p:spPr bwMode="auto">
                <a:xfrm flipH="1">
                  <a:off x="3078" y="2330"/>
                  <a:ext cx="9" cy="691"/>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0" name="Line 13">
                  <a:extLst>
                    <a:ext uri="{FF2B5EF4-FFF2-40B4-BE49-F238E27FC236}">
                      <a16:creationId xmlns:a16="http://schemas.microsoft.com/office/drawing/2014/main" id="{0E9121F9-60ED-4BC9-8151-EF3C532C0B63}"/>
                    </a:ext>
                  </a:extLst>
                </p:cNvPr>
                <p:cNvSpPr>
                  <a:spLocks noChangeShapeType="1"/>
                </p:cNvSpPr>
                <p:nvPr/>
              </p:nvSpPr>
              <p:spPr bwMode="auto">
                <a:xfrm>
                  <a:off x="3107" y="2330"/>
                  <a:ext cx="592" cy="307"/>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1" name="Line 14">
                  <a:extLst>
                    <a:ext uri="{FF2B5EF4-FFF2-40B4-BE49-F238E27FC236}">
                      <a16:creationId xmlns:a16="http://schemas.microsoft.com/office/drawing/2014/main" id="{18D6FC42-156F-4264-824A-1A3996951559}"/>
                    </a:ext>
                  </a:extLst>
                </p:cNvPr>
                <p:cNvSpPr>
                  <a:spLocks noChangeShapeType="1"/>
                </p:cNvSpPr>
                <p:nvPr/>
              </p:nvSpPr>
              <p:spPr bwMode="auto">
                <a:xfrm>
                  <a:off x="3087" y="3018"/>
                  <a:ext cx="213" cy="11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2" name="Line 16">
                  <a:extLst>
                    <a:ext uri="{FF2B5EF4-FFF2-40B4-BE49-F238E27FC236}">
                      <a16:creationId xmlns:a16="http://schemas.microsoft.com/office/drawing/2014/main" id="{D3500098-8F5B-4D84-B733-632E710CDA22}"/>
                    </a:ext>
                  </a:extLst>
                </p:cNvPr>
                <p:cNvSpPr>
                  <a:spLocks noChangeShapeType="1"/>
                </p:cNvSpPr>
                <p:nvPr/>
              </p:nvSpPr>
              <p:spPr bwMode="auto">
                <a:xfrm>
                  <a:off x="3693" y="2644"/>
                  <a:ext cx="10" cy="457"/>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3" name="Line 18">
                  <a:extLst>
                    <a:ext uri="{FF2B5EF4-FFF2-40B4-BE49-F238E27FC236}">
                      <a16:creationId xmlns:a16="http://schemas.microsoft.com/office/drawing/2014/main" id="{A65340DD-5E09-4E25-BAF3-E164F965ACED}"/>
                    </a:ext>
                  </a:extLst>
                </p:cNvPr>
                <p:cNvSpPr>
                  <a:spLocks noChangeShapeType="1"/>
                </p:cNvSpPr>
                <p:nvPr/>
              </p:nvSpPr>
              <p:spPr bwMode="auto">
                <a:xfrm flipV="1">
                  <a:off x="3120" y="3256"/>
                  <a:ext cx="0" cy="654"/>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4" name="Line 19">
                  <a:extLst>
                    <a:ext uri="{FF2B5EF4-FFF2-40B4-BE49-F238E27FC236}">
                      <a16:creationId xmlns:a16="http://schemas.microsoft.com/office/drawing/2014/main" id="{63B89596-CF38-450F-8AD5-B9D52A58AC73}"/>
                    </a:ext>
                  </a:extLst>
                </p:cNvPr>
                <p:cNvSpPr>
                  <a:spLocks noChangeShapeType="1"/>
                </p:cNvSpPr>
                <p:nvPr/>
              </p:nvSpPr>
              <p:spPr bwMode="auto">
                <a:xfrm flipV="1">
                  <a:off x="3135" y="3549"/>
                  <a:ext cx="564" cy="349"/>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5" name="Line 20">
                  <a:extLst>
                    <a:ext uri="{FF2B5EF4-FFF2-40B4-BE49-F238E27FC236}">
                      <a16:creationId xmlns:a16="http://schemas.microsoft.com/office/drawing/2014/main" id="{E8942545-7F2E-4BBC-81B1-EE3BE01C0D97}"/>
                    </a:ext>
                  </a:extLst>
                </p:cNvPr>
                <p:cNvSpPr>
                  <a:spLocks noChangeShapeType="1"/>
                </p:cNvSpPr>
                <p:nvPr/>
              </p:nvSpPr>
              <p:spPr bwMode="auto">
                <a:xfrm flipV="1">
                  <a:off x="3121" y="3125"/>
                  <a:ext cx="171" cy="124"/>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6" name="Line 22">
                  <a:extLst>
                    <a:ext uri="{FF2B5EF4-FFF2-40B4-BE49-F238E27FC236}">
                      <a16:creationId xmlns:a16="http://schemas.microsoft.com/office/drawing/2014/main" id="{4A1A61B0-E6F0-46AC-9AD0-98A6376014DD}"/>
                    </a:ext>
                  </a:extLst>
                </p:cNvPr>
                <p:cNvSpPr>
                  <a:spLocks noChangeShapeType="1"/>
                </p:cNvSpPr>
                <p:nvPr/>
              </p:nvSpPr>
              <p:spPr bwMode="auto">
                <a:xfrm flipV="1">
                  <a:off x="3702" y="3067"/>
                  <a:ext cx="0" cy="481"/>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88" name="Rectangle 25">
                <a:extLst>
                  <a:ext uri="{FF2B5EF4-FFF2-40B4-BE49-F238E27FC236}">
                    <a16:creationId xmlns:a16="http://schemas.microsoft.com/office/drawing/2014/main" id="{EC7B658A-7288-4598-AFFE-6FB66D9CB793}"/>
                  </a:ext>
                </a:extLst>
              </p:cNvPr>
              <p:cNvSpPr>
                <a:spLocks noChangeArrowheads="1"/>
              </p:cNvSpPr>
              <p:nvPr/>
            </p:nvSpPr>
            <p:spPr bwMode="auto">
              <a:xfrm rot="16200000" flipH="1">
                <a:off x="3033" y="2830"/>
                <a:ext cx="510" cy="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lnSpc>
                    <a:spcPct val="90000"/>
                  </a:lnSpc>
                  <a:spcBef>
                    <a:spcPct val="0"/>
                  </a:spcBef>
                  <a:buClrTx/>
                  <a:buSzTx/>
                  <a:buFontTx/>
                  <a:buNone/>
                </a:pPr>
                <a:r>
                  <a:rPr lang="en-US" altLang="zh-CN" sz="2400">
                    <a:latin typeface="Arial" panose="020B0604020202020204" pitchFamily="34" charset="0"/>
                    <a:ea typeface="宋体" panose="02010600030101010101" pitchFamily="2" charset="-122"/>
                    <a:cs typeface="Arial" panose="020B0604020202020204" pitchFamily="34" charset="0"/>
                  </a:rPr>
                  <a:t>ALU</a:t>
                </a:r>
              </a:p>
            </p:txBody>
          </p:sp>
        </p:grpSp>
        <p:grpSp>
          <p:nvGrpSpPr>
            <p:cNvPr id="21" name="Group 29">
              <a:extLst>
                <a:ext uri="{FF2B5EF4-FFF2-40B4-BE49-F238E27FC236}">
                  <a16:creationId xmlns:a16="http://schemas.microsoft.com/office/drawing/2014/main" id="{AF69C0F6-0E91-436A-844A-9F6FBD1A4F11}"/>
                </a:ext>
              </a:extLst>
            </p:cNvPr>
            <p:cNvGrpSpPr>
              <a:grpSpLocks/>
            </p:cNvGrpSpPr>
            <p:nvPr/>
          </p:nvGrpSpPr>
          <p:grpSpPr bwMode="auto">
            <a:xfrm>
              <a:off x="2200" y="2585"/>
              <a:ext cx="255" cy="510"/>
              <a:chOff x="2030" y="2415"/>
              <a:chExt cx="341" cy="510"/>
            </a:xfrm>
          </p:grpSpPr>
          <p:sp>
            <p:nvSpPr>
              <p:cNvPr id="85" name="Line 30">
                <a:extLst>
                  <a:ext uri="{FF2B5EF4-FFF2-40B4-BE49-F238E27FC236}">
                    <a16:creationId xmlns:a16="http://schemas.microsoft.com/office/drawing/2014/main" id="{49FE98B3-2B4D-4293-9645-FBC54FCE0E72}"/>
                  </a:ext>
                </a:extLst>
              </p:cNvPr>
              <p:cNvSpPr>
                <a:spLocks noChangeShapeType="1"/>
              </p:cNvSpPr>
              <p:nvPr/>
            </p:nvSpPr>
            <p:spPr bwMode="auto">
              <a:xfrm flipH="1">
                <a:off x="2031" y="2415"/>
                <a:ext cx="340" cy="0"/>
              </a:xfrm>
              <a:prstGeom prst="line">
                <a:avLst/>
              </a:prstGeom>
              <a:noFill/>
              <a:ln w="38100">
                <a:solidFill>
                  <a:srgbClr val="3333CC"/>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6" name="Line 31">
                <a:extLst>
                  <a:ext uri="{FF2B5EF4-FFF2-40B4-BE49-F238E27FC236}">
                    <a16:creationId xmlns:a16="http://schemas.microsoft.com/office/drawing/2014/main" id="{A5192457-E7AB-48BB-9DE5-9ED15D087683}"/>
                  </a:ext>
                </a:extLst>
              </p:cNvPr>
              <p:cNvSpPr>
                <a:spLocks noChangeShapeType="1"/>
              </p:cNvSpPr>
              <p:nvPr/>
            </p:nvSpPr>
            <p:spPr bwMode="auto">
              <a:xfrm flipH="1">
                <a:off x="2030" y="2925"/>
                <a:ext cx="340" cy="0"/>
              </a:xfrm>
              <a:prstGeom prst="line">
                <a:avLst/>
              </a:prstGeom>
              <a:noFill/>
              <a:ln w="38100">
                <a:solidFill>
                  <a:srgbClr val="3333CC"/>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sp>
          <p:nvSpPr>
            <p:cNvPr id="22" name="Text Box 32">
              <a:extLst>
                <a:ext uri="{FF2B5EF4-FFF2-40B4-BE49-F238E27FC236}">
                  <a16:creationId xmlns:a16="http://schemas.microsoft.com/office/drawing/2014/main" id="{1C435431-F1A6-4465-9EE6-272296D931D5}"/>
                </a:ext>
              </a:extLst>
            </p:cNvPr>
            <p:cNvSpPr txBox="1">
              <a:spLocks noChangeArrowheads="1"/>
            </p:cNvSpPr>
            <p:nvPr/>
          </p:nvSpPr>
          <p:spPr bwMode="auto">
            <a:xfrm>
              <a:off x="1122" y="2273"/>
              <a:ext cx="284" cy="1024"/>
            </a:xfrm>
            <a:prstGeom prst="rect">
              <a:avLst/>
            </a:prstGeom>
            <a:solidFill>
              <a:srgbClr val="FF0000">
                <a:alpha val="18039"/>
              </a:srgbClr>
            </a:solidFill>
            <a:ln w="9525">
              <a:solidFill>
                <a:schemeClr val="tx1"/>
              </a:solidFill>
              <a:miter lim="800000"/>
              <a:headEnd/>
              <a:tailEnd/>
            </a:ln>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0"/>
                </a:spcBef>
                <a:buClrTx/>
                <a:buSzTx/>
                <a:buFontTx/>
                <a:buNone/>
              </a:pPr>
              <a:r>
                <a:rPr lang="zh-CN" altLang="en-US" sz="2000">
                  <a:latin typeface="微软雅黑" panose="020B0503020204020204" pitchFamily="34" charset="-122"/>
                  <a:ea typeface="微软雅黑" panose="020B0503020204020204" pitchFamily="34" charset="-122"/>
                </a:rPr>
                <a:t>标</a:t>
              </a:r>
            </a:p>
            <a:p>
              <a:pPr>
                <a:spcBef>
                  <a:spcPct val="0"/>
                </a:spcBef>
                <a:buClrTx/>
                <a:buSzTx/>
                <a:buFontTx/>
                <a:buNone/>
              </a:pPr>
              <a:r>
                <a:rPr lang="zh-CN" altLang="en-US" sz="2000">
                  <a:latin typeface="微软雅黑" panose="020B0503020204020204" pitchFamily="34" charset="-122"/>
                  <a:ea typeface="微软雅黑" panose="020B0503020204020204" pitchFamily="34" charset="-122"/>
                </a:rPr>
                <a:t>志</a:t>
              </a:r>
            </a:p>
            <a:p>
              <a:pPr>
                <a:spcBef>
                  <a:spcPct val="0"/>
                </a:spcBef>
                <a:buClrTx/>
                <a:buSzTx/>
                <a:buFontTx/>
                <a:buNone/>
              </a:pPr>
              <a:r>
                <a:rPr lang="zh-CN" altLang="en-US" sz="2000">
                  <a:latin typeface="微软雅黑" panose="020B0503020204020204" pitchFamily="34" charset="-122"/>
                  <a:ea typeface="微软雅黑" panose="020B0503020204020204" pitchFamily="34" charset="-122"/>
                </a:rPr>
                <a:t>寄</a:t>
              </a:r>
            </a:p>
            <a:p>
              <a:pPr>
                <a:spcBef>
                  <a:spcPct val="0"/>
                </a:spcBef>
                <a:buClrTx/>
                <a:buSzTx/>
                <a:buFontTx/>
                <a:buNone/>
              </a:pPr>
              <a:r>
                <a:rPr lang="zh-CN" altLang="en-US" sz="2000">
                  <a:latin typeface="微软雅黑" panose="020B0503020204020204" pitchFamily="34" charset="-122"/>
                  <a:ea typeface="微软雅黑" panose="020B0503020204020204" pitchFamily="34" charset="-122"/>
                </a:rPr>
                <a:t>存</a:t>
              </a:r>
            </a:p>
            <a:p>
              <a:pPr>
                <a:spcBef>
                  <a:spcPct val="0"/>
                </a:spcBef>
                <a:buClrTx/>
                <a:buSzTx/>
                <a:buFontTx/>
                <a:buNone/>
              </a:pPr>
              <a:r>
                <a:rPr lang="zh-CN" altLang="en-US" sz="2000">
                  <a:latin typeface="微软雅黑" panose="020B0503020204020204" pitchFamily="34" charset="-122"/>
                  <a:ea typeface="微软雅黑" panose="020B0503020204020204" pitchFamily="34" charset="-122"/>
                </a:rPr>
                <a:t>器</a:t>
              </a:r>
              <a:endParaRPr lang="en-US" altLang="zh-CN" sz="2000">
                <a:latin typeface="微软雅黑" panose="020B0503020204020204" pitchFamily="34" charset="-122"/>
                <a:ea typeface="微软雅黑" panose="020B0503020204020204" pitchFamily="34" charset="-122"/>
              </a:endParaRPr>
            </a:p>
          </p:txBody>
        </p:sp>
        <p:sp>
          <p:nvSpPr>
            <p:cNvPr id="23" name="Line 33">
              <a:extLst>
                <a:ext uri="{FF2B5EF4-FFF2-40B4-BE49-F238E27FC236}">
                  <a16:creationId xmlns:a16="http://schemas.microsoft.com/office/drawing/2014/main" id="{E869EE58-C6D4-4418-8714-AF42B37F2499}"/>
                </a:ext>
              </a:extLst>
            </p:cNvPr>
            <p:cNvSpPr>
              <a:spLocks noChangeShapeType="1"/>
            </p:cNvSpPr>
            <p:nvPr/>
          </p:nvSpPr>
          <p:spPr bwMode="auto">
            <a:xfrm flipH="1">
              <a:off x="1406" y="2642"/>
              <a:ext cx="340" cy="0"/>
            </a:xfrm>
            <a:prstGeom prst="line">
              <a:avLst/>
            </a:prstGeom>
            <a:noFill/>
            <a:ln w="38100">
              <a:solidFill>
                <a:srgbClr val="3333CC"/>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nvGrpSpPr>
            <p:cNvPr id="24" name="Group 34">
              <a:extLst>
                <a:ext uri="{FF2B5EF4-FFF2-40B4-BE49-F238E27FC236}">
                  <a16:creationId xmlns:a16="http://schemas.microsoft.com/office/drawing/2014/main" id="{2F0D7C68-BC82-4BFE-AFD6-89BCFA94A70B}"/>
                </a:ext>
              </a:extLst>
            </p:cNvPr>
            <p:cNvGrpSpPr>
              <a:grpSpLocks/>
            </p:cNvGrpSpPr>
            <p:nvPr/>
          </p:nvGrpSpPr>
          <p:grpSpPr bwMode="auto">
            <a:xfrm>
              <a:off x="952" y="2075"/>
              <a:ext cx="143" cy="539"/>
              <a:chOff x="895" y="1905"/>
              <a:chExt cx="143" cy="539"/>
            </a:xfrm>
          </p:grpSpPr>
          <p:sp>
            <p:nvSpPr>
              <p:cNvPr id="83" name="Line 35">
                <a:extLst>
                  <a:ext uri="{FF2B5EF4-FFF2-40B4-BE49-F238E27FC236}">
                    <a16:creationId xmlns:a16="http://schemas.microsoft.com/office/drawing/2014/main" id="{830CEE88-E3E5-44F8-8B1A-96B3626A93FC}"/>
                  </a:ext>
                </a:extLst>
              </p:cNvPr>
              <p:cNvSpPr>
                <a:spLocks noChangeShapeType="1"/>
              </p:cNvSpPr>
              <p:nvPr/>
            </p:nvSpPr>
            <p:spPr bwMode="auto">
              <a:xfrm flipH="1">
                <a:off x="896" y="2443"/>
                <a:ext cx="142" cy="0"/>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4" name="Line 36">
                <a:extLst>
                  <a:ext uri="{FF2B5EF4-FFF2-40B4-BE49-F238E27FC236}">
                    <a16:creationId xmlns:a16="http://schemas.microsoft.com/office/drawing/2014/main" id="{C7C9FC57-DB8B-4C84-B822-493E5F414C59}"/>
                  </a:ext>
                </a:extLst>
              </p:cNvPr>
              <p:cNvSpPr>
                <a:spLocks noChangeShapeType="1"/>
              </p:cNvSpPr>
              <p:nvPr/>
            </p:nvSpPr>
            <p:spPr bwMode="auto">
              <a:xfrm flipV="1">
                <a:off x="895" y="1905"/>
                <a:ext cx="0" cy="539"/>
              </a:xfrm>
              <a:prstGeom prst="line">
                <a:avLst/>
              </a:prstGeom>
              <a:noFill/>
              <a:ln w="38100">
                <a:solidFill>
                  <a:srgbClr val="3333CC"/>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sp>
          <p:nvSpPr>
            <p:cNvPr id="25" name="Line 37">
              <a:extLst>
                <a:ext uri="{FF2B5EF4-FFF2-40B4-BE49-F238E27FC236}">
                  <a16:creationId xmlns:a16="http://schemas.microsoft.com/office/drawing/2014/main" id="{BE28B33E-D772-4CD8-9A08-F9A9BA70C0E9}"/>
                </a:ext>
              </a:extLst>
            </p:cNvPr>
            <p:cNvSpPr>
              <a:spLocks noChangeShapeType="1"/>
            </p:cNvSpPr>
            <p:nvPr/>
          </p:nvSpPr>
          <p:spPr bwMode="auto">
            <a:xfrm flipV="1">
              <a:off x="2852" y="2103"/>
              <a:ext cx="0" cy="340"/>
            </a:xfrm>
            <a:prstGeom prst="line">
              <a:avLst/>
            </a:prstGeom>
            <a:noFill/>
            <a:ln w="38100">
              <a:solidFill>
                <a:srgbClr val="008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nvGrpSpPr>
            <p:cNvPr id="26" name="Group 38">
              <a:extLst>
                <a:ext uri="{FF2B5EF4-FFF2-40B4-BE49-F238E27FC236}">
                  <a16:creationId xmlns:a16="http://schemas.microsoft.com/office/drawing/2014/main" id="{E0E5E306-9450-433E-8E53-3CC6F2207CC2}"/>
                </a:ext>
              </a:extLst>
            </p:cNvPr>
            <p:cNvGrpSpPr>
              <a:grpSpLocks/>
            </p:cNvGrpSpPr>
            <p:nvPr/>
          </p:nvGrpSpPr>
          <p:grpSpPr bwMode="auto">
            <a:xfrm>
              <a:off x="1576" y="2867"/>
              <a:ext cx="964" cy="937"/>
              <a:chOff x="1576" y="2924"/>
              <a:chExt cx="964" cy="937"/>
            </a:xfrm>
          </p:grpSpPr>
          <p:sp>
            <p:nvSpPr>
              <p:cNvPr id="80" name="Line 39">
                <a:extLst>
                  <a:ext uri="{FF2B5EF4-FFF2-40B4-BE49-F238E27FC236}">
                    <a16:creationId xmlns:a16="http://schemas.microsoft.com/office/drawing/2014/main" id="{DA9CFA22-9732-4F52-A104-3865E8729DFD}"/>
                  </a:ext>
                </a:extLst>
              </p:cNvPr>
              <p:cNvSpPr>
                <a:spLocks noChangeShapeType="1"/>
              </p:cNvSpPr>
              <p:nvPr/>
            </p:nvSpPr>
            <p:spPr bwMode="auto">
              <a:xfrm>
                <a:off x="1576" y="2924"/>
                <a:ext cx="0" cy="935"/>
              </a:xfrm>
              <a:prstGeom prst="line">
                <a:avLst/>
              </a:prstGeom>
              <a:noFill/>
              <a:ln w="38100">
                <a:solidFill>
                  <a:srgbClr val="3333CC"/>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1" name="Line 40">
                <a:extLst>
                  <a:ext uri="{FF2B5EF4-FFF2-40B4-BE49-F238E27FC236}">
                    <a16:creationId xmlns:a16="http://schemas.microsoft.com/office/drawing/2014/main" id="{725F6B7B-AE0C-489B-A3E1-87FC1F01C9A8}"/>
                  </a:ext>
                </a:extLst>
              </p:cNvPr>
              <p:cNvSpPr>
                <a:spLocks noChangeShapeType="1"/>
              </p:cNvSpPr>
              <p:nvPr/>
            </p:nvSpPr>
            <p:spPr bwMode="auto">
              <a:xfrm>
                <a:off x="1576" y="3861"/>
                <a:ext cx="964" cy="0"/>
              </a:xfrm>
              <a:prstGeom prst="line">
                <a:avLst/>
              </a:prstGeom>
              <a:noFill/>
              <a:ln w="38100">
                <a:solidFill>
                  <a:srgbClr val="3333CC"/>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2" name="Line 41">
                <a:extLst>
                  <a:ext uri="{FF2B5EF4-FFF2-40B4-BE49-F238E27FC236}">
                    <a16:creationId xmlns:a16="http://schemas.microsoft.com/office/drawing/2014/main" id="{9F414DBD-FBAE-463C-B8A7-1966947CE5A5}"/>
                  </a:ext>
                </a:extLst>
              </p:cNvPr>
              <p:cNvSpPr>
                <a:spLocks noChangeShapeType="1"/>
              </p:cNvSpPr>
              <p:nvPr/>
            </p:nvSpPr>
            <p:spPr bwMode="auto">
              <a:xfrm flipH="1">
                <a:off x="1576" y="2924"/>
                <a:ext cx="171" cy="0"/>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27" name="Group 42">
              <a:extLst>
                <a:ext uri="{FF2B5EF4-FFF2-40B4-BE49-F238E27FC236}">
                  <a16:creationId xmlns:a16="http://schemas.microsoft.com/office/drawing/2014/main" id="{F5A9ACF2-485C-4CB5-9773-545097B63905}"/>
                </a:ext>
              </a:extLst>
            </p:cNvPr>
            <p:cNvGrpSpPr>
              <a:grpSpLocks/>
            </p:cNvGrpSpPr>
            <p:nvPr/>
          </p:nvGrpSpPr>
          <p:grpSpPr bwMode="auto">
            <a:xfrm>
              <a:off x="2115" y="3350"/>
              <a:ext cx="311" cy="453"/>
              <a:chOff x="2115" y="3405"/>
              <a:chExt cx="311" cy="453"/>
            </a:xfrm>
          </p:grpSpPr>
          <p:sp>
            <p:nvSpPr>
              <p:cNvPr id="78" name="Line 43">
                <a:extLst>
                  <a:ext uri="{FF2B5EF4-FFF2-40B4-BE49-F238E27FC236}">
                    <a16:creationId xmlns:a16="http://schemas.microsoft.com/office/drawing/2014/main" id="{9938AD8A-444E-48F5-8F7E-552519B358C6}"/>
                  </a:ext>
                </a:extLst>
              </p:cNvPr>
              <p:cNvSpPr>
                <a:spLocks noChangeShapeType="1"/>
              </p:cNvSpPr>
              <p:nvPr/>
            </p:nvSpPr>
            <p:spPr bwMode="auto">
              <a:xfrm flipV="1">
                <a:off x="2115" y="3405"/>
                <a:ext cx="0" cy="453"/>
              </a:xfrm>
              <a:prstGeom prst="line">
                <a:avLst/>
              </a:prstGeom>
              <a:noFill/>
              <a:ln w="38100">
                <a:solidFill>
                  <a:srgbClr val="3333CC"/>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9" name="Line 44">
                <a:extLst>
                  <a:ext uri="{FF2B5EF4-FFF2-40B4-BE49-F238E27FC236}">
                    <a16:creationId xmlns:a16="http://schemas.microsoft.com/office/drawing/2014/main" id="{3A1D2BCD-BDA8-4A64-AC8F-9E0806B8ED6A}"/>
                  </a:ext>
                </a:extLst>
              </p:cNvPr>
              <p:cNvSpPr>
                <a:spLocks noChangeShapeType="1"/>
              </p:cNvSpPr>
              <p:nvPr/>
            </p:nvSpPr>
            <p:spPr bwMode="auto">
              <a:xfrm>
                <a:off x="2115" y="3407"/>
                <a:ext cx="311" cy="0"/>
              </a:xfrm>
              <a:prstGeom prst="line">
                <a:avLst/>
              </a:prstGeom>
              <a:noFill/>
              <a:ln w="38100">
                <a:solidFill>
                  <a:srgbClr val="3333CC"/>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grpSp>
          <p:nvGrpSpPr>
            <p:cNvPr id="28" name="Group 45">
              <a:extLst>
                <a:ext uri="{FF2B5EF4-FFF2-40B4-BE49-F238E27FC236}">
                  <a16:creationId xmlns:a16="http://schemas.microsoft.com/office/drawing/2014/main" id="{96D6A74D-B94E-483A-B067-D1960DB5DD06}"/>
                </a:ext>
              </a:extLst>
            </p:cNvPr>
            <p:cNvGrpSpPr>
              <a:grpSpLocks/>
            </p:cNvGrpSpPr>
            <p:nvPr/>
          </p:nvGrpSpPr>
          <p:grpSpPr bwMode="auto">
            <a:xfrm>
              <a:off x="725" y="2101"/>
              <a:ext cx="2977" cy="1448"/>
              <a:chOff x="725" y="2158"/>
              <a:chExt cx="2977" cy="1448"/>
            </a:xfrm>
          </p:grpSpPr>
          <p:sp>
            <p:nvSpPr>
              <p:cNvPr id="75" name="Line 46">
                <a:extLst>
                  <a:ext uri="{FF2B5EF4-FFF2-40B4-BE49-F238E27FC236}">
                    <a16:creationId xmlns:a16="http://schemas.microsoft.com/office/drawing/2014/main" id="{B9A84F0C-1498-45B3-A6B3-F55FC5B3D458}"/>
                  </a:ext>
                </a:extLst>
              </p:cNvPr>
              <p:cNvSpPr>
                <a:spLocks noChangeShapeType="1"/>
              </p:cNvSpPr>
              <p:nvPr/>
            </p:nvSpPr>
            <p:spPr bwMode="auto">
              <a:xfrm flipV="1">
                <a:off x="725" y="3606"/>
                <a:ext cx="2977" cy="0"/>
              </a:xfrm>
              <a:prstGeom prst="line">
                <a:avLst/>
              </a:prstGeom>
              <a:noFill/>
              <a:ln w="38100">
                <a:solidFill>
                  <a:srgbClr val="FF33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6" name="Line 47">
                <a:extLst>
                  <a:ext uri="{FF2B5EF4-FFF2-40B4-BE49-F238E27FC236}">
                    <a16:creationId xmlns:a16="http://schemas.microsoft.com/office/drawing/2014/main" id="{686E83DB-0C93-48BE-BA86-59D8D10D9EDF}"/>
                  </a:ext>
                </a:extLst>
              </p:cNvPr>
              <p:cNvSpPr>
                <a:spLocks noChangeShapeType="1"/>
              </p:cNvSpPr>
              <p:nvPr/>
            </p:nvSpPr>
            <p:spPr bwMode="auto">
              <a:xfrm>
                <a:off x="754" y="2158"/>
                <a:ext cx="0" cy="1389"/>
              </a:xfrm>
              <a:prstGeom prst="line">
                <a:avLst/>
              </a:prstGeom>
              <a:noFill/>
              <a:ln w="38100">
                <a:solidFill>
                  <a:srgbClr val="FF33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7" name="Line 48">
                <a:extLst>
                  <a:ext uri="{FF2B5EF4-FFF2-40B4-BE49-F238E27FC236}">
                    <a16:creationId xmlns:a16="http://schemas.microsoft.com/office/drawing/2014/main" id="{D5978EC2-5B00-4186-ABCA-E93C3F021BA9}"/>
                  </a:ext>
                </a:extLst>
              </p:cNvPr>
              <p:cNvSpPr>
                <a:spLocks noChangeShapeType="1"/>
              </p:cNvSpPr>
              <p:nvPr/>
            </p:nvSpPr>
            <p:spPr bwMode="auto">
              <a:xfrm flipV="1">
                <a:off x="1916" y="3209"/>
                <a:ext cx="0" cy="369"/>
              </a:xfrm>
              <a:prstGeom prst="line">
                <a:avLst/>
              </a:prstGeom>
              <a:noFill/>
              <a:ln w="38100">
                <a:solidFill>
                  <a:srgbClr val="FF3300"/>
                </a:solidFill>
                <a:prstDash val="dash"/>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sp>
          <p:nvSpPr>
            <p:cNvPr id="29" name="Text Box 49">
              <a:extLst>
                <a:ext uri="{FF2B5EF4-FFF2-40B4-BE49-F238E27FC236}">
                  <a16:creationId xmlns:a16="http://schemas.microsoft.com/office/drawing/2014/main" id="{CD343DE8-9A83-4655-AA5F-ACCD7FA46908}"/>
                </a:ext>
              </a:extLst>
            </p:cNvPr>
            <p:cNvSpPr txBox="1">
              <a:spLocks noChangeArrowheads="1"/>
            </p:cNvSpPr>
            <p:nvPr/>
          </p:nvSpPr>
          <p:spPr bwMode="auto">
            <a:xfrm>
              <a:off x="414" y="3776"/>
              <a:ext cx="652" cy="237"/>
            </a:xfrm>
            <a:prstGeom prst="rect">
              <a:avLst/>
            </a:prstGeom>
            <a:solidFill>
              <a:srgbClr val="FF0000">
                <a:alpha val="18039"/>
              </a:srgbClr>
            </a:solidFill>
            <a:ln w="9525">
              <a:solidFill>
                <a:schemeClr val="tx1"/>
              </a:solidFill>
              <a:miter lim="800000"/>
              <a:headEnd/>
              <a:tailEnd/>
            </a:ln>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50000"/>
                </a:spcBef>
                <a:buClrTx/>
                <a:buSzTx/>
                <a:buFontTx/>
                <a:buNone/>
              </a:pPr>
              <a:r>
                <a:rPr lang="en-US" altLang="zh-CN" sz="1800">
                  <a:solidFill>
                    <a:srgbClr val="FF3300"/>
                  </a:solidFill>
                  <a:latin typeface="微软雅黑" panose="020B0503020204020204" pitchFamily="34" charset="-122"/>
                  <a:ea typeface="微软雅黑" panose="020B0503020204020204" pitchFamily="34" charset="-122"/>
                </a:rPr>
                <a:t>    </a:t>
              </a:r>
              <a:r>
                <a:rPr lang="en-US" altLang="zh-CN" sz="1800">
                  <a:solidFill>
                    <a:schemeClr val="hlink"/>
                  </a:solidFill>
                  <a:latin typeface="微软雅黑" panose="020B0503020204020204" pitchFamily="34" charset="-122"/>
                  <a:ea typeface="微软雅黑" panose="020B0503020204020204" pitchFamily="34" charset="-122"/>
                </a:rPr>
                <a:t>IR</a:t>
              </a:r>
            </a:p>
          </p:txBody>
        </p:sp>
        <p:sp>
          <p:nvSpPr>
            <p:cNvPr id="30" name="Line 50">
              <a:extLst>
                <a:ext uri="{FF2B5EF4-FFF2-40B4-BE49-F238E27FC236}">
                  <a16:creationId xmlns:a16="http://schemas.microsoft.com/office/drawing/2014/main" id="{6E5937C4-30A6-45E4-BA55-E2FD36C73546}"/>
                </a:ext>
              </a:extLst>
            </p:cNvPr>
            <p:cNvSpPr>
              <a:spLocks noChangeShapeType="1"/>
            </p:cNvSpPr>
            <p:nvPr/>
          </p:nvSpPr>
          <p:spPr bwMode="auto">
            <a:xfrm flipH="1">
              <a:off x="1066" y="3917"/>
              <a:ext cx="1475" cy="0"/>
            </a:xfrm>
            <a:prstGeom prst="line">
              <a:avLst/>
            </a:prstGeom>
            <a:noFill/>
            <a:ln w="38100">
              <a:solidFill>
                <a:schemeClr val="hlink"/>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1" name="Line 51">
              <a:extLst>
                <a:ext uri="{FF2B5EF4-FFF2-40B4-BE49-F238E27FC236}">
                  <a16:creationId xmlns:a16="http://schemas.microsoft.com/office/drawing/2014/main" id="{FE46818B-FCAD-46BA-B8EF-A7449D8F0A24}"/>
                </a:ext>
              </a:extLst>
            </p:cNvPr>
            <p:cNvSpPr>
              <a:spLocks noChangeShapeType="1"/>
            </p:cNvSpPr>
            <p:nvPr/>
          </p:nvSpPr>
          <p:spPr bwMode="auto">
            <a:xfrm flipV="1">
              <a:off x="527" y="2075"/>
              <a:ext cx="0" cy="1701"/>
            </a:xfrm>
            <a:prstGeom prst="line">
              <a:avLst/>
            </a:prstGeom>
            <a:noFill/>
            <a:ln w="38100">
              <a:solidFill>
                <a:schemeClr val="hlink"/>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nvGrpSpPr>
            <p:cNvPr id="32" name="Group 52">
              <a:extLst>
                <a:ext uri="{FF2B5EF4-FFF2-40B4-BE49-F238E27FC236}">
                  <a16:creationId xmlns:a16="http://schemas.microsoft.com/office/drawing/2014/main" id="{6CE99030-7BD2-4D29-835A-240905FB2033}"/>
                </a:ext>
              </a:extLst>
            </p:cNvPr>
            <p:cNvGrpSpPr>
              <a:grpSpLocks/>
            </p:cNvGrpSpPr>
            <p:nvPr/>
          </p:nvGrpSpPr>
          <p:grpSpPr bwMode="auto">
            <a:xfrm>
              <a:off x="3334" y="1593"/>
              <a:ext cx="795" cy="2438"/>
              <a:chOff x="3333" y="1650"/>
              <a:chExt cx="795" cy="2438"/>
            </a:xfrm>
          </p:grpSpPr>
          <p:sp>
            <p:nvSpPr>
              <p:cNvPr id="68" name="Text Box 53">
                <a:extLst>
                  <a:ext uri="{FF2B5EF4-FFF2-40B4-BE49-F238E27FC236}">
                    <a16:creationId xmlns:a16="http://schemas.microsoft.com/office/drawing/2014/main" id="{5FCDF26D-8C82-46AC-8A0D-18BFB7CFD0A9}"/>
                  </a:ext>
                </a:extLst>
              </p:cNvPr>
              <p:cNvSpPr txBox="1">
                <a:spLocks noChangeArrowheads="1"/>
              </p:cNvSpPr>
              <p:nvPr/>
            </p:nvSpPr>
            <p:spPr bwMode="auto">
              <a:xfrm>
                <a:off x="3447" y="1650"/>
                <a:ext cx="539"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50000"/>
                  </a:spcBef>
                  <a:buClrTx/>
                  <a:buSzTx/>
                  <a:buFontTx/>
                  <a:buNone/>
                </a:pPr>
                <a:r>
                  <a:rPr lang="zh-CN" altLang="en-US" sz="2000">
                    <a:solidFill>
                      <a:srgbClr val="008000"/>
                    </a:solidFill>
                    <a:latin typeface="微软雅黑" panose="020B0503020204020204" pitchFamily="34" charset="-122"/>
                    <a:ea typeface="微软雅黑" panose="020B0503020204020204" pitchFamily="34" charset="-122"/>
                  </a:rPr>
                  <a:t>地址</a:t>
                </a:r>
              </a:p>
            </p:txBody>
          </p:sp>
          <p:sp>
            <p:nvSpPr>
              <p:cNvPr id="69" name="AutoShape 54">
                <a:extLst>
                  <a:ext uri="{FF2B5EF4-FFF2-40B4-BE49-F238E27FC236}">
                    <a16:creationId xmlns:a16="http://schemas.microsoft.com/office/drawing/2014/main" id="{5876BE7D-EDE3-4081-A07C-C1601442C413}"/>
                  </a:ext>
                </a:extLst>
              </p:cNvPr>
              <p:cNvSpPr>
                <a:spLocks noChangeArrowheads="1"/>
              </p:cNvSpPr>
              <p:nvPr/>
            </p:nvSpPr>
            <p:spPr bwMode="auto">
              <a:xfrm>
                <a:off x="3362" y="2756"/>
                <a:ext cx="765" cy="284"/>
              </a:xfrm>
              <a:prstGeom prst="leftRightArrow">
                <a:avLst>
                  <a:gd name="adj1" fmla="val 50000"/>
                  <a:gd name="adj2" fmla="val 53861"/>
                </a:avLst>
              </a:prstGeom>
              <a:solidFill>
                <a:schemeClr val="bg1"/>
              </a:solidFill>
              <a:ln w="28575">
                <a:solidFill>
                  <a:srgbClr val="FF3300"/>
                </a:solidFill>
                <a:miter lim="800000"/>
                <a:headEnd/>
                <a:tailEnd/>
              </a:ln>
            </p:spPr>
            <p:txBody>
              <a:bodyPr wrap="none" anchor="ct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endParaRPr lang="zh-CN" altLang="en-US" sz="1800" b="0">
                  <a:latin typeface="Arial" panose="020B0604020202020204" pitchFamily="34" charset="0"/>
                  <a:ea typeface="宋体" panose="02010600030101010101" pitchFamily="2" charset="-122"/>
                </a:endParaRPr>
              </a:p>
            </p:txBody>
          </p:sp>
          <p:sp>
            <p:nvSpPr>
              <p:cNvPr id="70" name="Text Box 55">
                <a:extLst>
                  <a:ext uri="{FF2B5EF4-FFF2-40B4-BE49-F238E27FC236}">
                    <a16:creationId xmlns:a16="http://schemas.microsoft.com/office/drawing/2014/main" id="{3F5BA9DB-764C-46C3-B8EA-0F4B6635B6BC}"/>
                  </a:ext>
                </a:extLst>
              </p:cNvPr>
              <p:cNvSpPr txBox="1">
                <a:spLocks noChangeArrowheads="1"/>
              </p:cNvSpPr>
              <p:nvPr/>
            </p:nvSpPr>
            <p:spPr bwMode="auto">
              <a:xfrm>
                <a:off x="3532" y="3634"/>
                <a:ext cx="482"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50000"/>
                  </a:spcBef>
                  <a:buClrTx/>
                  <a:buSzTx/>
                  <a:buFontTx/>
                  <a:buNone/>
                </a:pPr>
                <a:r>
                  <a:rPr lang="zh-CN" altLang="en-US" sz="2000">
                    <a:solidFill>
                      <a:srgbClr val="3333CC"/>
                    </a:solidFill>
                    <a:latin typeface="微软雅黑" panose="020B0503020204020204" pitchFamily="34" charset="-122"/>
                    <a:ea typeface="微软雅黑" panose="020B0503020204020204" pitchFamily="34" charset="-122"/>
                  </a:rPr>
                  <a:t>数据</a:t>
                </a:r>
              </a:p>
            </p:txBody>
          </p:sp>
          <p:sp>
            <p:nvSpPr>
              <p:cNvPr id="71" name="AutoShape 56">
                <a:extLst>
                  <a:ext uri="{FF2B5EF4-FFF2-40B4-BE49-F238E27FC236}">
                    <a16:creationId xmlns:a16="http://schemas.microsoft.com/office/drawing/2014/main" id="{36BE60CC-4FF0-497A-8D3D-A7C2DFBA5C0B}"/>
                  </a:ext>
                </a:extLst>
              </p:cNvPr>
              <p:cNvSpPr>
                <a:spLocks noChangeArrowheads="1"/>
              </p:cNvSpPr>
              <p:nvPr/>
            </p:nvSpPr>
            <p:spPr bwMode="auto">
              <a:xfrm>
                <a:off x="3334" y="3804"/>
                <a:ext cx="794" cy="284"/>
              </a:xfrm>
              <a:prstGeom prst="leftRightArrow">
                <a:avLst>
                  <a:gd name="adj1" fmla="val 50000"/>
                  <a:gd name="adj2" fmla="val 55903"/>
                </a:avLst>
              </a:prstGeom>
              <a:solidFill>
                <a:schemeClr val="bg1"/>
              </a:solidFill>
              <a:ln w="28575">
                <a:solidFill>
                  <a:srgbClr val="3333CC"/>
                </a:solidFill>
                <a:miter lim="800000"/>
                <a:headEnd/>
                <a:tailEnd/>
              </a:ln>
            </p:spPr>
            <p:txBody>
              <a:bodyPr wrap="none" anchor="ct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endParaRPr lang="zh-CN" altLang="en-US" sz="1800" b="0">
                  <a:latin typeface="Arial" panose="020B0604020202020204" pitchFamily="34" charset="0"/>
                  <a:ea typeface="宋体" panose="02010600030101010101" pitchFamily="2" charset="-122"/>
                </a:endParaRPr>
              </a:p>
            </p:txBody>
          </p:sp>
          <p:sp>
            <p:nvSpPr>
              <p:cNvPr id="72" name="Text Box 57">
                <a:extLst>
                  <a:ext uri="{FF2B5EF4-FFF2-40B4-BE49-F238E27FC236}">
                    <a16:creationId xmlns:a16="http://schemas.microsoft.com/office/drawing/2014/main" id="{ABB7FEA3-7FE0-4176-B9F5-485C0444BE37}"/>
                  </a:ext>
                </a:extLst>
              </p:cNvPr>
              <p:cNvSpPr txBox="1">
                <a:spLocks noChangeArrowheads="1"/>
              </p:cNvSpPr>
              <p:nvPr/>
            </p:nvSpPr>
            <p:spPr bwMode="auto">
              <a:xfrm>
                <a:off x="3504" y="2534"/>
                <a:ext cx="539"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50000"/>
                  </a:spcBef>
                  <a:buClrTx/>
                  <a:buSzTx/>
                  <a:buFontTx/>
                  <a:buNone/>
                </a:pPr>
                <a:r>
                  <a:rPr lang="zh-CN" altLang="en-US" sz="2000">
                    <a:solidFill>
                      <a:srgbClr val="FF3300"/>
                    </a:solidFill>
                    <a:latin typeface="微软雅黑" panose="020B0503020204020204" pitchFamily="34" charset="-122"/>
                    <a:ea typeface="微软雅黑" panose="020B0503020204020204" pitchFamily="34" charset="-122"/>
                  </a:rPr>
                  <a:t>控制</a:t>
                </a:r>
              </a:p>
            </p:txBody>
          </p:sp>
          <p:sp>
            <p:nvSpPr>
              <p:cNvPr id="73" name="AutoShape 58">
                <a:extLst>
                  <a:ext uri="{FF2B5EF4-FFF2-40B4-BE49-F238E27FC236}">
                    <a16:creationId xmlns:a16="http://schemas.microsoft.com/office/drawing/2014/main" id="{167125FF-501D-4864-81C4-1FFA41A6E628}"/>
                  </a:ext>
                </a:extLst>
              </p:cNvPr>
              <p:cNvSpPr>
                <a:spLocks noChangeArrowheads="1"/>
              </p:cNvSpPr>
              <p:nvPr/>
            </p:nvSpPr>
            <p:spPr bwMode="auto">
              <a:xfrm>
                <a:off x="3333" y="1843"/>
                <a:ext cx="794" cy="341"/>
              </a:xfrm>
              <a:prstGeom prst="rightArrow">
                <a:avLst>
                  <a:gd name="adj1" fmla="val 50000"/>
                  <a:gd name="adj2" fmla="val 58200"/>
                </a:avLst>
              </a:prstGeom>
              <a:solidFill>
                <a:schemeClr val="bg1"/>
              </a:solidFill>
              <a:ln w="28575">
                <a:solidFill>
                  <a:srgbClr val="008000"/>
                </a:solidFill>
                <a:miter lim="800000"/>
                <a:headEnd/>
                <a:tailEnd/>
              </a:ln>
            </p:spPr>
            <p:txBody>
              <a:bodyPr wrap="none" anchor="ct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endParaRPr lang="zh-CN" altLang="en-US" sz="1800" b="0">
                  <a:latin typeface="Arial" panose="020B0604020202020204" pitchFamily="34" charset="0"/>
                  <a:ea typeface="宋体" panose="02010600030101010101" pitchFamily="2" charset="-122"/>
                </a:endParaRPr>
              </a:p>
            </p:txBody>
          </p:sp>
          <p:sp>
            <p:nvSpPr>
              <p:cNvPr id="74" name="Line 59">
                <a:extLst>
                  <a:ext uri="{FF2B5EF4-FFF2-40B4-BE49-F238E27FC236}">
                    <a16:creationId xmlns:a16="http://schemas.microsoft.com/office/drawing/2014/main" id="{81D321E8-CA0E-481D-BD6F-3D972A6F4433}"/>
                  </a:ext>
                </a:extLst>
              </p:cNvPr>
              <p:cNvSpPr>
                <a:spLocks noChangeShapeType="1"/>
              </p:cNvSpPr>
              <p:nvPr/>
            </p:nvSpPr>
            <p:spPr bwMode="auto">
              <a:xfrm flipV="1">
                <a:off x="3731" y="2982"/>
                <a:ext cx="0" cy="624"/>
              </a:xfrm>
              <a:prstGeom prst="line">
                <a:avLst/>
              </a:prstGeom>
              <a:noFill/>
              <a:ln w="38100">
                <a:solidFill>
                  <a:srgbClr val="FF3300"/>
                </a:solidFill>
                <a:prstDash val="dash"/>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grpSp>
          <p:nvGrpSpPr>
            <p:cNvPr id="33" name="Group 60">
              <a:extLst>
                <a:ext uri="{FF2B5EF4-FFF2-40B4-BE49-F238E27FC236}">
                  <a16:creationId xmlns:a16="http://schemas.microsoft.com/office/drawing/2014/main" id="{829CE91E-BE00-4475-8CF5-000AEAFAA81D}"/>
                </a:ext>
              </a:extLst>
            </p:cNvPr>
            <p:cNvGrpSpPr>
              <a:grpSpLocks/>
            </p:cNvGrpSpPr>
            <p:nvPr/>
          </p:nvGrpSpPr>
          <p:grpSpPr bwMode="auto">
            <a:xfrm>
              <a:off x="2199" y="2128"/>
              <a:ext cx="1106" cy="1340"/>
              <a:chOff x="2199" y="2185"/>
              <a:chExt cx="1106" cy="1340"/>
            </a:xfrm>
          </p:grpSpPr>
          <p:sp>
            <p:nvSpPr>
              <p:cNvPr id="56" name="Text Box 61">
                <a:extLst>
                  <a:ext uri="{FF2B5EF4-FFF2-40B4-BE49-F238E27FC236}">
                    <a16:creationId xmlns:a16="http://schemas.microsoft.com/office/drawing/2014/main" id="{33397504-F48F-4FDB-BFBE-58B41E419E64}"/>
                  </a:ext>
                </a:extLst>
              </p:cNvPr>
              <p:cNvSpPr txBox="1">
                <a:spLocks noChangeArrowheads="1"/>
              </p:cNvSpPr>
              <p:nvPr/>
            </p:nvSpPr>
            <p:spPr bwMode="auto">
              <a:xfrm>
                <a:off x="2199" y="2185"/>
                <a:ext cx="737"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50000"/>
                  </a:spcBef>
                  <a:buClrTx/>
                  <a:buSzTx/>
                  <a:buFontTx/>
                  <a:buNone/>
                </a:pPr>
                <a:r>
                  <a:rPr lang="en-US" altLang="zh-CN" sz="2400">
                    <a:latin typeface="微软雅黑" panose="020B0503020204020204" pitchFamily="34" charset="-122"/>
                    <a:ea typeface="微软雅黑" panose="020B0503020204020204" pitchFamily="34" charset="-122"/>
                  </a:rPr>
                  <a:t>GPRs</a:t>
                </a:r>
              </a:p>
            </p:txBody>
          </p:sp>
          <p:grpSp>
            <p:nvGrpSpPr>
              <p:cNvPr id="57" name="Group 62">
                <a:extLst>
                  <a:ext uri="{FF2B5EF4-FFF2-40B4-BE49-F238E27FC236}">
                    <a16:creationId xmlns:a16="http://schemas.microsoft.com/office/drawing/2014/main" id="{2E5C9889-CC25-47AF-91DF-1D861E97FB3C}"/>
                  </a:ext>
                </a:extLst>
              </p:cNvPr>
              <p:cNvGrpSpPr>
                <a:grpSpLocks/>
              </p:cNvGrpSpPr>
              <p:nvPr/>
            </p:nvGrpSpPr>
            <p:grpSpPr bwMode="auto">
              <a:xfrm>
                <a:off x="2452" y="2500"/>
                <a:ext cx="853" cy="1025"/>
                <a:chOff x="2398" y="2273"/>
                <a:chExt cx="853" cy="1025"/>
              </a:xfrm>
            </p:grpSpPr>
            <p:grpSp>
              <p:nvGrpSpPr>
                <p:cNvPr id="59" name="Group 63">
                  <a:extLst>
                    <a:ext uri="{FF2B5EF4-FFF2-40B4-BE49-F238E27FC236}">
                      <a16:creationId xmlns:a16="http://schemas.microsoft.com/office/drawing/2014/main" id="{F826BC3D-9F51-4665-9ABD-2FC2F81A8841}"/>
                    </a:ext>
                  </a:extLst>
                </p:cNvPr>
                <p:cNvGrpSpPr>
                  <a:grpSpLocks/>
                </p:cNvGrpSpPr>
                <p:nvPr/>
              </p:nvGrpSpPr>
              <p:grpSpPr bwMode="auto">
                <a:xfrm>
                  <a:off x="2398" y="2273"/>
                  <a:ext cx="652" cy="992"/>
                  <a:chOff x="2228" y="1678"/>
                  <a:chExt cx="737" cy="992"/>
                </a:xfrm>
              </p:grpSpPr>
              <p:sp>
                <p:nvSpPr>
                  <p:cNvPr id="64" name="Rectangle 64">
                    <a:extLst>
                      <a:ext uri="{FF2B5EF4-FFF2-40B4-BE49-F238E27FC236}">
                        <a16:creationId xmlns:a16="http://schemas.microsoft.com/office/drawing/2014/main" id="{4CB4D1DF-6952-44CA-8461-F83EC2DDEFCD}"/>
                      </a:ext>
                    </a:extLst>
                  </p:cNvPr>
                  <p:cNvSpPr>
                    <a:spLocks noChangeArrowheads="1"/>
                  </p:cNvSpPr>
                  <p:nvPr/>
                </p:nvSpPr>
                <p:spPr bwMode="auto">
                  <a:xfrm>
                    <a:off x="2228" y="1678"/>
                    <a:ext cx="737" cy="992"/>
                  </a:xfrm>
                  <a:prstGeom prst="rect">
                    <a:avLst/>
                  </a:prstGeom>
                  <a:solidFill>
                    <a:schemeClr val="bg1"/>
                  </a:solidFill>
                  <a:ln w="28575">
                    <a:solidFill>
                      <a:schemeClr val="tx1"/>
                    </a:solidFill>
                    <a:miter lim="800000"/>
                    <a:headEnd/>
                    <a:tailEnd/>
                  </a:ln>
                </p:spPr>
                <p:txBody>
                  <a:bodyPr wrap="none" anchor="ct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endParaRPr lang="zh-CN" altLang="en-US" sz="1800" b="0">
                      <a:latin typeface="Arial" panose="020B0604020202020204" pitchFamily="34" charset="0"/>
                      <a:ea typeface="宋体" panose="02010600030101010101" pitchFamily="2" charset="-122"/>
                    </a:endParaRPr>
                  </a:p>
                </p:txBody>
              </p:sp>
              <p:sp>
                <p:nvSpPr>
                  <p:cNvPr id="65" name="Line 65">
                    <a:extLst>
                      <a:ext uri="{FF2B5EF4-FFF2-40B4-BE49-F238E27FC236}">
                        <a16:creationId xmlns:a16="http://schemas.microsoft.com/office/drawing/2014/main" id="{2586A7A6-F6D0-48DE-819D-D218B3803DDB}"/>
                      </a:ext>
                    </a:extLst>
                  </p:cNvPr>
                  <p:cNvSpPr>
                    <a:spLocks noChangeShapeType="1"/>
                  </p:cNvSpPr>
                  <p:nvPr/>
                </p:nvSpPr>
                <p:spPr bwMode="auto">
                  <a:xfrm>
                    <a:off x="2228" y="1933"/>
                    <a:ext cx="736"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6" name="Line 66">
                    <a:extLst>
                      <a:ext uri="{FF2B5EF4-FFF2-40B4-BE49-F238E27FC236}">
                        <a16:creationId xmlns:a16="http://schemas.microsoft.com/office/drawing/2014/main" id="{DEDA5EAC-8AEA-466E-B86A-6A649A7ABA24}"/>
                      </a:ext>
                    </a:extLst>
                  </p:cNvPr>
                  <p:cNvSpPr>
                    <a:spLocks noChangeShapeType="1"/>
                  </p:cNvSpPr>
                  <p:nvPr/>
                </p:nvSpPr>
                <p:spPr bwMode="auto">
                  <a:xfrm>
                    <a:off x="2228" y="2188"/>
                    <a:ext cx="736"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7" name="Line 67">
                    <a:extLst>
                      <a:ext uri="{FF2B5EF4-FFF2-40B4-BE49-F238E27FC236}">
                        <a16:creationId xmlns:a16="http://schemas.microsoft.com/office/drawing/2014/main" id="{0837AB5D-8133-4F5A-983D-4204619BB41E}"/>
                      </a:ext>
                    </a:extLst>
                  </p:cNvPr>
                  <p:cNvSpPr>
                    <a:spLocks noChangeShapeType="1"/>
                  </p:cNvSpPr>
                  <p:nvPr/>
                </p:nvSpPr>
                <p:spPr bwMode="auto">
                  <a:xfrm>
                    <a:off x="2228" y="2415"/>
                    <a:ext cx="736"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60" name="Text Box 68">
                  <a:extLst>
                    <a:ext uri="{FF2B5EF4-FFF2-40B4-BE49-F238E27FC236}">
                      <a16:creationId xmlns:a16="http://schemas.microsoft.com/office/drawing/2014/main" id="{7BE909B9-79D8-426F-BAF6-BE9D16A9F5B7}"/>
                    </a:ext>
                  </a:extLst>
                </p:cNvPr>
                <p:cNvSpPr txBox="1">
                  <a:spLocks noChangeArrowheads="1"/>
                </p:cNvSpPr>
                <p:nvPr/>
              </p:nvSpPr>
              <p:spPr bwMode="auto">
                <a:xfrm>
                  <a:off x="3051" y="2282"/>
                  <a:ext cx="199"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50000"/>
                    </a:spcBef>
                    <a:buClrTx/>
                    <a:buSzTx/>
                    <a:buFontTx/>
                    <a:buNone/>
                  </a:pPr>
                  <a:r>
                    <a:rPr lang="en-US" altLang="zh-CN" sz="1800">
                      <a:latin typeface="微软雅黑" panose="020B0503020204020204" pitchFamily="34" charset="-122"/>
                      <a:ea typeface="微软雅黑" panose="020B0503020204020204" pitchFamily="34" charset="-122"/>
                    </a:rPr>
                    <a:t>0</a:t>
                  </a:r>
                </a:p>
              </p:txBody>
            </p:sp>
            <p:sp>
              <p:nvSpPr>
                <p:cNvPr id="61" name="Text Box 69">
                  <a:extLst>
                    <a:ext uri="{FF2B5EF4-FFF2-40B4-BE49-F238E27FC236}">
                      <a16:creationId xmlns:a16="http://schemas.microsoft.com/office/drawing/2014/main" id="{590BFC3E-5E2D-45EB-A9A2-7777A849B1BB}"/>
                    </a:ext>
                  </a:extLst>
                </p:cNvPr>
                <p:cNvSpPr txBox="1">
                  <a:spLocks noChangeArrowheads="1"/>
                </p:cNvSpPr>
                <p:nvPr/>
              </p:nvSpPr>
              <p:spPr bwMode="auto">
                <a:xfrm>
                  <a:off x="3052" y="2525"/>
                  <a:ext cx="199"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50000"/>
                    </a:spcBef>
                    <a:buClrTx/>
                    <a:buSzTx/>
                    <a:buFontTx/>
                    <a:buNone/>
                  </a:pPr>
                  <a:r>
                    <a:rPr lang="en-US" altLang="zh-CN" sz="1800">
                      <a:latin typeface="微软雅黑" panose="020B0503020204020204" pitchFamily="34" charset="-122"/>
                      <a:ea typeface="微软雅黑" panose="020B0503020204020204" pitchFamily="34" charset="-122"/>
                    </a:rPr>
                    <a:t>1</a:t>
                  </a:r>
                </a:p>
              </p:txBody>
            </p:sp>
            <p:sp>
              <p:nvSpPr>
                <p:cNvPr id="62" name="Text Box 70">
                  <a:extLst>
                    <a:ext uri="{FF2B5EF4-FFF2-40B4-BE49-F238E27FC236}">
                      <a16:creationId xmlns:a16="http://schemas.microsoft.com/office/drawing/2014/main" id="{D4B4826E-BAF8-4BED-BB34-CB724E783FB2}"/>
                    </a:ext>
                  </a:extLst>
                </p:cNvPr>
                <p:cNvSpPr txBox="1">
                  <a:spLocks noChangeArrowheads="1"/>
                </p:cNvSpPr>
                <p:nvPr/>
              </p:nvSpPr>
              <p:spPr bwMode="auto">
                <a:xfrm>
                  <a:off x="3052" y="2784"/>
                  <a:ext cx="199"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50000"/>
                    </a:spcBef>
                    <a:buClrTx/>
                    <a:buSzTx/>
                    <a:buFontTx/>
                    <a:buNone/>
                  </a:pPr>
                  <a:r>
                    <a:rPr lang="en-US" altLang="zh-CN" sz="1800">
                      <a:latin typeface="微软雅黑" panose="020B0503020204020204" pitchFamily="34" charset="-122"/>
                      <a:ea typeface="微软雅黑" panose="020B0503020204020204" pitchFamily="34" charset="-122"/>
                    </a:rPr>
                    <a:t>2</a:t>
                  </a:r>
                </a:p>
              </p:txBody>
            </p:sp>
            <p:sp>
              <p:nvSpPr>
                <p:cNvPr id="63" name="Text Box 71">
                  <a:extLst>
                    <a:ext uri="{FF2B5EF4-FFF2-40B4-BE49-F238E27FC236}">
                      <a16:creationId xmlns:a16="http://schemas.microsoft.com/office/drawing/2014/main" id="{2366B817-59BE-4366-B08A-F6EF1C46B1C7}"/>
                    </a:ext>
                  </a:extLst>
                </p:cNvPr>
                <p:cNvSpPr txBox="1">
                  <a:spLocks noChangeArrowheads="1"/>
                </p:cNvSpPr>
                <p:nvPr/>
              </p:nvSpPr>
              <p:spPr bwMode="auto">
                <a:xfrm>
                  <a:off x="3051" y="3067"/>
                  <a:ext cx="199"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50000"/>
                    </a:spcBef>
                    <a:buClrTx/>
                    <a:buSzTx/>
                    <a:buFontTx/>
                    <a:buNone/>
                  </a:pPr>
                  <a:r>
                    <a:rPr lang="en-US" altLang="zh-CN" sz="1800">
                      <a:latin typeface="微软雅黑" panose="020B0503020204020204" pitchFamily="34" charset="-122"/>
                      <a:ea typeface="微软雅黑" panose="020B0503020204020204" pitchFamily="34" charset="-122"/>
                    </a:rPr>
                    <a:t>3</a:t>
                  </a:r>
                </a:p>
              </p:txBody>
            </p:sp>
          </p:grpSp>
          <p:sp>
            <p:nvSpPr>
              <p:cNvPr id="58" name="Rectangle 72">
                <a:extLst>
                  <a:ext uri="{FF2B5EF4-FFF2-40B4-BE49-F238E27FC236}">
                    <a16:creationId xmlns:a16="http://schemas.microsoft.com/office/drawing/2014/main" id="{F3DC7FEE-4D02-4E91-880A-D6DFC213EEFE}"/>
                  </a:ext>
                </a:extLst>
              </p:cNvPr>
              <p:cNvSpPr>
                <a:spLocks noChangeArrowheads="1"/>
              </p:cNvSpPr>
              <p:nvPr/>
            </p:nvSpPr>
            <p:spPr bwMode="auto">
              <a:xfrm>
                <a:off x="2455" y="2500"/>
                <a:ext cx="652" cy="992"/>
              </a:xfrm>
              <a:prstGeom prst="rect">
                <a:avLst/>
              </a:prstGeom>
              <a:solidFill>
                <a:srgbClr val="008000">
                  <a:alpha val="1686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endParaRPr lang="zh-CN" altLang="en-US" sz="1800" b="0">
                  <a:latin typeface="Arial" panose="020B0604020202020204" pitchFamily="34" charset="0"/>
                  <a:ea typeface="宋体" panose="02010600030101010101" pitchFamily="2" charset="-122"/>
                </a:endParaRPr>
              </a:p>
            </p:txBody>
          </p:sp>
        </p:grpSp>
        <p:grpSp>
          <p:nvGrpSpPr>
            <p:cNvPr id="34" name="Group 73">
              <a:extLst>
                <a:ext uri="{FF2B5EF4-FFF2-40B4-BE49-F238E27FC236}">
                  <a16:creationId xmlns:a16="http://schemas.microsoft.com/office/drawing/2014/main" id="{203E9D2B-CD37-48F3-BA6A-0B232728580C}"/>
                </a:ext>
              </a:extLst>
            </p:cNvPr>
            <p:cNvGrpSpPr>
              <a:grpSpLocks/>
            </p:cNvGrpSpPr>
            <p:nvPr/>
          </p:nvGrpSpPr>
          <p:grpSpPr bwMode="auto">
            <a:xfrm>
              <a:off x="4127" y="1508"/>
              <a:ext cx="880" cy="2551"/>
              <a:chOff x="4127" y="1565"/>
              <a:chExt cx="880" cy="2551"/>
            </a:xfrm>
          </p:grpSpPr>
          <p:grpSp>
            <p:nvGrpSpPr>
              <p:cNvPr id="36" name="Group 74">
                <a:extLst>
                  <a:ext uri="{FF2B5EF4-FFF2-40B4-BE49-F238E27FC236}">
                    <a16:creationId xmlns:a16="http://schemas.microsoft.com/office/drawing/2014/main" id="{7CF47C8D-1A98-4516-A54A-5BA94A12C5B9}"/>
                  </a:ext>
                </a:extLst>
              </p:cNvPr>
              <p:cNvGrpSpPr>
                <a:grpSpLocks/>
              </p:cNvGrpSpPr>
              <p:nvPr/>
            </p:nvGrpSpPr>
            <p:grpSpPr bwMode="auto">
              <a:xfrm>
                <a:off x="4127" y="1565"/>
                <a:ext cx="880" cy="2551"/>
                <a:chOff x="4156" y="1565"/>
                <a:chExt cx="908" cy="2551"/>
              </a:xfrm>
            </p:grpSpPr>
            <p:sp>
              <p:nvSpPr>
                <p:cNvPr id="38" name="Text Box 75">
                  <a:extLst>
                    <a:ext uri="{FF2B5EF4-FFF2-40B4-BE49-F238E27FC236}">
                      <a16:creationId xmlns:a16="http://schemas.microsoft.com/office/drawing/2014/main" id="{4BF7A864-57AD-4FCB-A263-75DC89783DA9}"/>
                    </a:ext>
                  </a:extLst>
                </p:cNvPr>
                <p:cNvSpPr txBox="1">
                  <a:spLocks noChangeArrowheads="1"/>
                </p:cNvSpPr>
                <p:nvPr/>
              </p:nvSpPr>
              <p:spPr bwMode="auto">
                <a:xfrm>
                  <a:off x="4156" y="1565"/>
                  <a:ext cx="737" cy="288"/>
                </a:xfrm>
                <a:prstGeom prst="rect">
                  <a:avLst/>
                </a:prstGeom>
                <a:solidFill>
                  <a:srgbClr val="0000FF">
                    <a:alpha val="2588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50000"/>
                    </a:spcBef>
                    <a:buClrTx/>
                    <a:buSzTx/>
                    <a:buFontTx/>
                    <a:buNone/>
                  </a:pPr>
                  <a:r>
                    <a:rPr lang="zh-CN" altLang="en-US" sz="2400">
                      <a:latin typeface="微软雅黑" panose="020B0503020204020204" pitchFamily="34" charset="-122"/>
                      <a:ea typeface="微软雅黑" panose="020B0503020204020204" pitchFamily="34" charset="-122"/>
                    </a:rPr>
                    <a:t>存储器</a:t>
                  </a:r>
                </a:p>
              </p:txBody>
            </p:sp>
            <p:grpSp>
              <p:nvGrpSpPr>
                <p:cNvPr id="39" name="Group 76">
                  <a:extLst>
                    <a:ext uri="{FF2B5EF4-FFF2-40B4-BE49-F238E27FC236}">
                      <a16:creationId xmlns:a16="http://schemas.microsoft.com/office/drawing/2014/main" id="{C3CCBCD2-0A58-4D5B-A7C6-BF49E1058D41}"/>
                    </a:ext>
                  </a:extLst>
                </p:cNvPr>
                <p:cNvGrpSpPr>
                  <a:grpSpLocks/>
                </p:cNvGrpSpPr>
                <p:nvPr/>
              </p:nvGrpSpPr>
              <p:grpSpPr bwMode="auto">
                <a:xfrm>
                  <a:off x="4156" y="1877"/>
                  <a:ext cx="737" cy="2211"/>
                  <a:chOff x="3447" y="1423"/>
                  <a:chExt cx="879" cy="2211"/>
                </a:xfrm>
              </p:grpSpPr>
              <p:sp>
                <p:nvSpPr>
                  <p:cNvPr id="48" name="Rectangle 77">
                    <a:extLst>
                      <a:ext uri="{FF2B5EF4-FFF2-40B4-BE49-F238E27FC236}">
                        <a16:creationId xmlns:a16="http://schemas.microsoft.com/office/drawing/2014/main" id="{DEACB7B6-F108-456F-BBE1-025F7246B3A8}"/>
                      </a:ext>
                    </a:extLst>
                  </p:cNvPr>
                  <p:cNvSpPr>
                    <a:spLocks noChangeArrowheads="1"/>
                  </p:cNvSpPr>
                  <p:nvPr/>
                </p:nvSpPr>
                <p:spPr bwMode="auto">
                  <a:xfrm>
                    <a:off x="3447" y="1423"/>
                    <a:ext cx="879" cy="2211"/>
                  </a:xfrm>
                  <a:prstGeom prst="rect">
                    <a:avLst/>
                  </a:prstGeom>
                  <a:solidFill>
                    <a:schemeClr val="bg1"/>
                  </a:solidFill>
                  <a:ln w="28575">
                    <a:solidFill>
                      <a:schemeClr val="tx1"/>
                    </a:solidFill>
                    <a:miter lim="800000"/>
                    <a:headEnd/>
                    <a:tailEnd/>
                  </a:ln>
                </p:spPr>
                <p:txBody>
                  <a:bodyPr wrap="none" anchor="ct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endParaRPr lang="zh-CN" altLang="en-US" sz="1800" b="0">
                      <a:latin typeface="Arial" panose="020B0604020202020204" pitchFamily="34" charset="0"/>
                      <a:ea typeface="宋体" panose="02010600030101010101" pitchFamily="2" charset="-122"/>
                    </a:endParaRPr>
                  </a:p>
                </p:txBody>
              </p:sp>
              <p:sp>
                <p:nvSpPr>
                  <p:cNvPr id="49" name="Line 78">
                    <a:extLst>
                      <a:ext uri="{FF2B5EF4-FFF2-40B4-BE49-F238E27FC236}">
                        <a16:creationId xmlns:a16="http://schemas.microsoft.com/office/drawing/2014/main" id="{FA624C02-D316-457B-8A32-ACD207C70F9F}"/>
                      </a:ext>
                    </a:extLst>
                  </p:cNvPr>
                  <p:cNvSpPr>
                    <a:spLocks noChangeShapeType="1"/>
                  </p:cNvSpPr>
                  <p:nvPr/>
                </p:nvSpPr>
                <p:spPr bwMode="auto">
                  <a:xfrm>
                    <a:off x="3447" y="1678"/>
                    <a:ext cx="87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0" name="Line 79">
                    <a:extLst>
                      <a:ext uri="{FF2B5EF4-FFF2-40B4-BE49-F238E27FC236}">
                        <a16:creationId xmlns:a16="http://schemas.microsoft.com/office/drawing/2014/main" id="{F092C4C6-DF95-4E80-8B75-7136DAAF70C0}"/>
                      </a:ext>
                    </a:extLst>
                  </p:cNvPr>
                  <p:cNvSpPr>
                    <a:spLocks noChangeShapeType="1"/>
                  </p:cNvSpPr>
                  <p:nvPr/>
                </p:nvSpPr>
                <p:spPr bwMode="auto">
                  <a:xfrm>
                    <a:off x="3447" y="1962"/>
                    <a:ext cx="87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1" name="Line 80">
                    <a:extLst>
                      <a:ext uri="{FF2B5EF4-FFF2-40B4-BE49-F238E27FC236}">
                        <a16:creationId xmlns:a16="http://schemas.microsoft.com/office/drawing/2014/main" id="{2DFA2E7F-3E6D-4B00-A351-378DA2E733EF}"/>
                      </a:ext>
                    </a:extLst>
                  </p:cNvPr>
                  <p:cNvSpPr>
                    <a:spLocks noChangeShapeType="1"/>
                  </p:cNvSpPr>
                  <p:nvPr/>
                </p:nvSpPr>
                <p:spPr bwMode="auto">
                  <a:xfrm>
                    <a:off x="3447" y="2245"/>
                    <a:ext cx="87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2" name="Line 81">
                    <a:extLst>
                      <a:ext uri="{FF2B5EF4-FFF2-40B4-BE49-F238E27FC236}">
                        <a16:creationId xmlns:a16="http://schemas.microsoft.com/office/drawing/2014/main" id="{494E2DB8-8A86-468A-AF62-DA02733DA0AA}"/>
                      </a:ext>
                    </a:extLst>
                  </p:cNvPr>
                  <p:cNvSpPr>
                    <a:spLocks noChangeShapeType="1"/>
                  </p:cNvSpPr>
                  <p:nvPr/>
                </p:nvSpPr>
                <p:spPr bwMode="auto">
                  <a:xfrm>
                    <a:off x="3447" y="2529"/>
                    <a:ext cx="87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3" name="Line 82">
                    <a:extLst>
                      <a:ext uri="{FF2B5EF4-FFF2-40B4-BE49-F238E27FC236}">
                        <a16:creationId xmlns:a16="http://schemas.microsoft.com/office/drawing/2014/main" id="{CDB40588-8AFE-420F-8614-58F8FCF683D3}"/>
                      </a:ext>
                    </a:extLst>
                  </p:cNvPr>
                  <p:cNvSpPr>
                    <a:spLocks noChangeShapeType="1"/>
                  </p:cNvSpPr>
                  <p:nvPr/>
                </p:nvSpPr>
                <p:spPr bwMode="auto">
                  <a:xfrm>
                    <a:off x="3447" y="2812"/>
                    <a:ext cx="87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4" name="Line 83">
                    <a:extLst>
                      <a:ext uri="{FF2B5EF4-FFF2-40B4-BE49-F238E27FC236}">
                        <a16:creationId xmlns:a16="http://schemas.microsoft.com/office/drawing/2014/main" id="{18991695-37BD-4E75-B9DE-7B66DAE12B3B}"/>
                      </a:ext>
                    </a:extLst>
                  </p:cNvPr>
                  <p:cNvSpPr>
                    <a:spLocks noChangeShapeType="1"/>
                  </p:cNvSpPr>
                  <p:nvPr/>
                </p:nvSpPr>
                <p:spPr bwMode="auto">
                  <a:xfrm>
                    <a:off x="3447" y="3096"/>
                    <a:ext cx="87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5" name="Line 84">
                    <a:extLst>
                      <a:ext uri="{FF2B5EF4-FFF2-40B4-BE49-F238E27FC236}">
                        <a16:creationId xmlns:a16="http://schemas.microsoft.com/office/drawing/2014/main" id="{916A1484-8527-446E-8E9A-2572B7A813A3}"/>
                      </a:ext>
                    </a:extLst>
                  </p:cNvPr>
                  <p:cNvSpPr>
                    <a:spLocks noChangeShapeType="1"/>
                  </p:cNvSpPr>
                  <p:nvPr/>
                </p:nvSpPr>
                <p:spPr bwMode="auto">
                  <a:xfrm>
                    <a:off x="3447" y="3379"/>
                    <a:ext cx="87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40" name="Text Box 85">
                  <a:extLst>
                    <a:ext uri="{FF2B5EF4-FFF2-40B4-BE49-F238E27FC236}">
                      <a16:creationId xmlns:a16="http://schemas.microsoft.com/office/drawing/2014/main" id="{42DF3715-FEF0-4CAE-B00F-E1368AFF2503}"/>
                    </a:ext>
                  </a:extLst>
                </p:cNvPr>
                <p:cNvSpPr txBox="1">
                  <a:spLocks noChangeArrowheads="1"/>
                </p:cNvSpPr>
                <p:nvPr/>
              </p:nvSpPr>
              <p:spPr bwMode="auto">
                <a:xfrm>
                  <a:off x="4864" y="1941"/>
                  <a:ext cx="199"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50000"/>
                    </a:spcBef>
                    <a:buClrTx/>
                    <a:buSzTx/>
                    <a:buFontTx/>
                    <a:buNone/>
                  </a:pPr>
                  <a:r>
                    <a:rPr lang="en-US" altLang="zh-CN" sz="1800">
                      <a:solidFill>
                        <a:srgbClr val="008000"/>
                      </a:solidFill>
                      <a:latin typeface="微软雅黑" panose="020B0503020204020204" pitchFamily="34" charset="-122"/>
                      <a:ea typeface="微软雅黑" panose="020B0503020204020204" pitchFamily="34" charset="-122"/>
                    </a:rPr>
                    <a:t>0</a:t>
                  </a:r>
                </a:p>
              </p:txBody>
            </p:sp>
            <p:sp>
              <p:nvSpPr>
                <p:cNvPr id="41" name="Text Box 86">
                  <a:extLst>
                    <a:ext uri="{FF2B5EF4-FFF2-40B4-BE49-F238E27FC236}">
                      <a16:creationId xmlns:a16="http://schemas.microsoft.com/office/drawing/2014/main" id="{EC338B01-019E-4918-ADE4-BC545EA9C0A6}"/>
                    </a:ext>
                  </a:extLst>
                </p:cNvPr>
                <p:cNvSpPr txBox="1">
                  <a:spLocks noChangeArrowheads="1"/>
                </p:cNvSpPr>
                <p:nvPr/>
              </p:nvSpPr>
              <p:spPr bwMode="auto">
                <a:xfrm>
                  <a:off x="4865" y="2160"/>
                  <a:ext cx="199"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50000"/>
                    </a:spcBef>
                    <a:buClrTx/>
                    <a:buSzTx/>
                    <a:buFontTx/>
                    <a:buNone/>
                  </a:pPr>
                  <a:r>
                    <a:rPr lang="en-US" altLang="zh-CN" sz="1800">
                      <a:solidFill>
                        <a:srgbClr val="008000"/>
                      </a:solidFill>
                      <a:latin typeface="微软雅黑" panose="020B0503020204020204" pitchFamily="34" charset="-122"/>
                      <a:ea typeface="微软雅黑" panose="020B0503020204020204" pitchFamily="34" charset="-122"/>
                    </a:rPr>
                    <a:t>1</a:t>
                  </a:r>
                </a:p>
              </p:txBody>
            </p:sp>
            <p:sp>
              <p:nvSpPr>
                <p:cNvPr id="42" name="Text Box 87">
                  <a:extLst>
                    <a:ext uri="{FF2B5EF4-FFF2-40B4-BE49-F238E27FC236}">
                      <a16:creationId xmlns:a16="http://schemas.microsoft.com/office/drawing/2014/main" id="{78D9A1CE-E3DC-429A-99EA-C1B9A41AD577}"/>
                    </a:ext>
                  </a:extLst>
                </p:cNvPr>
                <p:cNvSpPr txBox="1">
                  <a:spLocks noChangeArrowheads="1"/>
                </p:cNvSpPr>
                <p:nvPr/>
              </p:nvSpPr>
              <p:spPr bwMode="auto">
                <a:xfrm>
                  <a:off x="4865" y="2472"/>
                  <a:ext cx="199"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50000"/>
                    </a:spcBef>
                    <a:buClrTx/>
                    <a:buSzTx/>
                    <a:buFontTx/>
                    <a:buNone/>
                  </a:pPr>
                  <a:r>
                    <a:rPr lang="en-US" altLang="zh-CN" sz="1800">
                      <a:solidFill>
                        <a:srgbClr val="008000"/>
                      </a:solidFill>
                      <a:latin typeface="微软雅黑" panose="020B0503020204020204" pitchFamily="34" charset="-122"/>
                      <a:ea typeface="微软雅黑" panose="020B0503020204020204" pitchFamily="34" charset="-122"/>
                    </a:rPr>
                    <a:t>2</a:t>
                  </a:r>
                </a:p>
              </p:txBody>
            </p:sp>
            <p:sp>
              <p:nvSpPr>
                <p:cNvPr id="43" name="Text Box 88">
                  <a:extLst>
                    <a:ext uri="{FF2B5EF4-FFF2-40B4-BE49-F238E27FC236}">
                      <a16:creationId xmlns:a16="http://schemas.microsoft.com/office/drawing/2014/main" id="{96561900-C8AB-4FAA-91EC-F4E536109F33}"/>
                    </a:ext>
                  </a:extLst>
                </p:cNvPr>
                <p:cNvSpPr txBox="1">
                  <a:spLocks noChangeArrowheads="1"/>
                </p:cNvSpPr>
                <p:nvPr/>
              </p:nvSpPr>
              <p:spPr bwMode="auto">
                <a:xfrm>
                  <a:off x="4864" y="2755"/>
                  <a:ext cx="199"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50000"/>
                    </a:spcBef>
                    <a:buClrTx/>
                    <a:buSzTx/>
                    <a:buFontTx/>
                    <a:buNone/>
                  </a:pPr>
                  <a:r>
                    <a:rPr lang="en-US" altLang="zh-CN" sz="1800">
                      <a:solidFill>
                        <a:srgbClr val="008000"/>
                      </a:solidFill>
                      <a:latin typeface="微软雅黑" panose="020B0503020204020204" pitchFamily="34" charset="-122"/>
                      <a:ea typeface="微软雅黑" panose="020B0503020204020204" pitchFamily="34" charset="-122"/>
                    </a:rPr>
                    <a:t>3</a:t>
                  </a:r>
                </a:p>
              </p:txBody>
            </p:sp>
            <p:sp>
              <p:nvSpPr>
                <p:cNvPr id="44" name="Text Box 89">
                  <a:extLst>
                    <a:ext uri="{FF2B5EF4-FFF2-40B4-BE49-F238E27FC236}">
                      <a16:creationId xmlns:a16="http://schemas.microsoft.com/office/drawing/2014/main" id="{A72E6E53-6CFB-48F1-8E57-56613DDF8152}"/>
                    </a:ext>
                  </a:extLst>
                </p:cNvPr>
                <p:cNvSpPr txBox="1">
                  <a:spLocks noChangeArrowheads="1"/>
                </p:cNvSpPr>
                <p:nvPr/>
              </p:nvSpPr>
              <p:spPr bwMode="auto">
                <a:xfrm>
                  <a:off x="4865" y="2982"/>
                  <a:ext cx="199"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50000"/>
                    </a:spcBef>
                    <a:buClrTx/>
                    <a:buSzTx/>
                    <a:buFontTx/>
                    <a:buNone/>
                  </a:pPr>
                  <a:r>
                    <a:rPr lang="en-US" altLang="zh-CN" sz="1800">
                      <a:solidFill>
                        <a:srgbClr val="008000"/>
                      </a:solidFill>
                      <a:latin typeface="微软雅黑" panose="020B0503020204020204" pitchFamily="34" charset="-122"/>
                      <a:ea typeface="微软雅黑" panose="020B0503020204020204" pitchFamily="34" charset="-122"/>
                    </a:rPr>
                    <a:t>4</a:t>
                  </a:r>
                </a:p>
              </p:txBody>
            </p:sp>
            <p:sp>
              <p:nvSpPr>
                <p:cNvPr id="45" name="Text Box 90">
                  <a:extLst>
                    <a:ext uri="{FF2B5EF4-FFF2-40B4-BE49-F238E27FC236}">
                      <a16:creationId xmlns:a16="http://schemas.microsoft.com/office/drawing/2014/main" id="{F80FE716-8CC6-4F86-B875-16D4E9139748}"/>
                    </a:ext>
                  </a:extLst>
                </p:cNvPr>
                <p:cNvSpPr txBox="1">
                  <a:spLocks noChangeArrowheads="1"/>
                </p:cNvSpPr>
                <p:nvPr/>
              </p:nvSpPr>
              <p:spPr bwMode="auto">
                <a:xfrm>
                  <a:off x="4865" y="3322"/>
                  <a:ext cx="199"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50000"/>
                    </a:spcBef>
                    <a:buClrTx/>
                    <a:buSzTx/>
                    <a:buFontTx/>
                    <a:buNone/>
                  </a:pPr>
                  <a:r>
                    <a:rPr lang="en-US" altLang="zh-CN" sz="1800">
                      <a:solidFill>
                        <a:srgbClr val="008000"/>
                      </a:solidFill>
                      <a:latin typeface="微软雅黑" panose="020B0503020204020204" pitchFamily="34" charset="-122"/>
                      <a:ea typeface="微软雅黑" panose="020B0503020204020204" pitchFamily="34" charset="-122"/>
                    </a:rPr>
                    <a:t>5</a:t>
                  </a:r>
                </a:p>
              </p:txBody>
            </p:sp>
            <p:sp>
              <p:nvSpPr>
                <p:cNvPr id="46" name="Text Box 91">
                  <a:extLst>
                    <a:ext uri="{FF2B5EF4-FFF2-40B4-BE49-F238E27FC236}">
                      <a16:creationId xmlns:a16="http://schemas.microsoft.com/office/drawing/2014/main" id="{DEFB2EC7-DBEA-48B0-9D12-56745E350068}"/>
                    </a:ext>
                  </a:extLst>
                </p:cNvPr>
                <p:cNvSpPr txBox="1">
                  <a:spLocks noChangeArrowheads="1"/>
                </p:cNvSpPr>
                <p:nvPr/>
              </p:nvSpPr>
              <p:spPr bwMode="auto">
                <a:xfrm>
                  <a:off x="4864" y="3578"/>
                  <a:ext cx="199"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50000"/>
                    </a:spcBef>
                    <a:buClrTx/>
                    <a:buSzTx/>
                    <a:buFontTx/>
                    <a:buNone/>
                  </a:pPr>
                  <a:r>
                    <a:rPr lang="en-US" altLang="zh-CN" sz="1800">
                      <a:solidFill>
                        <a:srgbClr val="008000"/>
                      </a:solidFill>
                      <a:latin typeface="微软雅黑" panose="020B0503020204020204" pitchFamily="34" charset="-122"/>
                      <a:ea typeface="微软雅黑" panose="020B0503020204020204" pitchFamily="34" charset="-122"/>
                    </a:rPr>
                    <a:t>6</a:t>
                  </a:r>
                </a:p>
              </p:txBody>
            </p:sp>
            <p:sp>
              <p:nvSpPr>
                <p:cNvPr id="47" name="Text Box 92">
                  <a:extLst>
                    <a:ext uri="{FF2B5EF4-FFF2-40B4-BE49-F238E27FC236}">
                      <a16:creationId xmlns:a16="http://schemas.microsoft.com/office/drawing/2014/main" id="{1B9A38EB-8BE8-45B2-9019-08F32C710EB2}"/>
                    </a:ext>
                  </a:extLst>
                </p:cNvPr>
                <p:cNvSpPr txBox="1">
                  <a:spLocks noChangeArrowheads="1"/>
                </p:cNvSpPr>
                <p:nvPr/>
              </p:nvSpPr>
              <p:spPr bwMode="auto">
                <a:xfrm>
                  <a:off x="4864" y="3885"/>
                  <a:ext cx="199"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spcBef>
                      <a:spcPct val="50000"/>
                    </a:spcBef>
                    <a:buClrTx/>
                    <a:buSzTx/>
                    <a:buFontTx/>
                    <a:buNone/>
                  </a:pPr>
                  <a:r>
                    <a:rPr lang="en-US" altLang="zh-CN" sz="1800">
                      <a:solidFill>
                        <a:srgbClr val="008000"/>
                      </a:solidFill>
                      <a:latin typeface="微软雅黑" panose="020B0503020204020204" pitchFamily="34" charset="-122"/>
                      <a:ea typeface="微软雅黑" panose="020B0503020204020204" pitchFamily="34" charset="-122"/>
                    </a:rPr>
                    <a:t>7</a:t>
                  </a:r>
                </a:p>
              </p:txBody>
            </p:sp>
          </p:grpSp>
          <p:sp>
            <p:nvSpPr>
              <p:cNvPr id="37" name="Rectangle 93">
                <a:extLst>
                  <a:ext uri="{FF2B5EF4-FFF2-40B4-BE49-F238E27FC236}">
                    <a16:creationId xmlns:a16="http://schemas.microsoft.com/office/drawing/2014/main" id="{543570F8-7C78-43BD-8B94-3C0D340339DF}"/>
                  </a:ext>
                </a:extLst>
              </p:cNvPr>
              <p:cNvSpPr>
                <a:spLocks noChangeArrowheads="1"/>
              </p:cNvSpPr>
              <p:nvPr/>
            </p:nvSpPr>
            <p:spPr bwMode="auto">
              <a:xfrm>
                <a:off x="4127" y="1877"/>
                <a:ext cx="708" cy="2211"/>
              </a:xfrm>
              <a:prstGeom prst="rect">
                <a:avLst/>
              </a:prstGeom>
              <a:solidFill>
                <a:srgbClr val="008000">
                  <a:alpha val="1686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endParaRPr lang="zh-CN" altLang="en-US" sz="1800" b="0">
                  <a:latin typeface="Arial" panose="020B0604020202020204" pitchFamily="34" charset="0"/>
                  <a:ea typeface="宋体" panose="02010600030101010101" pitchFamily="2" charset="-122"/>
                </a:endParaRPr>
              </a:p>
            </p:txBody>
          </p:sp>
        </p:grpSp>
        <p:sp>
          <p:nvSpPr>
            <p:cNvPr id="35" name="Rectangle 94">
              <a:extLst>
                <a:ext uri="{FF2B5EF4-FFF2-40B4-BE49-F238E27FC236}">
                  <a16:creationId xmlns:a16="http://schemas.microsoft.com/office/drawing/2014/main" id="{EAA60482-D966-4553-B569-061A542522BE}"/>
                </a:ext>
              </a:extLst>
            </p:cNvPr>
            <p:cNvSpPr>
              <a:spLocks noChangeArrowheads="1"/>
            </p:cNvSpPr>
            <p:nvPr/>
          </p:nvSpPr>
          <p:spPr bwMode="auto">
            <a:xfrm>
              <a:off x="130" y="1395"/>
              <a:ext cx="4876" cy="2863"/>
            </a:xfrm>
            <a:prstGeom prst="rect">
              <a:avLst/>
            </a:prstGeom>
            <a:noFill/>
            <a:ln w="19050">
              <a:solidFill>
                <a:schemeClr val="tx1"/>
              </a:solidFill>
              <a:prstDash val="dash"/>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eaLnBrk="1" hangingPunct="1">
                <a:spcBef>
                  <a:spcPct val="0"/>
                </a:spcBef>
                <a:buClrTx/>
                <a:buSzTx/>
                <a:buFontTx/>
                <a:buNone/>
              </a:pPr>
              <a:endParaRPr lang="zh-CN" altLang="en-US" sz="1800" b="0">
                <a:latin typeface="Arial" panose="020B0604020202020204" pitchFamily="34" charset="0"/>
                <a:ea typeface="宋体" panose="02010600030101010101" pitchFamily="2" charset="-122"/>
              </a:endParaRPr>
            </a:p>
          </p:txBody>
        </p:sp>
      </p:grpSp>
      <p:sp>
        <p:nvSpPr>
          <p:cNvPr id="97" name="Text Box 3">
            <a:extLst>
              <a:ext uri="{FF2B5EF4-FFF2-40B4-BE49-F238E27FC236}">
                <a16:creationId xmlns:a16="http://schemas.microsoft.com/office/drawing/2014/main" id="{19184D32-F742-4904-9AEC-C5FC93E93B42}"/>
              </a:ext>
            </a:extLst>
          </p:cNvPr>
          <p:cNvSpPr txBox="1">
            <a:spLocks noChangeArrowheads="1"/>
          </p:cNvSpPr>
          <p:nvPr/>
        </p:nvSpPr>
        <p:spPr bwMode="auto">
          <a:xfrm>
            <a:off x="296863" y="903288"/>
            <a:ext cx="9394392" cy="12434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Clr>
                <a:schemeClr val="folHlink"/>
              </a:buClr>
              <a:buSzPct val="90000"/>
              <a:buFont typeface="Wingdings" panose="05000000000000000000" pitchFamily="2" charset="2"/>
              <a:buBlip>
                <a:blip r:embed="rId2"/>
              </a:buBlip>
              <a:defRPr sz="3600" b="1">
                <a:solidFill>
                  <a:schemeClr val="tx1"/>
                </a:solidFill>
                <a:latin typeface="Myriad Web" pitchFamily="34" charset="0"/>
                <a:ea typeface="Arial Unicode MS" pitchFamily="34" charset="-128"/>
              </a:defRPr>
            </a:lvl1pPr>
            <a:lvl2pPr marL="742950" indent="-285750">
              <a:spcBef>
                <a:spcPct val="20000"/>
              </a:spcBef>
              <a:buClr>
                <a:schemeClr val="hlink"/>
              </a:buClr>
              <a:buSzPct val="90000"/>
              <a:buFont typeface="Wingdings" panose="05000000000000000000" pitchFamily="2" charset="2"/>
              <a:buBlip>
                <a:blip r:embed="rId3"/>
              </a:buBlip>
              <a:defRPr sz="2800">
                <a:solidFill>
                  <a:schemeClr val="tx1"/>
                </a:solidFill>
                <a:latin typeface="Myriad Web" pitchFamily="34" charset="0"/>
                <a:ea typeface="Arial Unicode MS" pitchFamily="34" charset="-128"/>
              </a:defRPr>
            </a:lvl2pPr>
            <a:lvl3pPr marL="1143000" indent="-228600">
              <a:spcBef>
                <a:spcPct val="20000"/>
              </a:spcBef>
              <a:buClr>
                <a:schemeClr val="folHlink"/>
              </a:buClr>
              <a:buSzPct val="90000"/>
              <a:buFont typeface="Wingdings" panose="05000000000000000000" pitchFamily="2" charset="2"/>
              <a:buBlip>
                <a:blip r:embed="rId4"/>
              </a:buBlip>
              <a:defRPr sz="2400">
                <a:solidFill>
                  <a:schemeClr val="tx1"/>
                </a:solidFill>
                <a:latin typeface="Myriad Web" pitchFamily="34" charset="0"/>
                <a:ea typeface="Arial Unicode MS" pitchFamily="34" charset="-128"/>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8"/>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8"/>
              </a:defRPr>
            </a:lvl9pPr>
          </a:lstStyle>
          <a:p>
            <a:pPr>
              <a:buClrTx/>
              <a:buSzTx/>
              <a:buFontTx/>
              <a:buNone/>
            </a:pPr>
            <a:r>
              <a:rPr lang="en-US" altLang="zh-CN" sz="2200" dirty="0">
                <a:latin typeface="微软雅黑" panose="020B0503020204020204" pitchFamily="34" charset="-122"/>
                <a:ea typeface="微软雅黑" panose="020B0503020204020204" pitchFamily="34" charset="-122"/>
              </a:rPr>
              <a:t>CPU</a:t>
            </a:r>
            <a:r>
              <a:rPr lang="zh-CN" altLang="en-US" sz="2200" dirty="0">
                <a:latin typeface="微软雅黑" panose="020B0503020204020204" pitchFamily="34" charset="-122"/>
                <a:ea typeface="微软雅黑" panose="020B0503020204020204" pitchFamily="34" charset="-122"/>
              </a:rPr>
              <a:t>：中央处理器；</a:t>
            </a:r>
            <a:r>
              <a:rPr lang="en-US" altLang="zh-CN" sz="2200" dirty="0">
                <a:latin typeface="微软雅黑" panose="020B0503020204020204" pitchFamily="34" charset="-122"/>
                <a:ea typeface="微软雅黑" panose="020B0503020204020204" pitchFamily="34" charset="-122"/>
              </a:rPr>
              <a:t>PC</a:t>
            </a:r>
            <a:r>
              <a:rPr lang="zh-CN" altLang="en-US" sz="2200" dirty="0">
                <a:latin typeface="微软雅黑" panose="020B0503020204020204" pitchFamily="34" charset="-122"/>
                <a:ea typeface="微软雅黑" panose="020B0503020204020204" pitchFamily="34" charset="-122"/>
              </a:rPr>
              <a:t>：程序计数器；</a:t>
            </a:r>
            <a:r>
              <a:rPr lang="en-US" altLang="zh-CN" sz="2200" dirty="0">
                <a:latin typeface="微软雅黑" panose="020B0503020204020204" pitchFamily="34" charset="-122"/>
                <a:ea typeface="微软雅黑" panose="020B0503020204020204" pitchFamily="34" charset="-122"/>
              </a:rPr>
              <a:t>MAR</a:t>
            </a:r>
            <a:r>
              <a:rPr lang="zh-CN" altLang="en-US" sz="2200" dirty="0">
                <a:latin typeface="微软雅黑" panose="020B0503020204020204" pitchFamily="34" charset="-122"/>
                <a:ea typeface="微软雅黑" panose="020B0503020204020204" pitchFamily="34" charset="-122"/>
              </a:rPr>
              <a:t>：存储器地址寄存器</a:t>
            </a:r>
          </a:p>
          <a:p>
            <a:pPr>
              <a:buClrTx/>
              <a:buSzTx/>
              <a:buFontTx/>
              <a:buNone/>
            </a:pPr>
            <a:r>
              <a:rPr lang="en-US" altLang="zh-CN" sz="2200" dirty="0">
                <a:solidFill>
                  <a:srgbClr val="3333CC"/>
                </a:solidFill>
                <a:latin typeface="微软雅黑" panose="020B0503020204020204" pitchFamily="34" charset="-122"/>
                <a:ea typeface="微软雅黑" panose="020B0503020204020204" pitchFamily="34" charset="-122"/>
              </a:rPr>
              <a:t>ALU</a:t>
            </a:r>
            <a:r>
              <a:rPr lang="zh-CN" altLang="en-US" sz="2200" dirty="0">
                <a:solidFill>
                  <a:srgbClr val="3333CC"/>
                </a:solidFill>
                <a:latin typeface="微软雅黑" panose="020B0503020204020204" pitchFamily="34" charset="-122"/>
                <a:ea typeface="微软雅黑" panose="020B0503020204020204" pitchFamily="34" charset="-122"/>
              </a:rPr>
              <a:t>：算术逻辑部件；</a:t>
            </a:r>
            <a:r>
              <a:rPr lang="en-US" altLang="zh-CN" sz="2200" dirty="0">
                <a:solidFill>
                  <a:srgbClr val="3333CC"/>
                </a:solidFill>
                <a:latin typeface="微软雅黑" panose="020B0503020204020204" pitchFamily="34" charset="-122"/>
                <a:ea typeface="微软雅黑" panose="020B0503020204020204" pitchFamily="34" charset="-122"/>
              </a:rPr>
              <a:t>IR</a:t>
            </a:r>
            <a:r>
              <a:rPr lang="zh-CN" altLang="en-US" sz="2200" dirty="0">
                <a:solidFill>
                  <a:srgbClr val="3333CC"/>
                </a:solidFill>
                <a:latin typeface="微软雅黑" panose="020B0503020204020204" pitchFamily="34" charset="-122"/>
                <a:ea typeface="微软雅黑" panose="020B0503020204020204" pitchFamily="34" charset="-122"/>
              </a:rPr>
              <a:t>：指令寄存器；</a:t>
            </a:r>
            <a:r>
              <a:rPr lang="en-US" altLang="zh-CN" sz="2200" dirty="0">
                <a:solidFill>
                  <a:srgbClr val="3333CC"/>
                </a:solidFill>
                <a:latin typeface="微软雅黑" panose="020B0503020204020204" pitchFamily="34" charset="-122"/>
                <a:ea typeface="微软雅黑" panose="020B0503020204020204" pitchFamily="34" charset="-122"/>
              </a:rPr>
              <a:t>MDR</a:t>
            </a:r>
            <a:r>
              <a:rPr lang="zh-CN" altLang="en-US" sz="2200" dirty="0">
                <a:solidFill>
                  <a:srgbClr val="3333CC"/>
                </a:solidFill>
                <a:latin typeface="微软雅黑" panose="020B0503020204020204" pitchFamily="34" charset="-122"/>
                <a:ea typeface="微软雅黑" panose="020B0503020204020204" pitchFamily="34" charset="-122"/>
              </a:rPr>
              <a:t>：存储器数据寄存器</a:t>
            </a:r>
          </a:p>
          <a:p>
            <a:pPr>
              <a:buClrTx/>
              <a:buSzTx/>
              <a:buFontTx/>
              <a:buNone/>
            </a:pPr>
            <a:r>
              <a:rPr lang="en-US" altLang="zh-CN" sz="2200" dirty="0">
                <a:solidFill>
                  <a:srgbClr val="008000"/>
                </a:solidFill>
                <a:latin typeface="微软雅黑" panose="020B0503020204020204" pitchFamily="34" charset="-122"/>
                <a:ea typeface="微软雅黑" panose="020B0503020204020204" pitchFamily="34" charset="-122"/>
              </a:rPr>
              <a:t>GPRs</a:t>
            </a:r>
            <a:r>
              <a:rPr lang="zh-CN" altLang="en-US" sz="2200" dirty="0">
                <a:solidFill>
                  <a:srgbClr val="008000"/>
                </a:solidFill>
                <a:latin typeface="微软雅黑" panose="020B0503020204020204" pitchFamily="34" charset="-122"/>
                <a:ea typeface="微软雅黑" panose="020B0503020204020204" pitchFamily="34" charset="-122"/>
              </a:rPr>
              <a:t>：通用寄存器组（由若干通用寄存器组成，早期就是累加器）</a:t>
            </a:r>
          </a:p>
        </p:txBody>
      </p:sp>
    </p:spTree>
    <p:extLst>
      <p:ext uri="{BB962C8B-B14F-4D97-AF65-F5344CB8AC3E}">
        <p14:creationId xmlns:p14="http://schemas.microsoft.com/office/powerpoint/2010/main" val="1679405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97">
                                            <p:txEl>
                                              <p:pRg st="0" end="0"/>
                                            </p:txEl>
                                          </p:spTgt>
                                        </p:tgtEl>
                                        <p:attrNameLst>
                                          <p:attrName>style.visibility</p:attrName>
                                        </p:attrNameLst>
                                      </p:cBhvr>
                                      <p:to>
                                        <p:strVal val="visible"/>
                                      </p:to>
                                    </p:set>
                                    <p:animEffect transition="in" filter="blinds(horizontal)">
                                      <p:cBhvr>
                                        <p:cTn id="7" dur="500"/>
                                        <p:tgtEl>
                                          <p:spTgt spid="9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97">
                                            <p:txEl>
                                              <p:pRg st="1" end="1"/>
                                            </p:txEl>
                                          </p:spTgt>
                                        </p:tgtEl>
                                        <p:attrNameLst>
                                          <p:attrName>style.visibility</p:attrName>
                                        </p:attrNameLst>
                                      </p:cBhvr>
                                      <p:to>
                                        <p:strVal val="visible"/>
                                      </p:to>
                                    </p:set>
                                    <p:animEffect transition="in" filter="blinds(horizontal)">
                                      <p:cBhvr>
                                        <p:cTn id="12" dur="500"/>
                                        <p:tgtEl>
                                          <p:spTgt spid="9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97">
                                            <p:txEl>
                                              <p:pRg st="2" end="2"/>
                                            </p:txEl>
                                          </p:spTgt>
                                        </p:tgtEl>
                                        <p:attrNameLst>
                                          <p:attrName>style.visibility</p:attrName>
                                        </p:attrNameLst>
                                      </p:cBhvr>
                                      <p:to>
                                        <p:strVal val="visible"/>
                                      </p:to>
                                    </p:set>
                                    <p:animEffect transition="in" filter="blinds(horizontal)">
                                      <p:cBhvr>
                                        <p:cTn id="17" dur="500"/>
                                        <p:tgtEl>
                                          <p:spTgt spid="9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33300D-60B4-4343-A068-9720A11D938D}"/>
              </a:ext>
            </a:extLst>
          </p:cNvPr>
          <p:cNvSpPr>
            <a:spLocks noGrp="1"/>
          </p:cNvSpPr>
          <p:nvPr>
            <p:ph type="title"/>
          </p:nvPr>
        </p:nvSpPr>
        <p:spPr/>
        <p:txBody>
          <a:bodyPr/>
          <a:lstStyle/>
          <a:p>
            <a:r>
              <a:rPr lang="zh-CN" altLang="en-US" dirty="0">
                <a:solidFill>
                  <a:schemeClr val="tx1"/>
                </a:solidFill>
              </a:rPr>
              <a:t>课外延伸：存内计算</a:t>
            </a:r>
            <a:endParaRPr lang="zh-CN" altLang="en-US" dirty="0"/>
          </a:p>
        </p:txBody>
      </p:sp>
      <p:sp>
        <p:nvSpPr>
          <p:cNvPr id="3" name="灯片编号占位符 2">
            <a:extLst>
              <a:ext uri="{FF2B5EF4-FFF2-40B4-BE49-F238E27FC236}">
                <a16:creationId xmlns:a16="http://schemas.microsoft.com/office/drawing/2014/main" id="{E6747462-E6D2-4A22-87CB-C87742F44027}"/>
              </a:ext>
            </a:extLst>
          </p:cNvPr>
          <p:cNvSpPr>
            <a:spLocks noGrp="1"/>
          </p:cNvSpPr>
          <p:nvPr>
            <p:ph type="sldNum" sz="quarter" idx="10"/>
          </p:nvPr>
        </p:nvSpPr>
        <p:spPr/>
        <p:txBody>
          <a:bodyPr/>
          <a:lstStyle/>
          <a:p>
            <a:fld id="{4235D990-D27F-4F2C-9FEA-C8DF9BEEB4E2}" type="slidenum">
              <a:rPr lang="zh-CN" altLang="en-US" smtClean="0"/>
              <a:t>43</a:t>
            </a:fld>
            <a:endParaRPr lang="zh-CN" altLang="en-US"/>
          </a:p>
        </p:txBody>
      </p:sp>
      <p:sp>
        <p:nvSpPr>
          <p:cNvPr id="6" name="内容占位符 3">
            <a:extLst>
              <a:ext uri="{FF2B5EF4-FFF2-40B4-BE49-F238E27FC236}">
                <a16:creationId xmlns:a16="http://schemas.microsoft.com/office/drawing/2014/main" id="{CF68876D-6D60-41BC-A1A9-EC20EE0B757D}"/>
              </a:ext>
            </a:extLst>
          </p:cNvPr>
          <p:cNvSpPr>
            <a:spLocks noGrp="1"/>
          </p:cNvSpPr>
          <p:nvPr>
            <p:ph sz="half" idx="1"/>
          </p:nvPr>
        </p:nvSpPr>
        <p:spPr>
          <a:xfrm>
            <a:off x="-1" y="1003097"/>
            <a:ext cx="4939720" cy="467908"/>
          </a:xfrm>
        </p:spPr>
        <p:txBody>
          <a:bodyPr/>
          <a:lstStyle/>
          <a:p>
            <a:r>
              <a:rPr lang="zh-CN" altLang="en-US" dirty="0">
                <a:solidFill>
                  <a:schemeClr val="tx1"/>
                </a:solidFill>
              </a:rPr>
              <a:t>计算机架构的新探索：存内计算</a:t>
            </a:r>
            <a:r>
              <a:rPr lang="zh-CN" altLang="zh-CN" dirty="0">
                <a:solidFill>
                  <a:schemeClr val="tx1"/>
                </a:solidFill>
              </a:rPr>
              <a:t> </a:t>
            </a:r>
            <a:endParaRPr lang="zh-CN" altLang="en-US" dirty="0">
              <a:solidFill>
                <a:prstClr val="black"/>
              </a:solidFill>
              <a:latin typeface="黑体" panose="02010609060101010101" pitchFamily="49" charset="-122"/>
            </a:endParaRPr>
          </a:p>
          <a:p>
            <a:endParaRPr lang="zh-CN" altLang="en-US" dirty="0"/>
          </a:p>
          <a:p>
            <a:endParaRPr lang="zh-CN" altLang="en-US" dirty="0"/>
          </a:p>
        </p:txBody>
      </p:sp>
      <p:pic>
        <p:nvPicPr>
          <p:cNvPr id="7" name="Picture 2" descr="https://gimg2.baidu.com/image_search/src=http%3A%2F%2Fimg5.xiazaizhijia.com%2Fwalls%2F20160905%2Fmiddle_e90bc84441697b3.jpg&amp;refer=http%3A%2F%2Fimg5.xiazaizhijia.com&amp;app=2002&amp;size=f9999,10000&amp;q=a80&amp;n=0&amp;g=0n&amp;fmt=jpeg?sec=1620957004&amp;t=3e252394c5c61240603dbb4099261c9c">
            <a:extLst>
              <a:ext uri="{FF2B5EF4-FFF2-40B4-BE49-F238E27FC236}">
                <a16:creationId xmlns:a16="http://schemas.microsoft.com/office/drawing/2014/main" id="{5DB5E32C-B7E6-4C9E-ABB9-5CA1B59C62E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51329" y="2245895"/>
            <a:ext cx="2642079" cy="1483851"/>
          </a:xfrm>
          <a:prstGeom prst="ellipse">
            <a:avLst/>
          </a:prstGeom>
          <a:ln w="158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8" name="Picture 4" descr="https://gimg2.baidu.com/image_search/src=http%3A%2F%2Fwww.paochefang.com%2Fwp-content%2Fuploads%2F2018%2F06%2F25%2F20180625213913.jpg&amp;refer=http%3A%2F%2Fwww.paochefang.com&amp;app=2002&amp;size=f9999,10000&amp;q=a80&amp;n=0&amp;g=0n&amp;fmt=jpeg?sec=1620957045&amp;t=ad465894f57f5a23d7127f3c52b8c86b">
            <a:extLst>
              <a:ext uri="{FF2B5EF4-FFF2-40B4-BE49-F238E27FC236}">
                <a16:creationId xmlns:a16="http://schemas.microsoft.com/office/drawing/2014/main" id="{BFC11B21-0EBF-42EB-9A62-5F30A55A43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48972" y="5105250"/>
            <a:ext cx="2588001" cy="1455751"/>
          </a:xfrm>
          <a:prstGeom prst="ellipse">
            <a:avLst/>
          </a:prstGeom>
          <a:ln w="158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9" name="Picture 6" descr="https://gimg2.baidu.com/image_search/src=http%3A%2F%2Fp4.ssl.cdn.btime.com%2Ft0190875b9e9302f6d5.jpg&amp;refer=http%3A%2F%2Fp4.ssl.cdn.btime.com&amp;app=2002&amp;size=f9999,10000&amp;q=a80&amp;n=0&amp;g=0n&amp;fmt=jpeg?sec=1620957071&amp;t=b542ed6e44d1035708ea5a91b715d75e">
            <a:extLst>
              <a:ext uri="{FF2B5EF4-FFF2-40B4-BE49-F238E27FC236}">
                <a16:creationId xmlns:a16="http://schemas.microsoft.com/office/drawing/2014/main" id="{56B5450B-BF93-4D7C-95F7-76D9ADD30EA4}"/>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548972" y="1501652"/>
            <a:ext cx="2642079" cy="1486169"/>
          </a:xfrm>
          <a:prstGeom prst="ellipse">
            <a:avLst/>
          </a:prstGeom>
          <a:ln w="158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10" name="Picture 10" descr="https://gimg2.baidu.com/image_search/src=http%3A%2F%2Fdingyue.ws.126.net%2F1F3YnWn32cFeU1NgmY9vwR8uGNfVWzw3xG0X6JVe2L4pR1514728561164.jpg&amp;refer=http%3A%2F%2Fdingyue.ws.126.net&amp;app=2002&amp;size=f9999,10000&amp;q=a80&amp;n=0&amp;g=0n&amp;fmt=jpeg?sec=1620957133&amp;t=273082fa39216d93409b175e42ff6e31">
            <a:extLst>
              <a:ext uri="{FF2B5EF4-FFF2-40B4-BE49-F238E27FC236}">
                <a16:creationId xmlns:a16="http://schemas.microsoft.com/office/drawing/2014/main" id="{128B09C3-CDDE-4AED-83B9-EBDDB89996C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1329" y="3989629"/>
            <a:ext cx="2642079" cy="1455750"/>
          </a:xfrm>
          <a:prstGeom prst="ellipse">
            <a:avLst/>
          </a:prstGeom>
          <a:ln w="158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11" name="图片 10">
            <a:extLst>
              <a:ext uri="{FF2B5EF4-FFF2-40B4-BE49-F238E27FC236}">
                <a16:creationId xmlns:a16="http://schemas.microsoft.com/office/drawing/2014/main" id="{923101A4-C536-4ECB-A634-33C906EDB271}"/>
              </a:ext>
            </a:extLst>
          </p:cNvPr>
          <p:cNvPicPr>
            <a:picLocks noChangeAspect="1"/>
          </p:cNvPicPr>
          <p:nvPr/>
        </p:nvPicPr>
        <p:blipFill>
          <a:blip r:embed="rId6"/>
          <a:stretch>
            <a:fillRect/>
          </a:stretch>
        </p:blipFill>
        <p:spPr>
          <a:xfrm>
            <a:off x="3554780" y="3043176"/>
            <a:ext cx="2872611" cy="1838471"/>
          </a:xfrm>
          <a:prstGeom prst="rect">
            <a:avLst/>
          </a:prstGeom>
          <a:ln>
            <a:noFill/>
          </a:ln>
          <a:effectLst>
            <a:softEdge rad="112500"/>
          </a:effectLst>
        </p:spPr>
      </p:pic>
      <p:grpSp>
        <p:nvGrpSpPr>
          <p:cNvPr id="13" name="组合 12">
            <a:extLst>
              <a:ext uri="{FF2B5EF4-FFF2-40B4-BE49-F238E27FC236}">
                <a16:creationId xmlns:a16="http://schemas.microsoft.com/office/drawing/2014/main" id="{79784BB0-CD3F-4F22-BAFE-00D113DDAC74}"/>
              </a:ext>
            </a:extLst>
          </p:cNvPr>
          <p:cNvGrpSpPr/>
          <p:nvPr/>
        </p:nvGrpSpPr>
        <p:grpSpPr>
          <a:xfrm>
            <a:off x="6881487" y="1047267"/>
            <a:ext cx="3939365" cy="1430980"/>
            <a:chOff x="6881487" y="1047267"/>
            <a:chExt cx="3939365" cy="1430980"/>
          </a:xfrm>
        </p:grpSpPr>
        <p:sp>
          <p:nvSpPr>
            <p:cNvPr id="14" name="矩形 13">
              <a:extLst>
                <a:ext uri="{FF2B5EF4-FFF2-40B4-BE49-F238E27FC236}">
                  <a16:creationId xmlns:a16="http://schemas.microsoft.com/office/drawing/2014/main" id="{36F0EBA3-A32C-4955-8EBE-8BE2C373E9E6}"/>
                </a:ext>
              </a:extLst>
            </p:cNvPr>
            <p:cNvSpPr/>
            <p:nvPr/>
          </p:nvSpPr>
          <p:spPr>
            <a:xfrm>
              <a:off x="6881487" y="1047267"/>
              <a:ext cx="3789820" cy="523220"/>
            </a:xfrm>
            <a:prstGeom prst="rect">
              <a:avLst/>
            </a:prstGeom>
          </p:spPr>
          <p:txBody>
            <a:bodyPr wrap="none">
              <a:spAutoFit/>
            </a:bodyPr>
            <a:lstStyle/>
            <a:p>
              <a:r>
                <a:rPr lang="zh-CN" altLang="en-US" sz="2800" b="1" dirty="0">
                  <a:solidFill>
                    <a:schemeClr val="tx1">
                      <a:lumMod val="85000"/>
                      <a:lumOff val="15000"/>
                    </a:schemeClr>
                  </a:solidFill>
                  <a:latin typeface="黑体" panose="02010609060101010101" pitchFamily="49" charset="-122"/>
                  <a:ea typeface="黑体" panose="02010609060101010101" pitchFamily="49" charset="-122"/>
                </a:rPr>
                <a:t>冯</a:t>
              </a:r>
              <a:r>
                <a:rPr lang="en-US" altLang="zh-CN" sz="2800" dirty="0">
                  <a:solidFill>
                    <a:schemeClr val="tx1">
                      <a:lumMod val="85000"/>
                      <a:lumOff val="15000"/>
                    </a:schemeClr>
                  </a:solidFill>
                  <a:latin typeface="黑体" panose="02010609060101010101" pitchFamily="49" charset="-122"/>
                  <a:ea typeface="黑体" panose="02010609060101010101" pitchFamily="49" charset="-122"/>
                </a:rPr>
                <a:t>·</a:t>
              </a:r>
              <a:r>
                <a:rPr lang="zh-CN" altLang="en-US" sz="2800" b="1" dirty="0">
                  <a:solidFill>
                    <a:schemeClr val="tx1">
                      <a:lumMod val="85000"/>
                      <a:lumOff val="15000"/>
                    </a:schemeClr>
                  </a:solidFill>
                  <a:latin typeface="黑体" panose="02010609060101010101" pitchFamily="49" charset="-122"/>
                  <a:ea typeface="黑体" panose="02010609060101010101" pitchFamily="49" charset="-122"/>
                </a:rPr>
                <a:t>诺依曼架构的瓶颈</a:t>
              </a:r>
              <a:endParaRPr lang="en-US" altLang="zh-CN" sz="2800" b="1" dirty="0">
                <a:solidFill>
                  <a:schemeClr val="tx1">
                    <a:lumMod val="85000"/>
                    <a:lumOff val="15000"/>
                  </a:schemeClr>
                </a:solidFill>
                <a:latin typeface="黑体" panose="02010609060101010101" pitchFamily="49" charset="-122"/>
                <a:ea typeface="黑体" panose="02010609060101010101" pitchFamily="49" charset="-122"/>
              </a:endParaRPr>
            </a:p>
          </p:txBody>
        </p:sp>
        <p:sp>
          <p:nvSpPr>
            <p:cNvPr id="15" name="矩形 14">
              <a:extLst>
                <a:ext uri="{FF2B5EF4-FFF2-40B4-BE49-F238E27FC236}">
                  <a16:creationId xmlns:a16="http://schemas.microsoft.com/office/drawing/2014/main" id="{71A708E7-6C4E-4305-9C5D-D595AD040EBD}"/>
                </a:ext>
              </a:extLst>
            </p:cNvPr>
            <p:cNvSpPr/>
            <p:nvPr/>
          </p:nvSpPr>
          <p:spPr>
            <a:xfrm>
              <a:off x="7101935" y="1685730"/>
              <a:ext cx="1561973" cy="762411"/>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tx1"/>
                  </a:solidFill>
                  <a:latin typeface="黑体" panose="02010609060101010101" pitchFamily="49" charset="-122"/>
                  <a:ea typeface="黑体" panose="02010609060101010101" pitchFamily="49" charset="-122"/>
                </a:rPr>
                <a:t>存储器</a:t>
              </a:r>
              <a:endParaRPr lang="zh-CN" altLang="en-US" sz="2000" b="1" dirty="0">
                <a:solidFill>
                  <a:schemeClr val="tx1"/>
                </a:solidFill>
                <a:latin typeface="黑体" panose="02010609060101010101" pitchFamily="49" charset="-122"/>
                <a:ea typeface="黑体" panose="02010609060101010101" pitchFamily="49" charset="-122"/>
              </a:endParaRPr>
            </a:p>
          </p:txBody>
        </p:sp>
        <p:sp>
          <p:nvSpPr>
            <p:cNvPr id="16" name="矩形 15">
              <a:extLst>
                <a:ext uri="{FF2B5EF4-FFF2-40B4-BE49-F238E27FC236}">
                  <a16:creationId xmlns:a16="http://schemas.microsoft.com/office/drawing/2014/main" id="{5A1A15B3-E4BF-4BFD-8433-A6300041DAAA}"/>
                </a:ext>
              </a:extLst>
            </p:cNvPr>
            <p:cNvSpPr/>
            <p:nvPr/>
          </p:nvSpPr>
          <p:spPr>
            <a:xfrm>
              <a:off x="9335256" y="1685729"/>
              <a:ext cx="1485596" cy="762412"/>
            </a:xfrm>
            <a:prstGeom prst="rect">
              <a:avLst/>
            </a:prstGeom>
            <a:solidFill>
              <a:schemeClr val="accent4">
                <a:lumMod val="20000"/>
                <a:lumOff val="80000"/>
              </a:schemeClr>
            </a:solidFill>
            <a:ln w="127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p>
          </p:txBody>
        </p:sp>
        <p:sp>
          <p:nvSpPr>
            <p:cNvPr id="17" name="矩形 16">
              <a:extLst>
                <a:ext uri="{FF2B5EF4-FFF2-40B4-BE49-F238E27FC236}">
                  <a16:creationId xmlns:a16="http://schemas.microsoft.com/office/drawing/2014/main" id="{156290CF-F5F5-451E-9D4A-99B0C6781A79}"/>
                </a:ext>
              </a:extLst>
            </p:cNvPr>
            <p:cNvSpPr/>
            <p:nvPr/>
          </p:nvSpPr>
          <p:spPr>
            <a:xfrm>
              <a:off x="9464006" y="1834925"/>
              <a:ext cx="1356846" cy="523220"/>
            </a:xfrm>
            <a:prstGeom prst="rect">
              <a:avLst/>
            </a:prstGeom>
          </p:spPr>
          <p:txBody>
            <a:bodyPr wrap="square">
              <a:spAutoFit/>
            </a:bodyPr>
            <a:lstStyle/>
            <a:p>
              <a:r>
                <a:rPr lang="zh-CN" altLang="en-US" sz="2800" b="1" dirty="0">
                  <a:latin typeface="黑体" panose="02010609060101010101" pitchFamily="49" charset="-122"/>
                  <a:ea typeface="黑体" panose="02010609060101010101" pitchFamily="49" charset="-122"/>
                </a:rPr>
                <a:t>运算器</a:t>
              </a:r>
              <a:endParaRPr lang="zh-CN" altLang="en-US" sz="3200" b="1" dirty="0">
                <a:latin typeface="黑体" panose="02010609060101010101" pitchFamily="49" charset="-122"/>
                <a:ea typeface="黑体" panose="02010609060101010101" pitchFamily="49" charset="-122"/>
              </a:endParaRPr>
            </a:p>
          </p:txBody>
        </p:sp>
        <p:pic>
          <p:nvPicPr>
            <p:cNvPr id="18" name="图形 17" descr="线箭头平直">
              <a:extLst>
                <a:ext uri="{FF2B5EF4-FFF2-40B4-BE49-F238E27FC236}">
                  <a16:creationId xmlns:a16="http://schemas.microsoft.com/office/drawing/2014/main" id="{3093DF86-39BD-4B1F-AB9E-019752093E7D}"/>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rot="10800000">
              <a:off x="8813161" y="1585845"/>
              <a:ext cx="372841" cy="594935"/>
            </a:xfrm>
            <a:prstGeom prst="rect">
              <a:avLst/>
            </a:prstGeom>
          </p:spPr>
        </p:pic>
        <p:pic>
          <p:nvPicPr>
            <p:cNvPr id="19" name="图形 18" descr="线箭头平直">
              <a:extLst>
                <a:ext uri="{FF2B5EF4-FFF2-40B4-BE49-F238E27FC236}">
                  <a16:creationId xmlns:a16="http://schemas.microsoft.com/office/drawing/2014/main" id="{06249841-00AA-4D10-9532-7AFA8EDD2FE5}"/>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813160" y="1883312"/>
              <a:ext cx="372841" cy="594935"/>
            </a:xfrm>
            <a:prstGeom prst="rect">
              <a:avLst/>
            </a:prstGeom>
          </p:spPr>
        </p:pic>
        <p:sp>
          <p:nvSpPr>
            <p:cNvPr id="20" name="椭圆 19">
              <a:extLst>
                <a:ext uri="{FF2B5EF4-FFF2-40B4-BE49-F238E27FC236}">
                  <a16:creationId xmlns:a16="http://schemas.microsoft.com/office/drawing/2014/main" id="{9EC914BA-52C3-4DF3-9120-8C8213A00D75}"/>
                </a:ext>
              </a:extLst>
            </p:cNvPr>
            <p:cNvSpPr>
              <a:spLocks noChangeAspect="1"/>
            </p:cNvSpPr>
            <p:nvPr/>
          </p:nvSpPr>
          <p:spPr>
            <a:xfrm>
              <a:off x="8663908" y="1719808"/>
              <a:ext cx="650846" cy="650846"/>
            </a:xfrm>
            <a:prstGeom prst="ellipse">
              <a:avLst/>
            </a:prstGeom>
            <a:noFill/>
            <a:ln w="25400">
              <a:solidFill>
                <a:srgbClr val="C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grpSp>
      <p:sp>
        <p:nvSpPr>
          <p:cNvPr id="21" name="文本框 20">
            <a:extLst>
              <a:ext uri="{FF2B5EF4-FFF2-40B4-BE49-F238E27FC236}">
                <a16:creationId xmlns:a16="http://schemas.microsoft.com/office/drawing/2014/main" id="{71E80EC8-4F5E-4AA1-8B5D-CFCF3E81974A}"/>
              </a:ext>
            </a:extLst>
          </p:cNvPr>
          <p:cNvSpPr txBox="1"/>
          <p:nvPr/>
        </p:nvSpPr>
        <p:spPr>
          <a:xfrm>
            <a:off x="6738519" y="2703825"/>
            <a:ext cx="4082333" cy="523220"/>
          </a:xfrm>
          <a:prstGeom prst="rect">
            <a:avLst/>
          </a:prstGeom>
          <a:noFill/>
        </p:spPr>
        <p:txBody>
          <a:bodyPr wrap="square" rtlCol="0">
            <a:spAutoFit/>
          </a:bodyPr>
          <a:lstStyle/>
          <a:p>
            <a:r>
              <a:rPr lang="zh-CN" altLang="en-US" sz="2800" b="1" dirty="0">
                <a:latin typeface="黑体" panose="02010609060101010101" pitchFamily="49" charset="-122"/>
                <a:ea typeface="黑体" panose="02010609060101010101" pitchFamily="49" charset="-122"/>
              </a:rPr>
              <a:t>数据量</a:t>
            </a:r>
            <a:r>
              <a:rPr lang="zh-CN" altLang="en-US" sz="2800" b="1" dirty="0">
                <a:solidFill>
                  <a:srgbClr val="CA2A2B"/>
                </a:solidFill>
                <a:latin typeface="黑体" panose="02010609060101010101" pitchFamily="49" charset="-122"/>
                <a:ea typeface="黑体" panose="02010609060101010101" pitchFamily="49" charset="-122"/>
              </a:rPr>
              <a:t>巨大</a:t>
            </a:r>
          </a:p>
        </p:txBody>
      </p:sp>
      <p:grpSp>
        <p:nvGrpSpPr>
          <p:cNvPr id="22" name="组合 21">
            <a:extLst>
              <a:ext uri="{FF2B5EF4-FFF2-40B4-BE49-F238E27FC236}">
                <a16:creationId xmlns:a16="http://schemas.microsoft.com/office/drawing/2014/main" id="{8EAD13D5-30D2-41BB-A6FD-5F203C761F46}"/>
              </a:ext>
            </a:extLst>
          </p:cNvPr>
          <p:cNvGrpSpPr/>
          <p:nvPr/>
        </p:nvGrpSpPr>
        <p:grpSpPr>
          <a:xfrm>
            <a:off x="6719972" y="3303826"/>
            <a:ext cx="5682342" cy="3107217"/>
            <a:chOff x="6719972" y="3303826"/>
            <a:chExt cx="5682342" cy="3107217"/>
          </a:xfrm>
        </p:grpSpPr>
        <p:sp>
          <p:nvSpPr>
            <p:cNvPr id="23" name="文本框 22">
              <a:extLst>
                <a:ext uri="{FF2B5EF4-FFF2-40B4-BE49-F238E27FC236}">
                  <a16:creationId xmlns:a16="http://schemas.microsoft.com/office/drawing/2014/main" id="{C9C11D98-1F2D-4ADB-8BDE-986546A56004}"/>
                </a:ext>
              </a:extLst>
            </p:cNvPr>
            <p:cNvSpPr txBox="1"/>
            <p:nvPr/>
          </p:nvSpPr>
          <p:spPr>
            <a:xfrm>
              <a:off x="6719972" y="3303826"/>
              <a:ext cx="5682342" cy="523220"/>
            </a:xfrm>
            <a:prstGeom prst="rect">
              <a:avLst/>
            </a:prstGeom>
            <a:noFill/>
          </p:spPr>
          <p:txBody>
            <a:bodyPr wrap="square" rtlCol="0">
              <a:spAutoFit/>
            </a:bodyPr>
            <a:lstStyle/>
            <a:p>
              <a:r>
                <a:rPr lang="zh-CN" altLang="en-US" sz="2800" b="1" dirty="0">
                  <a:latin typeface="黑体" panose="02010609060101010101" pitchFamily="49" charset="-122"/>
                  <a:ea typeface="黑体" panose="02010609060101010101" pitchFamily="49" charset="-122"/>
                </a:rPr>
                <a:t>存储器</a:t>
              </a:r>
              <a:r>
                <a:rPr lang="zh-CN" altLang="en-US" sz="2800" b="1" dirty="0">
                  <a:solidFill>
                    <a:srgbClr val="C00000"/>
                  </a:solidFill>
                  <a:latin typeface="黑体" panose="02010609060101010101" pitchFamily="49" charset="-122"/>
                  <a:ea typeface="黑体" panose="02010609060101010101" pitchFamily="49" charset="-122"/>
                </a:rPr>
                <a:t>读写速度</a:t>
              </a:r>
              <a:r>
                <a:rPr lang="en-US" altLang="zh-CN" sz="2800" b="1" dirty="0">
                  <a:latin typeface="黑体" panose="02010609060101010101" pitchFamily="49" charset="-122"/>
                  <a:ea typeface="黑体" panose="02010609060101010101" pitchFamily="49" charset="-122"/>
                </a:rPr>
                <a:t>&lt;&lt; </a:t>
              </a:r>
              <a:r>
                <a:rPr lang="en-US" altLang="zh-CN" sz="2800" b="1" dirty="0">
                  <a:latin typeface="Times New Roman" panose="02020603050405020304" pitchFamily="18" charset="0"/>
                  <a:ea typeface="黑体" panose="02010609060101010101" pitchFamily="49" charset="-122"/>
                  <a:cs typeface="Times New Roman" panose="02020603050405020304" pitchFamily="18" charset="0"/>
                </a:rPr>
                <a:t>CPU</a:t>
              </a:r>
              <a:r>
                <a:rPr lang="zh-CN" altLang="en-US" sz="2800" b="1" dirty="0">
                  <a:solidFill>
                    <a:srgbClr val="C00000"/>
                  </a:solidFill>
                  <a:latin typeface="黑体" panose="02010609060101010101" pitchFamily="49" charset="-122"/>
                  <a:ea typeface="黑体" panose="02010609060101010101" pitchFamily="49" charset="-122"/>
                </a:rPr>
                <a:t>处理速度</a:t>
              </a:r>
              <a:endParaRPr lang="zh-CN" altLang="en-US" sz="2800" b="1" dirty="0">
                <a:latin typeface="黑体" panose="02010609060101010101" pitchFamily="49" charset="-122"/>
                <a:ea typeface="黑体" panose="02010609060101010101" pitchFamily="49" charset="-122"/>
              </a:endParaRPr>
            </a:p>
          </p:txBody>
        </p:sp>
        <p:pic>
          <p:nvPicPr>
            <p:cNvPr id="24" name="Picture 2" descr="“内存墙”的图片搜索结果">
              <a:extLst>
                <a:ext uri="{FF2B5EF4-FFF2-40B4-BE49-F238E27FC236}">
                  <a16:creationId xmlns:a16="http://schemas.microsoft.com/office/drawing/2014/main" id="{C211D08D-CF85-40F4-9474-0643D54699A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002130" y="3892854"/>
              <a:ext cx="4625247" cy="251818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431041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250"/>
                                  </p:stCondLst>
                                  <p:childTnLst>
                                    <p:set>
                                      <p:cBhvr>
                                        <p:cTn id="9" dur="1" fill="hold">
                                          <p:stCondLst>
                                            <p:cond delay="0"/>
                                          </p:stCondLst>
                                        </p:cTn>
                                        <p:tgtEl>
                                          <p:spTgt spid="9"/>
                                        </p:tgtEl>
                                        <p:attrNameLst>
                                          <p:attrName>style.visibility</p:attrName>
                                        </p:attrNameLst>
                                      </p:cBhvr>
                                      <p:to>
                                        <p:strVal val="visible"/>
                                      </p:to>
                                    </p:set>
                                  </p:childTnLst>
                                </p:cTn>
                              </p:par>
                            </p:childTnLst>
                          </p:cTn>
                        </p:par>
                        <p:par>
                          <p:cTn id="10" fill="hold">
                            <p:stCondLst>
                              <p:cond delay="250"/>
                            </p:stCondLst>
                            <p:childTnLst>
                              <p:par>
                                <p:cTn id="11" presetID="1" presetClass="entr" presetSubtype="0" fill="hold" nodeType="afterEffect">
                                  <p:stCondLst>
                                    <p:cond delay="250"/>
                                  </p:stCondLst>
                                  <p:childTnLst>
                                    <p:set>
                                      <p:cBhvr>
                                        <p:cTn id="12" dur="1" fill="hold">
                                          <p:stCondLst>
                                            <p:cond delay="0"/>
                                          </p:stCondLst>
                                        </p:cTn>
                                        <p:tgtEl>
                                          <p:spTgt spid="7"/>
                                        </p:tgtEl>
                                        <p:attrNameLst>
                                          <p:attrName>style.visibility</p:attrName>
                                        </p:attrNameLst>
                                      </p:cBhvr>
                                      <p:to>
                                        <p:strVal val="visible"/>
                                      </p:to>
                                    </p:set>
                                  </p:childTnLst>
                                </p:cTn>
                              </p:par>
                            </p:childTnLst>
                          </p:cTn>
                        </p:par>
                        <p:par>
                          <p:cTn id="13" fill="hold">
                            <p:stCondLst>
                              <p:cond delay="500"/>
                            </p:stCondLst>
                            <p:childTnLst>
                              <p:par>
                                <p:cTn id="14" presetID="1" presetClass="entr" presetSubtype="0" fill="hold" nodeType="afterEffect">
                                  <p:stCondLst>
                                    <p:cond delay="250"/>
                                  </p:stCondLst>
                                  <p:childTnLst>
                                    <p:set>
                                      <p:cBhvr>
                                        <p:cTn id="15" dur="1" fill="hold">
                                          <p:stCondLst>
                                            <p:cond delay="0"/>
                                          </p:stCondLst>
                                        </p:cTn>
                                        <p:tgtEl>
                                          <p:spTgt spid="10"/>
                                        </p:tgtEl>
                                        <p:attrNameLst>
                                          <p:attrName>style.visibility</p:attrName>
                                        </p:attrNameLst>
                                      </p:cBhvr>
                                      <p:to>
                                        <p:strVal val="visible"/>
                                      </p:to>
                                    </p:set>
                                  </p:childTnLst>
                                </p:cTn>
                              </p:par>
                            </p:childTnLst>
                          </p:cTn>
                        </p:par>
                        <p:par>
                          <p:cTn id="16" fill="hold">
                            <p:stCondLst>
                              <p:cond delay="750"/>
                            </p:stCondLst>
                            <p:childTnLst>
                              <p:par>
                                <p:cTn id="17" presetID="1" presetClass="entr" presetSubtype="0" fill="hold" nodeType="afterEffect">
                                  <p:stCondLst>
                                    <p:cond delay="25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par>
                          <p:cTn id="23" fill="hold">
                            <p:stCondLst>
                              <p:cond delay="0"/>
                            </p:stCondLst>
                            <p:childTnLst>
                              <p:par>
                                <p:cTn id="24" presetID="22" presetClass="entr" presetSubtype="8" fill="hold" grpId="0" nodeType="after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wipe(left)">
                                      <p:cBhvr>
                                        <p:cTn id="26" dur="500"/>
                                        <p:tgtEl>
                                          <p:spTgt spid="21"/>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wipe(left)">
                                      <p:cBhvr>
                                        <p:cTn id="3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33300D-60B4-4343-A068-9720A11D938D}"/>
              </a:ext>
            </a:extLst>
          </p:cNvPr>
          <p:cNvSpPr>
            <a:spLocks noGrp="1"/>
          </p:cNvSpPr>
          <p:nvPr>
            <p:ph type="title"/>
          </p:nvPr>
        </p:nvSpPr>
        <p:spPr/>
        <p:txBody>
          <a:bodyPr/>
          <a:lstStyle/>
          <a:p>
            <a:r>
              <a:rPr lang="zh-CN" altLang="en-US" dirty="0">
                <a:solidFill>
                  <a:schemeClr val="tx1"/>
                </a:solidFill>
              </a:rPr>
              <a:t>课外延伸：存内计算</a:t>
            </a:r>
            <a:endParaRPr lang="zh-CN" altLang="en-US" dirty="0"/>
          </a:p>
        </p:txBody>
      </p:sp>
      <p:sp>
        <p:nvSpPr>
          <p:cNvPr id="3" name="灯片编号占位符 2">
            <a:extLst>
              <a:ext uri="{FF2B5EF4-FFF2-40B4-BE49-F238E27FC236}">
                <a16:creationId xmlns:a16="http://schemas.microsoft.com/office/drawing/2014/main" id="{E6747462-E6D2-4A22-87CB-C87742F44027}"/>
              </a:ext>
            </a:extLst>
          </p:cNvPr>
          <p:cNvSpPr>
            <a:spLocks noGrp="1"/>
          </p:cNvSpPr>
          <p:nvPr>
            <p:ph type="sldNum" sz="quarter" idx="10"/>
          </p:nvPr>
        </p:nvSpPr>
        <p:spPr/>
        <p:txBody>
          <a:bodyPr/>
          <a:lstStyle/>
          <a:p>
            <a:fld id="{4235D990-D27F-4F2C-9FEA-C8DF9BEEB4E2}" type="slidenum">
              <a:rPr lang="zh-CN" altLang="en-US" smtClean="0"/>
              <a:t>44</a:t>
            </a:fld>
            <a:endParaRPr lang="zh-CN" altLang="en-US"/>
          </a:p>
        </p:txBody>
      </p:sp>
      <p:sp>
        <p:nvSpPr>
          <p:cNvPr id="6" name="内容占位符 3">
            <a:extLst>
              <a:ext uri="{FF2B5EF4-FFF2-40B4-BE49-F238E27FC236}">
                <a16:creationId xmlns:a16="http://schemas.microsoft.com/office/drawing/2014/main" id="{CF68876D-6D60-41BC-A1A9-EC20EE0B757D}"/>
              </a:ext>
            </a:extLst>
          </p:cNvPr>
          <p:cNvSpPr>
            <a:spLocks noGrp="1"/>
          </p:cNvSpPr>
          <p:nvPr>
            <p:ph sz="half" idx="1"/>
          </p:nvPr>
        </p:nvSpPr>
        <p:spPr>
          <a:xfrm>
            <a:off x="-1" y="1003097"/>
            <a:ext cx="4939720" cy="467908"/>
          </a:xfrm>
        </p:spPr>
        <p:txBody>
          <a:bodyPr/>
          <a:lstStyle/>
          <a:p>
            <a:r>
              <a:rPr lang="zh-CN" altLang="en-US" dirty="0">
                <a:solidFill>
                  <a:schemeClr val="tx1"/>
                </a:solidFill>
              </a:rPr>
              <a:t>计算机架构的新探索：存内计算</a:t>
            </a:r>
            <a:r>
              <a:rPr lang="zh-CN" altLang="zh-CN" dirty="0">
                <a:solidFill>
                  <a:schemeClr val="tx1"/>
                </a:solidFill>
              </a:rPr>
              <a:t> </a:t>
            </a:r>
            <a:endParaRPr lang="zh-CN" altLang="en-US" dirty="0">
              <a:solidFill>
                <a:prstClr val="black"/>
              </a:solidFill>
              <a:latin typeface="黑体" panose="02010609060101010101" pitchFamily="49" charset="-122"/>
            </a:endParaRPr>
          </a:p>
          <a:p>
            <a:endParaRPr lang="zh-CN" altLang="en-US" dirty="0"/>
          </a:p>
          <a:p>
            <a:endParaRPr lang="zh-CN" altLang="en-US" dirty="0"/>
          </a:p>
        </p:txBody>
      </p:sp>
      <p:grpSp>
        <p:nvGrpSpPr>
          <p:cNvPr id="13" name="组合 12">
            <a:extLst>
              <a:ext uri="{FF2B5EF4-FFF2-40B4-BE49-F238E27FC236}">
                <a16:creationId xmlns:a16="http://schemas.microsoft.com/office/drawing/2014/main" id="{79784BB0-CD3F-4F22-BAFE-00D113DDAC74}"/>
              </a:ext>
            </a:extLst>
          </p:cNvPr>
          <p:cNvGrpSpPr/>
          <p:nvPr/>
        </p:nvGrpSpPr>
        <p:grpSpPr>
          <a:xfrm>
            <a:off x="6881487" y="1047267"/>
            <a:ext cx="3939365" cy="1430980"/>
            <a:chOff x="6881487" y="1047267"/>
            <a:chExt cx="3939365" cy="1430980"/>
          </a:xfrm>
        </p:grpSpPr>
        <p:sp>
          <p:nvSpPr>
            <p:cNvPr id="14" name="矩形 13">
              <a:extLst>
                <a:ext uri="{FF2B5EF4-FFF2-40B4-BE49-F238E27FC236}">
                  <a16:creationId xmlns:a16="http://schemas.microsoft.com/office/drawing/2014/main" id="{36F0EBA3-A32C-4955-8EBE-8BE2C373E9E6}"/>
                </a:ext>
              </a:extLst>
            </p:cNvPr>
            <p:cNvSpPr/>
            <p:nvPr/>
          </p:nvSpPr>
          <p:spPr>
            <a:xfrm>
              <a:off x="6881487" y="1047267"/>
              <a:ext cx="3789820" cy="523220"/>
            </a:xfrm>
            <a:prstGeom prst="rect">
              <a:avLst/>
            </a:prstGeom>
          </p:spPr>
          <p:txBody>
            <a:bodyPr wrap="none">
              <a:spAutoFit/>
            </a:bodyPr>
            <a:lstStyle/>
            <a:p>
              <a:r>
                <a:rPr lang="zh-CN" altLang="en-US" sz="2800" b="1" dirty="0">
                  <a:solidFill>
                    <a:schemeClr val="tx1">
                      <a:lumMod val="85000"/>
                      <a:lumOff val="15000"/>
                    </a:schemeClr>
                  </a:solidFill>
                  <a:latin typeface="黑体" panose="02010609060101010101" pitchFamily="49" charset="-122"/>
                  <a:ea typeface="黑体" panose="02010609060101010101" pitchFamily="49" charset="-122"/>
                </a:rPr>
                <a:t>冯</a:t>
              </a:r>
              <a:r>
                <a:rPr lang="en-US" altLang="zh-CN" sz="2800" dirty="0">
                  <a:solidFill>
                    <a:schemeClr val="tx1">
                      <a:lumMod val="85000"/>
                      <a:lumOff val="15000"/>
                    </a:schemeClr>
                  </a:solidFill>
                  <a:latin typeface="黑体" panose="02010609060101010101" pitchFamily="49" charset="-122"/>
                  <a:ea typeface="黑体" panose="02010609060101010101" pitchFamily="49" charset="-122"/>
                </a:rPr>
                <a:t>·</a:t>
              </a:r>
              <a:r>
                <a:rPr lang="zh-CN" altLang="en-US" sz="2800" b="1" dirty="0">
                  <a:solidFill>
                    <a:schemeClr val="tx1">
                      <a:lumMod val="85000"/>
                      <a:lumOff val="15000"/>
                    </a:schemeClr>
                  </a:solidFill>
                  <a:latin typeface="黑体" panose="02010609060101010101" pitchFamily="49" charset="-122"/>
                  <a:ea typeface="黑体" panose="02010609060101010101" pitchFamily="49" charset="-122"/>
                </a:rPr>
                <a:t>诺依曼架构的瓶颈</a:t>
              </a:r>
              <a:endParaRPr lang="en-US" altLang="zh-CN" sz="2800" b="1" dirty="0">
                <a:solidFill>
                  <a:schemeClr val="tx1">
                    <a:lumMod val="85000"/>
                    <a:lumOff val="15000"/>
                  </a:schemeClr>
                </a:solidFill>
                <a:latin typeface="黑体" panose="02010609060101010101" pitchFamily="49" charset="-122"/>
                <a:ea typeface="黑体" panose="02010609060101010101" pitchFamily="49" charset="-122"/>
              </a:endParaRPr>
            </a:p>
          </p:txBody>
        </p:sp>
        <p:sp>
          <p:nvSpPr>
            <p:cNvPr id="15" name="矩形 14">
              <a:extLst>
                <a:ext uri="{FF2B5EF4-FFF2-40B4-BE49-F238E27FC236}">
                  <a16:creationId xmlns:a16="http://schemas.microsoft.com/office/drawing/2014/main" id="{71A708E7-6C4E-4305-9C5D-D595AD040EBD}"/>
                </a:ext>
              </a:extLst>
            </p:cNvPr>
            <p:cNvSpPr/>
            <p:nvPr/>
          </p:nvSpPr>
          <p:spPr>
            <a:xfrm>
              <a:off x="7101935" y="1685730"/>
              <a:ext cx="1561973" cy="762411"/>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tx1"/>
                  </a:solidFill>
                  <a:latin typeface="黑体" panose="02010609060101010101" pitchFamily="49" charset="-122"/>
                  <a:ea typeface="黑体" panose="02010609060101010101" pitchFamily="49" charset="-122"/>
                </a:rPr>
                <a:t>存储器</a:t>
              </a:r>
              <a:endParaRPr lang="zh-CN" altLang="en-US" sz="2000" b="1" dirty="0">
                <a:solidFill>
                  <a:schemeClr val="tx1"/>
                </a:solidFill>
                <a:latin typeface="黑体" panose="02010609060101010101" pitchFamily="49" charset="-122"/>
                <a:ea typeface="黑体" panose="02010609060101010101" pitchFamily="49" charset="-122"/>
              </a:endParaRPr>
            </a:p>
          </p:txBody>
        </p:sp>
        <p:sp>
          <p:nvSpPr>
            <p:cNvPr id="16" name="矩形 15">
              <a:extLst>
                <a:ext uri="{FF2B5EF4-FFF2-40B4-BE49-F238E27FC236}">
                  <a16:creationId xmlns:a16="http://schemas.microsoft.com/office/drawing/2014/main" id="{5A1A15B3-E4BF-4BFD-8433-A6300041DAAA}"/>
                </a:ext>
              </a:extLst>
            </p:cNvPr>
            <p:cNvSpPr/>
            <p:nvPr/>
          </p:nvSpPr>
          <p:spPr>
            <a:xfrm>
              <a:off x="9335256" y="1685729"/>
              <a:ext cx="1485596" cy="762412"/>
            </a:xfrm>
            <a:prstGeom prst="rect">
              <a:avLst/>
            </a:prstGeom>
            <a:solidFill>
              <a:schemeClr val="accent4">
                <a:lumMod val="20000"/>
                <a:lumOff val="80000"/>
              </a:schemeClr>
            </a:solidFill>
            <a:ln w="127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p>
          </p:txBody>
        </p:sp>
        <p:sp>
          <p:nvSpPr>
            <p:cNvPr id="17" name="矩形 16">
              <a:extLst>
                <a:ext uri="{FF2B5EF4-FFF2-40B4-BE49-F238E27FC236}">
                  <a16:creationId xmlns:a16="http://schemas.microsoft.com/office/drawing/2014/main" id="{156290CF-F5F5-451E-9D4A-99B0C6781A79}"/>
                </a:ext>
              </a:extLst>
            </p:cNvPr>
            <p:cNvSpPr/>
            <p:nvPr/>
          </p:nvSpPr>
          <p:spPr>
            <a:xfrm>
              <a:off x="9464006" y="1834925"/>
              <a:ext cx="1356846" cy="523220"/>
            </a:xfrm>
            <a:prstGeom prst="rect">
              <a:avLst/>
            </a:prstGeom>
          </p:spPr>
          <p:txBody>
            <a:bodyPr wrap="square">
              <a:spAutoFit/>
            </a:bodyPr>
            <a:lstStyle/>
            <a:p>
              <a:r>
                <a:rPr lang="zh-CN" altLang="en-US" sz="2800" b="1" dirty="0">
                  <a:latin typeface="黑体" panose="02010609060101010101" pitchFamily="49" charset="-122"/>
                  <a:ea typeface="黑体" panose="02010609060101010101" pitchFamily="49" charset="-122"/>
                </a:rPr>
                <a:t>运算器</a:t>
              </a:r>
              <a:endParaRPr lang="zh-CN" altLang="en-US" sz="3200" b="1" dirty="0">
                <a:latin typeface="黑体" panose="02010609060101010101" pitchFamily="49" charset="-122"/>
                <a:ea typeface="黑体" panose="02010609060101010101" pitchFamily="49" charset="-122"/>
              </a:endParaRPr>
            </a:p>
          </p:txBody>
        </p:sp>
        <p:pic>
          <p:nvPicPr>
            <p:cNvPr id="18" name="图形 17" descr="线箭头平直">
              <a:extLst>
                <a:ext uri="{FF2B5EF4-FFF2-40B4-BE49-F238E27FC236}">
                  <a16:creationId xmlns:a16="http://schemas.microsoft.com/office/drawing/2014/main" id="{3093DF86-39BD-4B1F-AB9E-019752093E7D}"/>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0800000">
              <a:off x="8813161" y="1585845"/>
              <a:ext cx="372841" cy="594935"/>
            </a:xfrm>
            <a:prstGeom prst="rect">
              <a:avLst/>
            </a:prstGeom>
          </p:spPr>
        </p:pic>
        <p:pic>
          <p:nvPicPr>
            <p:cNvPr id="19" name="图形 18" descr="线箭头平直">
              <a:extLst>
                <a:ext uri="{FF2B5EF4-FFF2-40B4-BE49-F238E27FC236}">
                  <a16:creationId xmlns:a16="http://schemas.microsoft.com/office/drawing/2014/main" id="{06249841-00AA-4D10-9532-7AFA8EDD2FE5}"/>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813160" y="1883312"/>
              <a:ext cx="372841" cy="594935"/>
            </a:xfrm>
            <a:prstGeom prst="rect">
              <a:avLst/>
            </a:prstGeom>
          </p:spPr>
        </p:pic>
        <p:sp>
          <p:nvSpPr>
            <p:cNvPr id="20" name="椭圆 19">
              <a:extLst>
                <a:ext uri="{FF2B5EF4-FFF2-40B4-BE49-F238E27FC236}">
                  <a16:creationId xmlns:a16="http://schemas.microsoft.com/office/drawing/2014/main" id="{9EC914BA-52C3-4DF3-9120-8C8213A00D75}"/>
                </a:ext>
              </a:extLst>
            </p:cNvPr>
            <p:cNvSpPr>
              <a:spLocks noChangeAspect="1"/>
            </p:cNvSpPr>
            <p:nvPr/>
          </p:nvSpPr>
          <p:spPr>
            <a:xfrm>
              <a:off x="8663908" y="1719808"/>
              <a:ext cx="650846" cy="650846"/>
            </a:xfrm>
            <a:prstGeom prst="ellipse">
              <a:avLst/>
            </a:prstGeom>
            <a:noFill/>
            <a:ln w="25400">
              <a:solidFill>
                <a:srgbClr val="C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grpSp>
      <p:sp>
        <p:nvSpPr>
          <p:cNvPr id="21" name="文本框 20">
            <a:extLst>
              <a:ext uri="{FF2B5EF4-FFF2-40B4-BE49-F238E27FC236}">
                <a16:creationId xmlns:a16="http://schemas.microsoft.com/office/drawing/2014/main" id="{71E80EC8-4F5E-4AA1-8B5D-CFCF3E81974A}"/>
              </a:ext>
            </a:extLst>
          </p:cNvPr>
          <p:cNvSpPr txBox="1"/>
          <p:nvPr/>
        </p:nvSpPr>
        <p:spPr>
          <a:xfrm>
            <a:off x="6738519" y="2703825"/>
            <a:ext cx="4082333" cy="523220"/>
          </a:xfrm>
          <a:prstGeom prst="rect">
            <a:avLst/>
          </a:prstGeom>
          <a:noFill/>
        </p:spPr>
        <p:txBody>
          <a:bodyPr wrap="square" rtlCol="0">
            <a:spAutoFit/>
          </a:bodyPr>
          <a:lstStyle/>
          <a:p>
            <a:r>
              <a:rPr lang="zh-CN" altLang="en-US" sz="2800" b="1" dirty="0">
                <a:latin typeface="黑体" panose="02010609060101010101" pitchFamily="49" charset="-122"/>
                <a:ea typeface="黑体" panose="02010609060101010101" pitchFamily="49" charset="-122"/>
              </a:rPr>
              <a:t>数据量</a:t>
            </a:r>
            <a:r>
              <a:rPr lang="zh-CN" altLang="en-US" sz="2800" b="1" dirty="0">
                <a:solidFill>
                  <a:srgbClr val="CA2A2B"/>
                </a:solidFill>
                <a:latin typeface="黑体" panose="02010609060101010101" pitchFamily="49" charset="-122"/>
                <a:ea typeface="黑体" panose="02010609060101010101" pitchFamily="49" charset="-122"/>
              </a:rPr>
              <a:t>巨大</a:t>
            </a:r>
          </a:p>
        </p:txBody>
      </p:sp>
      <p:grpSp>
        <p:nvGrpSpPr>
          <p:cNvPr id="22" name="组合 21">
            <a:extLst>
              <a:ext uri="{FF2B5EF4-FFF2-40B4-BE49-F238E27FC236}">
                <a16:creationId xmlns:a16="http://schemas.microsoft.com/office/drawing/2014/main" id="{8EAD13D5-30D2-41BB-A6FD-5F203C761F46}"/>
              </a:ext>
            </a:extLst>
          </p:cNvPr>
          <p:cNvGrpSpPr/>
          <p:nvPr/>
        </p:nvGrpSpPr>
        <p:grpSpPr>
          <a:xfrm>
            <a:off x="6719972" y="3303826"/>
            <a:ext cx="5682342" cy="3107217"/>
            <a:chOff x="6719972" y="3303826"/>
            <a:chExt cx="5682342" cy="3107217"/>
          </a:xfrm>
        </p:grpSpPr>
        <p:sp>
          <p:nvSpPr>
            <p:cNvPr id="23" name="文本框 22">
              <a:extLst>
                <a:ext uri="{FF2B5EF4-FFF2-40B4-BE49-F238E27FC236}">
                  <a16:creationId xmlns:a16="http://schemas.microsoft.com/office/drawing/2014/main" id="{C9C11D98-1F2D-4ADB-8BDE-986546A56004}"/>
                </a:ext>
              </a:extLst>
            </p:cNvPr>
            <p:cNvSpPr txBox="1"/>
            <p:nvPr/>
          </p:nvSpPr>
          <p:spPr>
            <a:xfrm>
              <a:off x="6719972" y="3303826"/>
              <a:ext cx="5682342" cy="523220"/>
            </a:xfrm>
            <a:prstGeom prst="rect">
              <a:avLst/>
            </a:prstGeom>
            <a:noFill/>
          </p:spPr>
          <p:txBody>
            <a:bodyPr wrap="square" rtlCol="0">
              <a:spAutoFit/>
            </a:bodyPr>
            <a:lstStyle/>
            <a:p>
              <a:r>
                <a:rPr lang="zh-CN" altLang="en-US" sz="2800" b="1" dirty="0">
                  <a:latin typeface="黑体" panose="02010609060101010101" pitchFamily="49" charset="-122"/>
                  <a:ea typeface="黑体" panose="02010609060101010101" pitchFamily="49" charset="-122"/>
                </a:rPr>
                <a:t>存储器</a:t>
              </a:r>
              <a:r>
                <a:rPr lang="zh-CN" altLang="en-US" sz="2800" b="1" dirty="0">
                  <a:solidFill>
                    <a:srgbClr val="C00000"/>
                  </a:solidFill>
                  <a:latin typeface="黑体" panose="02010609060101010101" pitchFamily="49" charset="-122"/>
                  <a:ea typeface="黑体" panose="02010609060101010101" pitchFamily="49" charset="-122"/>
                </a:rPr>
                <a:t>读写速度</a:t>
              </a:r>
              <a:r>
                <a:rPr lang="en-US" altLang="zh-CN" sz="2800" b="1" dirty="0">
                  <a:latin typeface="黑体" panose="02010609060101010101" pitchFamily="49" charset="-122"/>
                  <a:ea typeface="黑体" panose="02010609060101010101" pitchFamily="49" charset="-122"/>
                </a:rPr>
                <a:t>&lt;&lt; </a:t>
              </a:r>
              <a:r>
                <a:rPr lang="en-US" altLang="zh-CN" sz="2800" b="1" dirty="0">
                  <a:latin typeface="Times New Roman" panose="02020603050405020304" pitchFamily="18" charset="0"/>
                  <a:ea typeface="黑体" panose="02010609060101010101" pitchFamily="49" charset="-122"/>
                  <a:cs typeface="Times New Roman" panose="02020603050405020304" pitchFamily="18" charset="0"/>
                </a:rPr>
                <a:t>CPU</a:t>
              </a:r>
              <a:r>
                <a:rPr lang="zh-CN" altLang="en-US" sz="2800" b="1" dirty="0">
                  <a:solidFill>
                    <a:srgbClr val="C00000"/>
                  </a:solidFill>
                  <a:latin typeface="黑体" panose="02010609060101010101" pitchFamily="49" charset="-122"/>
                  <a:ea typeface="黑体" panose="02010609060101010101" pitchFamily="49" charset="-122"/>
                </a:rPr>
                <a:t>处理速度</a:t>
              </a:r>
              <a:endParaRPr lang="zh-CN" altLang="en-US" sz="2800" b="1" dirty="0">
                <a:latin typeface="黑体" panose="02010609060101010101" pitchFamily="49" charset="-122"/>
                <a:ea typeface="黑体" panose="02010609060101010101" pitchFamily="49" charset="-122"/>
              </a:endParaRPr>
            </a:p>
          </p:txBody>
        </p:sp>
        <p:pic>
          <p:nvPicPr>
            <p:cNvPr id="24" name="Picture 2" descr="“内存墙”的图片搜索结果">
              <a:extLst>
                <a:ext uri="{FF2B5EF4-FFF2-40B4-BE49-F238E27FC236}">
                  <a16:creationId xmlns:a16="http://schemas.microsoft.com/office/drawing/2014/main" id="{C211D08D-CF85-40F4-9474-0643D54699A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02130" y="3892854"/>
              <a:ext cx="4625247" cy="2518189"/>
            </a:xfrm>
            <a:prstGeom prst="rect">
              <a:avLst/>
            </a:prstGeom>
            <a:noFill/>
            <a:extLst>
              <a:ext uri="{909E8E84-426E-40DD-AFC4-6F175D3DCCD1}">
                <a14:hiddenFill xmlns:a14="http://schemas.microsoft.com/office/drawing/2010/main">
                  <a:solidFill>
                    <a:srgbClr val="FFFFFF"/>
                  </a:solidFill>
                </a14:hiddenFill>
              </a:ext>
            </a:extLst>
          </p:spPr>
        </p:pic>
      </p:grpSp>
      <p:pic>
        <p:nvPicPr>
          <p:cNvPr id="25" name="Picture 2" descr="https://gimg2.baidu.com/image_search/src=http%3A%2F%2Fmp.ofweek.com%2FUpload%2FNews%2FImg%2Fmember5460%2F201805%2F09195101503435.png&amp;refer=http%3A%2F%2Fmp.ofweek.com&amp;app=2002&amp;size=f9999,10000&amp;q=a80&amp;n=0&amp;g=0n&amp;fmt=jpeg?sec=1620552188&amp;t=a3274106b671117bf433a0b8ff453ff1">
            <a:extLst>
              <a:ext uri="{FF2B5EF4-FFF2-40B4-BE49-F238E27FC236}">
                <a16:creationId xmlns:a16="http://schemas.microsoft.com/office/drawing/2014/main" id="{3ECD7EC8-2CDD-4EC1-9FF1-002AB025C39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2334" y="1641918"/>
            <a:ext cx="3758744" cy="1993886"/>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26" name="Picture 4" descr="https://ss1.bdstatic.com/70cFuXSh_Q1YnxGkpoWK1HF6hhy/it/u=2349857340,3317484309&amp;fm=26&amp;gp=0.jpg">
            <a:extLst>
              <a:ext uri="{FF2B5EF4-FFF2-40B4-BE49-F238E27FC236}">
                <a16:creationId xmlns:a16="http://schemas.microsoft.com/office/drawing/2014/main" id="{9F44CE23-3923-417B-BF9C-7764502CA89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866539" y="2060682"/>
            <a:ext cx="3758597" cy="2115533"/>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grpSp>
        <p:nvGrpSpPr>
          <p:cNvPr id="27" name="组合 26">
            <a:extLst>
              <a:ext uri="{FF2B5EF4-FFF2-40B4-BE49-F238E27FC236}">
                <a16:creationId xmlns:a16="http://schemas.microsoft.com/office/drawing/2014/main" id="{C23E8E42-46E9-46FD-A39A-1BF5031E7A0B}"/>
              </a:ext>
            </a:extLst>
          </p:cNvPr>
          <p:cNvGrpSpPr/>
          <p:nvPr/>
        </p:nvGrpSpPr>
        <p:grpSpPr>
          <a:xfrm>
            <a:off x="239103" y="3898853"/>
            <a:ext cx="5009060" cy="2523546"/>
            <a:chOff x="5511646" y="3592371"/>
            <a:chExt cx="5009060" cy="2523546"/>
          </a:xfrm>
        </p:grpSpPr>
        <p:pic>
          <p:nvPicPr>
            <p:cNvPr id="28" name="图片 27">
              <a:extLst>
                <a:ext uri="{FF2B5EF4-FFF2-40B4-BE49-F238E27FC236}">
                  <a16:creationId xmlns:a16="http://schemas.microsoft.com/office/drawing/2014/main" id="{D843D851-F018-42BA-BCF6-CC6AE7040A3D}"/>
                </a:ext>
              </a:extLst>
            </p:cNvPr>
            <p:cNvPicPr>
              <a:picLocks noChangeAspect="1"/>
            </p:cNvPicPr>
            <p:nvPr/>
          </p:nvPicPr>
          <p:blipFill>
            <a:blip r:embed="rId7"/>
            <a:stretch>
              <a:fillRect/>
            </a:stretch>
          </p:blipFill>
          <p:spPr>
            <a:xfrm>
              <a:off x="5511646" y="3592371"/>
              <a:ext cx="2453333" cy="2523546"/>
            </a:xfrm>
            <a:prstGeom prst="rect">
              <a:avLst/>
            </a:prstGeom>
          </p:spPr>
        </p:pic>
        <p:sp>
          <p:nvSpPr>
            <p:cNvPr id="29" name="矩形 28">
              <a:extLst>
                <a:ext uri="{FF2B5EF4-FFF2-40B4-BE49-F238E27FC236}">
                  <a16:creationId xmlns:a16="http://schemas.microsoft.com/office/drawing/2014/main" id="{A8CF9F46-551F-4283-B02E-2582F582A711}"/>
                </a:ext>
              </a:extLst>
            </p:cNvPr>
            <p:cNvSpPr/>
            <p:nvPr/>
          </p:nvSpPr>
          <p:spPr>
            <a:xfrm>
              <a:off x="8109857" y="4297677"/>
              <a:ext cx="2410849" cy="1553663"/>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b="1" dirty="0">
                <a:solidFill>
                  <a:schemeClr val="tx1"/>
                </a:solidFill>
                <a:latin typeface="楷体" panose="02010609060101010101" pitchFamily="49" charset="-122"/>
                <a:ea typeface="楷体" panose="02010609060101010101" pitchFamily="49" charset="-122"/>
              </a:endParaRPr>
            </a:p>
          </p:txBody>
        </p:sp>
        <p:sp>
          <p:nvSpPr>
            <p:cNvPr id="30" name="矩形 29">
              <a:extLst>
                <a:ext uri="{FF2B5EF4-FFF2-40B4-BE49-F238E27FC236}">
                  <a16:creationId xmlns:a16="http://schemas.microsoft.com/office/drawing/2014/main" id="{802E8E59-5029-4323-A813-1684158827E2}"/>
                </a:ext>
              </a:extLst>
            </p:cNvPr>
            <p:cNvSpPr/>
            <p:nvPr/>
          </p:nvSpPr>
          <p:spPr>
            <a:xfrm>
              <a:off x="8429958" y="4386965"/>
              <a:ext cx="2056006" cy="523220"/>
            </a:xfrm>
            <a:prstGeom prst="rect">
              <a:avLst/>
            </a:prstGeom>
          </p:spPr>
          <p:txBody>
            <a:bodyPr wrap="square">
              <a:spAutoFit/>
            </a:bodyPr>
            <a:lstStyle/>
            <a:p>
              <a:r>
                <a:rPr lang="zh-CN" altLang="en-US" sz="2800" b="1" dirty="0">
                  <a:latin typeface="黑体" panose="02010609060101010101" pitchFamily="49" charset="-122"/>
                  <a:ea typeface="黑体" panose="02010609060101010101" pitchFamily="49" charset="-122"/>
                </a:rPr>
                <a:t>存内计算</a:t>
              </a:r>
              <a:endParaRPr lang="zh-CN" altLang="en-US" sz="3200" b="1" dirty="0">
                <a:latin typeface="黑体" panose="02010609060101010101" pitchFamily="49" charset="-122"/>
                <a:ea typeface="黑体" panose="02010609060101010101" pitchFamily="49" charset="-122"/>
              </a:endParaRPr>
            </a:p>
          </p:txBody>
        </p:sp>
        <p:sp>
          <p:nvSpPr>
            <p:cNvPr id="31" name="矩形 30">
              <a:extLst>
                <a:ext uri="{FF2B5EF4-FFF2-40B4-BE49-F238E27FC236}">
                  <a16:creationId xmlns:a16="http://schemas.microsoft.com/office/drawing/2014/main" id="{365DAFC6-2A05-40D4-B490-7D51B651DFD5}"/>
                </a:ext>
              </a:extLst>
            </p:cNvPr>
            <p:cNvSpPr/>
            <p:nvPr/>
          </p:nvSpPr>
          <p:spPr>
            <a:xfrm>
              <a:off x="8186113" y="4980865"/>
              <a:ext cx="1108420" cy="762412"/>
            </a:xfrm>
            <a:prstGeom prst="rect">
              <a:avLst/>
            </a:prstGeom>
            <a:solidFill>
              <a:schemeClr val="accent4">
                <a:lumMod val="20000"/>
                <a:lumOff val="80000"/>
              </a:schemeClr>
            </a:solidFill>
            <a:ln w="127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tx1"/>
                  </a:solidFill>
                  <a:latin typeface="黑体" panose="02010609060101010101" pitchFamily="49" charset="-122"/>
                  <a:ea typeface="黑体" panose="02010609060101010101" pitchFamily="49" charset="-122"/>
                </a:rPr>
                <a:t>存储器</a:t>
              </a:r>
              <a:endParaRPr lang="zh-CN" altLang="en-US" sz="2000" b="1" dirty="0">
                <a:solidFill>
                  <a:schemeClr val="tx1"/>
                </a:solidFill>
                <a:latin typeface="黑体" panose="02010609060101010101" pitchFamily="49" charset="-122"/>
                <a:ea typeface="黑体" panose="02010609060101010101" pitchFamily="49" charset="-122"/>
              </a:endParaRPr>
            </a:p>
          </p:txBody>
        </p:sp>
        <p:sp>
          <p:nvSpPr>
            <p:cNvPr id="32" name="矩形 31">
              <a:extLst>
                <a:ext uri="{FF2B5EF4-FFF2-40B4-BE49-F238E27FC236}">
                  <a16:creationId xmlns:a16="http://schemas.microsoft.com/office/drawing/2014/main" id="{1E175AD5-6B8F-4846-A5E4-09B91284C0F9}"/>
                </a:ext>
              </a:extLst>
            </p:cNvPr>
            <p:cNvSpPr/>
            <p:nvPr/>
          </p:nvSpPr>
          <p:spPr>
            <a:xfrm>
              <a:off x="9343613" y="4980865"/>
              <a:ext cx="1108420" cy="762412"/>
            </a:xfrm>
            <a:prstGeom prst="rect">
              <a:avLst/>
            </a:prstGeom>
            <a:solidFill>
              <a:schemeClr val="accent4">
                <a:lumMod val="20000"/>
                <a:lumOff val="80000"/>
              </a:schemeClr>
            </a:solidFill>
            <a:ln w="127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tx1"/>
                  </a:solidFill>
                  <a:latin typeface="黑体" panose="02010609060101010101" pitchFamily="49" charset="-122"/>
                  <a:ea typeface="黑体" panose="02010609060101010101" pitchFamily="49" charset="-122"/>
                </a:rPr>
                <a:t>运算</a:t>
              </a:r>
              <a:endParaRPr lang="en-US" altLang="zh-CN" sz="2400" b="1" dirty="0">
                <a:solidFill>
                  <a:schemeClr val="tx1"/>
                </a:solidFill>
                <a:latin typeface="黑体" panose="02010609060101010101" pitchFamily="49" charset="-122"/>
                <a:ea typeface="黑体" panose="02010609060101010101" pitchFamily="49" charset="-122"/>
              </a:endParaRPr>
            </a:p>
            <a:p>
              <a:pPr algn="ctr"/>
              <a:r>
                <a:rPr lang="zh-CN" altLang="en-US" sz="2400" b="1" dirty="0">
                  <a:solidFill>
                    <a:schemeClr val="tx1"/>
                  </a:solidFill>
                  <a:latin typeface="黑体" panose="02010609060101010101" pitchFamily="49" charset="-122"/>
                  <a:ea typeface="黑体" panose="02010609060101010101" pitchFamily="49" charset="-122"/>
                </a:rPr>
                <a:t>阵列</a:t>
              </a:r>
              <a:endParaRPr lang="zh-CN" altLang="en-US" sz="2000" b="1" dirty="0">
                <a:solidFill>
                  <a:schemeClr val="tx1"/>
                </a:solidFill>
                <a:latin typeface="黑体" panose="02010609060101010101" pitchFamily="49" charset="-122"/>
                <a:ea typeface="黑体" panose="02010609060101010101" pitchFamily="49" charset="-122"/>
              </a:endParaRPr>
            </a:p>
          </p:txBody>
        </p:sp>
      </p:grpSp>
    </p:spTree>
    <p:extLst>
      <p:ext uri="{BB962C8B-B14F-4D97-AF65-F5344CB8AC3E}">
        <p14:creationId xmlns:p14="http://schemas.microsoft.com/office/powerpoint/2010/main" val="63742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nodeType="afterEffect">
                                  <p:stCondLst>
                                    <p:cond delay="0"/>
                                  </p:stCondLst>
                                  <p:childTnLst>
                                    <p:set>
                                      <p:cBhvr>
                                        <p:cTn id="13" dur="1" fill="hold">
                                          <p:stCondLst>
                                            <p:cond delay="0"/>
                                          </p:stCondLst>
                                        </p:cTn>
                                        <p:tgtEl>
                                          <p:spTgt spid="25"/>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26"/>
                                        </p:tgtEl>
                                        <p:attrNameLst>
                                          <p:attrName>style.visibility</p:attrName>
                                        </p:attrNameLst>
                                      </p:cBhvr>
                                      <p:to>
                                        <p:strVal val="visible"/>
                                      </p:to>
                                    </p:set>
                                  </p:childTnLst>
                                </p:cTn>
                              </p:par>
                            </p:childTnLst>
                          </p:cTn>
                        </p:par>
                        <p:par>
                          <p:cTn id="16" fill="hold">
                            <p:stCondLst>
                              <p:cond delay="0"/>
                            </p:stCondLst>
                            <p:childTnLst>
                              <p:par>
                                <p:cTn id="17" presetID="16" presetClass="entr" presetSubtype="21" fill="hold" nodeType="after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barn(inVertical)">
                                      <p:cBhvr>
                                        <p:cTn id="19"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zh-CN" dirty="0">
                <a:solidFill>
                  <a:schemeClr val="tx1"/>
                </a:solidFill>
              </a:rPr>
              <a:t>程序的</a:t>
            </a:r>
            <a:r>
              <a:rPr lang="zh-CN" altLang="en-US" dirty="0">
                <a:solidFill>
                  <a:schemeClr val="tx1"/>
                </a:solidFill>
              </a:rPr>
              <a:t>开发</a:t>
            </a:r>
            <a:r>
              <a:rPr lang="zh-CN" altLang="zh-CN" dirty="0">
                <a:solidFill>
                  <a:schemeClr val="tx1"/>
                </a:solidFill>
              </a:rPr>
              <a:t>过程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45</a:t>
            </a:fld>
            <a:endParaRPr lang="zh-CN" altLang="en-US"/>
          </a:p>
        </p:txBody>
      </p:sp>
      <p:sp>
        <p:nvSpPr>
          <p:cNvPr id="44" name="内容占位符 3">
            <a:extLst>
              <a:ext uri="{FF2B5EF4-FFF2-40B4-BE49-F238E27FC236}">
                <a16:creationId xmlns:a16="http://schemas.microsoft.com/office/drawing/2014/main" id="{C315A664-79AE-4723-ABA6-2C28D8E37110}"/>
              </a:ext>
            </a:extLst>
          </p:cNvPr>
          <p:cNvSpPr>
            <a:spLocks noGrp="1"/>
          </p:cNvSpPr>
          <p:nvPr>
            <p:ph sz="half" idx="1"/>
          </p:nvPr>
        </p:nvSpPr>
        <p:spPr>
          <a:xfrm>
            <a:off x="-1" y="1003097"/>
            <a:ext cx="4939720" cy="467908"/>
          </a:xfrm>
        </p:spPr>
        <p:txBody>
          <a:bodyPr/>
          <a:lstStyle/>
          <a:p>
            <a:r>
              <a:rPr lang="zh-CN" altLang="en-US" dirty="0"/>
              <a:t>最早的程序开发过程</a:t>
            </a:r>
            <a:r>
              <a:rPr lang="zh-CN" altLang="zh-CN" dirty="0"/>
              <a:t> </a:t>
            </a:r>
            <a:r>
              <a:rPr lang="zh-CN" altLang="zh-CN" dirty="0">
                <a:solidFill>
                  <a:schemeClr val="tx1"/>
                </a:solidFill>
              </a:rPr>
              <a:t> </a:t>
            </a:r>
            <a:endParaRPr lang="zh-CN" altLang="en-US" dirty="0">
              <a:solidFill>
                <a:prstClr val="black"/>
              </a:solidFill>
              <a:latin typeface="黑体" panose="02010609060101010101" pitchFamily="49" charset="-122"/>
            </a:endParaRPr>
          </a:p>
          <a:p>
            <a:endParaRPr lang="zh-CN" altLang="en-US" dirty="0"/>
          </a:p>
          <a:p>
            <a:endParaRPr lang="zh-CN" altLang="en-US" dirty="0"/>
          </a:p>
        </p:txBody>
      </p:sp>
      <p:sp>
        <p:nvSpPr>
          <p:cNvPr id="5" name="矩形 4">
            <a:extLst>
              <a:ext uri="{FF2B5EF4-FFF2-40B4-BE49-F238E27FC236}">
                <a16:creationId xmlns:a16="http://schemas.microsoft.com/office/drawing/2014/main" id="{EB83E65F-5004-41B8-82A8-382ED8568F7C}"/>
              </a:ext>
            </a:extLst>
          </p:cNvPr>
          <p:cNvSpPr/>
          <p:nvPr/>
        </p:nvSpPr>
        <p:spPr>
          <a:xfrm>
            <a:off x="519524" y="1548355"/>
            <a:ext cx="5089855" cy="369332"/>
          </a:xfrm>
          <a:prstGeom prst="rect">
            <a:avLst/>
          </a:prstGeom>
        </p:spPr>
        <p:txBody>
          <a:bodyPr wrap="none">
            <a:spAutoFit/>
          </a:bodyPr>
          <a:lstStyle/>
          <a:p>
            <a:pPr marL="285750" indent="-285750">
              <a:buFont typeface="Arial" panose="020B0604020202020204" pitchFamily="34" charset="0"/>
              <a:buChar char="•"/>
            </a:pPr>
            <a:r>
              <a:rPr lang="zh-CN" altLang="en-US" dirty="0">
                <a:solidFill>
                  <a:srgbClr val="FF0000"/>
                </a:solidFill>
                <a:latin typeface="黑体" panose="02010609060101010101" pitchFamily="49" charset="-122"/>
                <a:ea typeface="黑体" panose="02010609060101010101" pitchFamily="49" charset="-122"/>
              </a:rPr>
              <a:t>用机器语言编写程序</a:t>
            </a:r>
            <a:r>
              <a:rPr lang="zh-CN" altLang="en-US" dirty="0">
                <a:latin typeface="黑体" panose="02010609060101010101" pitchFamily="49" charset="-122"/>
                <a:ea typeface="黑体" panose="02010609060101010101" pitchFamily="49" charset="-122"/>
              </a:rPr>
              <a:t>，并记录在纸带或卡片上</a:t>
            </a:r>
            <a:endParaRPr lang="en-US" altLang="zh-CN" dirty="0">
              <a:latin typeface="黑体" panose="02010609060101010101" pitchFamily="49" charset="-122"/>
              <a:ea typeface="黑体" panose="02010609060101010101" pitchFamily="49" charset="-122"/>
            </a:endParaRPr>
          </a:p>
        </p:txBody>
      </p:sp>
      <p:pic>
        <p:nvPicPr>
          <p:cNvPr id="46" name="Picture 5">
            <a:extLst>
              <a:ext uri="{FF2B5EF4-FFF2-40B4-BE49-F238E27FC236}">
                <a16:creationId xmlns:a16="http://schemas.microsoft.com/office/drawing/2014/main" id="{9BC8AE02-C433-468A-A234-19F83B3C1B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265" y="1995037"/>
            <a:ext cx="4310454" cy="26168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7" name="Picture 6">
            <a:extLst>
              <a:ext uri="{FF2B5EF4-FFF2-40B4-BE49-F238E27FC236}">
                <a16:creationId xmlns:a16="http://schemas.microsoft.com/office/drawing/2014/main" id="{F6482DF8-4557-4144-BD26-FDD8BCBF88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97394" y="3877826"/>
            <a:ext cx="4041058" cy="23327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 name="Text Box 7">
            <a:extLst>
              <a:ext uri="{FF2B5EF4-FFF2-40B4-BE49-F238E27FC236}">
                <a16:creationId xmlns:a16="http://schemas.microsoft.com/office/drawing/2014/main" id="{7304DC3C-E180-40B0-81A7-5CC8BB3B2D69}"/>
              </a:ext>
            </a:extLst>
          </p:cNvPr>
          <p:cNvSpPr txBox="1">
            <a:spLocks noChangeArrowheads="1"/>
          </p:cNvSpPr>
          <p:nvPr/>
        </p:nvSpPr>
        <p:spPr bwMode="auto">
          <a:xfrm>
            <a:off x="858991" y="3303471"/>
            <a:ext cx="3509963" cy="43088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90000"/>
              <a:buFont typeface="Wingdings" panose="05000000000000000000" pitchFamily="2" charset="2"/>
              <a:buBlip>
                <a:blip r:embed="rId5"/>
              </a:buBlip>
              <a:defRPr sz="3600" b="1">
                <a:solidFill>
                  <a:schemeClr val="tx1"/>
                </a:solidFill>
                <a:latin typeface="Myriad Web" pitchFamily="34" charset="0"/>
                <a:ea typeface="Arial Unicode MS" pitchFamily="34" charset="-122"/>
              </a:defRPr>
            </a:lvl1pPr>
            <a:lvl2pPr marL="742950" indent="-285750">
              <a:spcBef>
                <a:spcPct val="20000"/>
              </a:spcBef>
              <a:buClr>
                <a:schemeClr val="hlink"/>
              </a:buClr>
              <a:buSzPct val="90000"/>
              <a:buFont typeface="Wingdings" panose="05000000000000000000" pitchFamily="2" charset="2"/>
              <a:buBlip>
                <a:blip r:embed="rId6"/>
              </a:buBlip>
              <a:defRPr sz="2800">
                <a:solidFill>
                  <a:schemeClr val="tx1"/>
                </a:solidFill>
                <a:latin typeface="Myriad Web" pitchFamily="34" charset="0"/>
                <a:ea typeface="Arial Unicode MS" pitchFamily="34" charset="-122"/>
              </a:defRPr>
            </a:lvl2pPr>
            <a:lvl3pPr marL="1143000" indent="-228600">
              <a:spcBef>
                <a:spcPct val="20000"/>
              </a:spcBef>
              <a:buClr>
                <a:schemeClr val="folHlink"/>
              </a:buClr>
              <a:buSzPct val="90000"/>
              <a:buFont typeface="Wingdings" panose="05000000000000000000" pitchFamily="2" charset="2"/>
              <a:buBlip>
                <a:blip r:embed="rId7"/>
              </a:buBlip>
              <a:defRPr sz="2400">
                <a:solidFill>
                  <a:schemeClr val="tx1"/>
                </a:solidFill>
                <a:latin typeface="Myriad Web" pitchFamily="34" charset="0"/>
                <a:ea typeface="Arial Unicode MS" pitchFamily="34"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9pPr>
          </a:lstStyle>
          <a:p>
            <a:pPr eaLnBrk="1" hangingPunct="1">
              <a:spcBef>
                <a:spcPct val="50000"/>
              </a:spcBef>
              <a:buClrTx/>
              <a:buSzTx/>
              <a:buFontTx/>
              <a:buNone/>
            </a:pPr>
            <a:r>
              <a:rPr lang="zh-CN" altLang="en-US" sz="2200" b="0" dirty="0">
                <a:solidFill>
                  <a:srgbClr val="0066CC"/>
                </a:solidFill>
                <a:latin typeface="黑体" panose="02010609060101010101" pitchFamily="49" charset="-122"/>
                <a:ea typeface="黑体" panose="02010609060101010101" pitchFamily="49" charset="-122"/>
              </a:rPr>
              <a:t>穿孔表示</a:t>
            </a:r>
            <a:r>
              <a:rPr lang="en-US" altLang="zh-CN" sz="2200" b="0" dirty="0">
                <a:solidFill>
                  <a:srgbClr val="0066CC"/>
                </a:solidFill>
                <a:latin typeface="黑体" panose="02010609060101010101" pitchFamily="49" charset="-122"/>
                <a:ea typeface="黑体" panose="02010609060101010101" pitchFamily="49" charset="-122"/>
              </a:rPr>
              <a:t>0</a:t>
            </a:r>
            <a:r>
              <a:rPr lang="zh-CN" altLang="en-US" sz="2200" b="0" dirty="0">
                <a:solidFill>
                  <a:srgbClr val="0066CC"/>
                </a:solidFill>
                <a:latin typeface="黑体" panose="02010609060101010101" pitchFamily="49" charset="-122"/>
                <a:ea typeface="黑体" panose="02010609060101010101" pitchFamily="49" charset="-122"/>
              </a:rPr>
              <a:t>，未穿孔表示</a:t>
            </a:r>
            <a:r>
              <a:rPr lang="en-US" altLang="zh-CN" sz="2200" b="0" dirty="0">
                <a:solidFill>
                  <a:srgbClr val="0066CC"/>
                </a:solidFill>
                <a:latin typeface="黑体" panose="02010609060101010101" pitchFamily="49" charset="-122"/>
                <a:ea typeface="黑体" panose="02010609060101010101" pitchFamily="49" charset="-122"/>
              </a:rPr>
              <a:t>1</a:t>
            </a:r>
          </a:p>
        </p:txBody>
      </p:sp>
      <p:sp>
        <p:nvSpPr>
          <p:cNvPr id="49" name="Rectangle 17">
            <a:extLst>
              <a:ext uri="{FF2B5EF4-FFF2-40B4-BE49-F238E27FC236}">
                <a16:creationId xmlns:a16="http://schemas.microsoft.com/office/drawing/2014/main" id="{B8B9A154-5A4D-461A-9E94-88AFFB2FC88F}"/>
              </a:ext>
            </a:extLst>
          </p:cNvPr>
          <p:cNvSpPr>
            <a:spLocks noChangeArrowheads="1"/>
          </p:cNvSpPr>
          <p:nvPr/>
        </p:nvSpPr>
        <p:spPr bwMode="auto">
          <a:xfrm>
            <a:off x="5647212" y="2685831"/>
            <a:ext cx="47532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rIns="0">
            <a:spAutoFit/>
          </a:bodyPr>
          <a:lstStyle>
            <a:lvl1pPr>
              <a:spcBef>
                <a:spcPct val="20000"/>
              </a:spcBef>
              <a:buClr>
                <a:schemeClr val="folHlink"/>
              </a:buClr>
              <a:buSzPct val="90000"/>
              <a:buFont typeface="Wingdings" panose="05000000000000000000" pitchFamily="2" charset="2"/>
              <a:buBlip>
                <a:blip r:embed="rId5"/>
              </a:buBlip>
              <a:defRPr sz="3600" b="1">
                <a:solidFill>
                  <a:schemeClr val="tx1"/>
                </a:solidFill>
                <a:latin typeface="Myriad Web" pitchFamily="34" charset="0"/>
                <a:ea typeface="Arial Unicode MS" pitchFamily="34" charset="-122"/>
              </a:defRPr>
            </a:lvl1pPr>
            <a:lvl2pPr marL="742950" indent="-285750">
              <a:spcBef>
                <a:spcPct val="20000"/>
              </a:spcBef>
              <a:buClr>
                <a:schemeClr val="hlink"/>
              </a:buClr>
              <a:buSzPct val="90000"/>
              <a:buFont typeface="Wingdings" panose="05000000000000000000" pitchFamily="2" charset="2"/>
              <a:buBlip>
                <a:blip r:embed="rId6"/>
              </a:buBlip>
              <a:defRPr sz="2800">
                <a:solidFill>
                  <a:schemeClr val="tx1"/>
                </a:solidFill>
                <a:latin typeface="Myriad Web" pitchFamily="34" charset="0"/>
                <a:ea typeface="Arial Unicode MS" pitchFamily="34" charset="-122"/>
              </a:defRPr>
            </a:lvl2pPr>
            <a:lvl3pPr marL="1143000" indent="-228600">
              <a:spcBef>
                <a:spcPct val="20000"/>
              </a:spcBef>
              <a:buClr>
                <a:schemeClr val="folHlink"/>
              </a:buClr>
              <a:buSzPct val="90000"/>
              <a:buFont typeface="Wingdings" panose="05000000000000000000" pitchFamily="2" charset="2"/>
              <a:buBlip>
                <a:blip r:embed="rId7"/>
              </a:buBlip>
              <a:defRPr sz="2400">
                <a:solidFill>
                  <a:schemeClr val="tx1"/>
                </a:solidFill>
                <a:latin typeface="Myriad Web" pitchFamily="34" charset="0"/>
                <a:ea typeface="Arial Unicode MS" pitchFamily="34"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9pPr>
          </a:lstStyle>
          <a:p>
            <a:pPr eaLnBrk="1" hangingPunct="1">
              <a:spcBef>
                <a:spcPct val="0"/>
              </a:spcBef>
              <a:buClrTx/>
              <a:buSzTx/>
              <a:buFontTx/>
              <a:buNone/>
            </a:pPr>
            <a:r>
              <a:rPr lang="zh-CN" altLang="en-US" sz="2000" dirty="0">
                <a:solidFill>
                  <a:srgbClr val="FF0000"/>
                </a:solidFill>
                <a:latin typeface="黑体" panose="02010609060101010101" pitchFamily="49" charset="-122"/>
                <a:ea typeface="黑体" panose="02010609060101010101" pitchFamily="49" charset="-122"/>
              </a:rPr>
              <a:t>所有信息都是</a:t>
            </a:r>
            <a:r>
              <a:rPr lang="en-US" altLang="zh-CN" sz="2000" dirty="0">
                <a:solidFill>
                  <a:srgbClr val="FF0000"/>
                </a:solidFill>
                <a:latin typeface="黑体" panose="02010609060101010101" pitchFamily="49" charset="-122"/>
                <a:ea typeface="黑体" panose="02010609060101010101" pitchFamily="49" charset="-122"/>
              </a:rPr>
              <a:t>0/1</a:t>
            </a:r>
            <a:r>
              <a:rPr lang="zh-CN" altLang="en-US" sz="2000" dirty="0">
                <a:solidFill>
                  <a:srgbClr val="FF0000"/>
                </a:solidFill>
                <a:latin typeface="黑体" panose="02010609060101010101" pitchFamily="49" charset="-122"/>
                <a:ea typeface="黑体" panose="02010609060101010101" pitchFamily="49" charset="-122"/>
              </a:rPr>
              <a:t>序列！</a:t>
            </a:r>
          </a:p>
        </p:txBody>
      </p:sp>
      <p:sp>
        <p:nvSpPr>
          <p:cNvPr id="51" name="Text Box 8">
            <a:extLst>
              <a:ext uri="{FF2B5EF4-FFF2-40B4-BE49-F238E27FC236}">
                <a16:creationId xmlns:a16="http://schemas.microsoft.com/office/drawing/2014/main" id="{65D9D0DB-76DC-4B95-8A18-DB747BB03DE5}"/>
              </a:ext>
            </a:extLst>
          </p:cNvPr>
          <p:cNvSpPr txBox="1">
            <a:spLocks noChangeArrowheads="1"/>
          </p:cNvSpPr>
          <p:nvPr/>
        </p:nvSpPr>
        <p:spPr bwMode="auto">
          <a:xfrm>
            <a:off x="9138623" y="1708150"/>
            <a:ext cx="2424112" cy="2462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90000"/>
              <a:buFont typeface="Wingdings" panose="05000000000000000000" pitchFamily="2" charset="2"/>
              <a:buBlip>
                <a:blip r:embed="rId5"/>
              </a:buBlip>
              <a:defRPr sz="3600" b="1">
                <a:solidFill>
                  <a:schemeClr val="tx1"/>
                </a:solidFill>
                <a:latin typeface="Myriad Web" pitchFamily="34" charset="0"/>
                <a:ea typeface="Arial Unicode MS" pitchFamily="34" charset="-122"/>
              </a:defRPr>
            </a:lvl1pPr>
            <a:lvl2pPr marL="742950" indent="-285750">
              <a:spcBef>
                <a:spcPct val="20000"/>
              </a:spcBef>
              <a:buClr>
                <a:schemeClr val="hlink"/>
              </a:buClr>
              <a:buSzPct val="90000"/>
              <a:buFont typeface="Wingdings" panose="05000000000000000000" pitchFamily="2" charset="2"/>
              <a:buBlip>
                <a:blip r:embed="rId6"/>
              </a:buBlip>
              <a:defRPr sz="2800">
                <a:solidFill>
                  <a:schemeClr val="tx1"/>
                </a:solidFill>
                <a:latin typeface="Myriad Web" pitchFamily="34" charset="0"/>
                <a:ea typeface="Arial Unicode MS" pitchFamily="34" charset="-122"/>
              </a:defRPr>
            </a:lvl2pPr>
            <a:lvl3pPr marL="1143000" indent="-228600">
              <a:spcBef>
                <a:spcPct val="20000"/>
              </a:spcBef>
              <a:buClr>
                <a:schemeClr val="folHlink"/>
              </a:buClr>
              <a:buSzPct val="90000"/>
              <a:buFont typeface="Wingdings" panose="05000000000000000000" pitchFamily="2" charset="2"/>
              <a:buBlip>
                <a:blip r:embed="rId7"/>
              </a:buBlip>
              <a:defRPr sz="2400">
                <a:solidFill>
                  <a:schemeClr val="tx1"/>
                </a:solidFill>
                <a:latin typeface="Myriad Web" pitchFamily="34" charset="0"/>
                <a:ea typeface="Arial Unicode MS" pitchFamily="34"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9pPr>
          </a:lstStyle>
          <a:p>
            <a:pPr eaLnBrk="1" hangingPunct="1">
              <a:spcBef>
                <a:spcPct val="0"/>
              </a:spcBef>
              <a:buClrTx/>
              <a:buSzTx/>
              <a:buFontTx/>
              <a:buNone/>
            </a:pPr>
            <a:r>
              <a:rPr lang="en-US" altLang="zh-CN" sz="2200" dirty="0">
                <a:latin typeface="黑体" panose="02010609060101010101" pitchFamily="49" charset="-122"/>
                <a:ea typeface="黑体" panose="02010609060101010101" pitchFamily="49" charset="-122"/>
              </a:rPr>
              <a:t>0</a:t>
            </a:r>
            <a:r>
              <a:rPr lang="zh-CN" altLang="en-US" sz="2200" dirty="0">
                <a:latin typeface="黑体" panose="02010609060101010101" pitchFamily="49" charset="-122"/>
                <a:ea typeface="黑体" panose="02010609060101010101" pitchFamily="49" charset="-122"/>
              </a:rPr>
              <a:t>：</a:t>
            </a:r>
            <a:r>
              <a:rPr lang="en-US" altLang="zh-CN" sz="2200" dirty="0">
                <a:latin typeface="黑体" panose="02010609060101010101" pitchFamily="49" charset="-122"/>
                <a:ea typeface="黑体" panose="02010609060101010101" pitchFamily="49" charset="-122"/>
              </a:rPr>
              <a:t>0101 </a:t>
            </a:r>
            <a:r>
              <a:rPr lang="en-US" altLang="zh-CN" sz="2200" dirty="0">
                <a:solidFill>
                  <a:srgbClr val="FF0000"/>
                </a:solidFill>
                <a:latin typeface="黑体" panose="02010609060101010101" pitchFamily="49" charset="-122"/>
                <a:ea typeface="黑体" panose="02010609060101010101" pitchFamily="49" charset="-122"/>
              </a:rPr>
              <a:t>0110</a:t>
            </a:r>
          </a:p>
          <a:p>
            <a:pPr eaLnBrk="1" hangingPunct="1">
              <a:spcBef>
                <a:spcPct val="0"/>
              </a:spcBef>
              <a:buClrTx/>
              <a:buSzTx/>
              <a:buFontTx/>
              <a:buNone/>
            </a:pPr>
            <a:r>
              <a:rPr lang="en-US" altLang="zh-CN" sz="2200" dirty="0">
                <a:latin typeface="黑体" panose="02010609060101010101" pitchFamily="49" charset="-122"/>
                <a:ea typeface="黑体" panose="02010609060101010101" pitchFamily="49" charset="-122"/>
              </a:rPr>
              <a:t>1</a:t>
            </a:r>
            <a:r>
              <a:rPr lang="zh-CN" altLang="en-US" sz="2200" dirty="0">
                <a:latin typeface="黑体" panose="02010609060101010101" pitchFamily="49" charset="-122"/>
                <a:ea typeface="黑体" panose="02010609060101010101" pitchFamily="49" charset="-122"/>
              </a:rPr>
              <a:t>：</a:t>
            </a:r>
            <a:r>
              <a:rPr lang="en-US" altLang="zh-CN" sz="2200" dirty="0">
                <a:solidFill>
                  <a:srgbClr val="009242"/>
                </a:solidFill>
                <a:latin typeface="黑体" panose="02010609060101010101" pitchFamily="49" charset="-122"/>
                <a:ea typeface="黑体" panose="02010609060101010101" pitchFamily="49" charset="-122"/>
              </a:rPr>
              <a:t>0010</a:t>
            </a:r>
            <a:r>
              <a:rPr lang="en-US" altLang="zh-CN" sz="2200" dirty="0">
                <a:latin typeface="黑体" panose="02010609060101010101" pitchFamily="49" charset="-122"/>
                <a:ea typeface="黑体" panose="02010609060101010101" pitchFamily="49" charset="-122"/>
              </a:rPr>
              <a:t> </a:t>
            </a:r>
            <a:r>
              <a:rPr lang="en-US" altLang="zh-CN" sz="2200" dirty="0">
                <a:solidFill>
                  <a:srgbClr val="FF0000"/>
                </a:solidFill>
                <a:latin typeface="黑体" panose="02010609060101010101" pitchFamily="49" charset="-122"/>
                <a:ea typeface="黑体" panose="02010609060101010101" pitchFamily="49" charset="-122"/>
              </a:rPr>
              <a:t>0100</a:t>
            </a:r>
          </a:p>
          <a:p>
            <a:pPr eaLnBrk="1" hangingPunct="1">
              <a:spcBef>
                <a:spcPct val="0"/>
              </a:spcBef>
              <a:buClrTx/>
              <a:buSzTx/>
              <a:buFontTx/>
              <a:buNone/>
            </a:pPr>
            <a:r>
              <a:rPr lang="en-US" altLang="zh-CN" sz="2200" dirty="0">
                <a:latin typeface="黑体" panose="02010609060101010101" pitchFamily="49" charset="-122"/>
                <a:ea typeface="黑体" panose="02010609060101010101" pitchFamily="49" charset="-122"/>
              </a:rPr>
              <a:t>2</a:t>
            </a:r>
            <a:r>
              <a:rPr lang="zh-CN" altLang="en-US" sz="2200" dirty="0">
                <a:latin typeface="黑体" panose="02010609060101010101" pitchFamily="49" charset="-122"/>
                <a:ea typeface="黑体" panose="02010609060101010101" pitchFamily="49" charset="-122"/>
              </a:rPr>
              <a:t>： </a:t>
            </a:r>
            <a:r>
              <a:rPr lang="en-US" altLang="zh-CN" sz="2200" dirty="0">
                <a:latin typeface="黑体" panose="02010609060101010101" pitchFamily="49" charset="-122"/>
                <a:ea typeface="黑体" panose="02010609060101010101" pitchFamily="49" charset="-122"/>
              </a:rPr>
              <a:t>……</a:t>
            </a:r>
          </a:p>
          <a:p>
            <a:pPr eaLnBrk="1" hangingPunct="1">
              <a:spcBef>
                <a:spcPct val="0"/>
              </a:spcBef>
              <a:buClrTx/>
              <a:buSzTx/>
              <a:buFontTx/>
              <a:buNone/>
            </a:pPr>
            <a:r>
              <a:rPr lang="en-US" altLang="zh-CN" sz="2200" dirty="0">
                <a:latin typeface="黑体" panose="02010609060101010101" pitchFamily="49" charset="-122"/>
                <a:ea typeface="黑体" panose="02010609060101010101" pitchFamily="49" charset="-122"/>
              </a:rPr>
              <a:t>3</a:t>
            </a:r>
            <a:r>
              <a:rPr lang="zh-CN" altLang="en-US" sz="2200" dirty="0">
                <a:latin typeface="黑体" panose="02010609060101010101" pitchFamily="49" charset="-122"/>
                <a:ea typeface="黑体" panose="02010609060101010101" pitchFamily="49" charset="-122"/>
              </a:rPr>
              <a:t>： </a:t>
            </a:r>
            <a:r>
              <a:rPr lang="en-US" altLang="zh-CN" sz="2200" dirty="0">
                <a:latin typeface="黑体" panose="02010609060101010101" pitchFamily="49" charset="-122"/>
                <a:ea typeface="黑体" panose="02010609060101010101" pitchFamily="49" charset="-122"/>
              </a:rPr>
              <a:t>……</a:t>
            </a:r>
          </a:p>
          <a:p>
            <a:pPr eaLnBrk="1" hangingPunct="1">
              <a:spcBef>
                <a:spcPct val="0"/>
              </a:spcBef>
              <a:buClrTx/>
              <a:buSzTx/>
              <a:buFontTx/>
              <a:buNone/>
            </a:pPr>
            <a:r>
              <a:rPr lang="en-US" altLang="zh-CN" sz="2200" dirty="0">
                <a:latin typeface="黑体" panose="02010609060101010101" pitchFamily="49" charset="-122"/>
                <a:ea typeface="黑体" panose="02010609060101010101" pitchFamily="49" charset="-122"/>
              </a:rPr>
              <a:t>4</a:t>
            </a:r>
            <a:r>
              <a:rPr lang="zh-CN" altLang="en-US" sz="2200" dirty="0">
                <a:latin typeface="黑体" panose="02010609060101010101" pitchFamily="49" charset="-122"/>
                <a:ea typeface="黑体" panose="02010609060101010101" pitchFamily="49" charset="-122"/>
              </a:rPr>
              <a:t>：</a:t>
            </a:r>
            <a:r>
              <a:rPr lang="en-US" altLang="zh-CN" sz="2200" dirty="0">
                <a:latin typeface="黑体" panose="02010609060101010101" pitchFamily="49" charset="-122"/>
                <a:ea typeface="黑体" panose="02010609060101010101" pitchFamily="49" charset="-122"/>
              </a:rPr>
              <a:t>0110 </a:t>
            </a:r>
            <a:r>
              <a:rPr lang="en-US" altLang="zh-CN" sz="2200" dirty="0">
                <a:solidFill>
                  <a:srgbClr val="FF0000"/>
                </a:solidFill>
                <a:latin typeface="黑体" panose="02010609060101010101" pitchFamily="49" charset="-122"/>
                <a:ea typeface="黑体" panose="02010609060101010101" pitchFamily="49" charset="-122"/>
              </a:rPr>
              <a:t>0111</a:t>
            </a:r>
            <a:endParaRPr lang="en-US" altLang="zh-CN" sz="2200" dirty="0">
              <a:latin typeface="黑体" panose="02010609060101010101" pitchFamily="49" charset="-122"/>
              <a:ea typeface="黑体" panose="02010609060101010101" pitchFamily="49" charset="-122"/>
            </a:endParaRPr>
          </a:p>
          <a:p>
            <a:pPr eaLnBrk="1" hangingPunct="1">
              <a:spcBef>
                <a:spcPct val="0"/>
              </a:spcBef>
              <a:buClrTx/>
              <a:buSzTx/>
              <a:buFontTx/>
              <a:buNone/>
            </a:pPr>
            <a:r>
              <a:rPr lang="en-US" altLang="zh-CN" sz="2200" dirty="0">
                <a:latin typeface="黑体" panose="02010609060101010101" pitchFamily="49" charset="-122"/>
                <a:ea typeface="黑体" panose="02010609060101010101" pitchFamily="49" charset="-122"/>
              </a:rPr>
              <a:t>5</a:t>
            </a:r>
            <a:r>
              <a:rPr lang="zh-CN" altLang="en-US" sz="2200" dirty="0">
                <a:latin typeface="黑体" panose="02010609060101010101" pitchFamily="49" charset="-122"/>
                <a:ea typeface="黑体" panose="02010609060101010101" pitchFamily="49" charset="-122"/>
              </a:rPr>
              <a:t>： </a:t>
            </a:r>
            <a:r>
              <a:rPr lang="en-US" altLang="zh-CN" sz="2200" dirty="0">
                <a:latin typeface="黑体" panose="02010609060101010101" pitchFamily="49" charset="-122"/>
                <a:ea typeface="黑体" panose="02010609060101010101" pitchFamily="49" charset="-122"/>
              </a:rPr>
              <a:t>……</a:t>
            </a:r>
            <a:endParaRPr lang="en-US" altLang="zh-CN" sz="2200" dirty="0">
              <a:solidFill>
                <a:srgbClr val="FF0000"/>
              </a:solidFill>
              <a:latin typeface="黑体" panose="02010609060101010101" pitchFamily="49" charset="-122"/>
              <a:ea typeface="黑体" panose="02010609060101010101" pitchFamily="49" charset="-122"/>
            </a:endParaRPr>
          </a:p>
          <a:p>
            <a:pPr eaLnBrk="1" hangingPunct="1">
              <a:spcBef>
                <a:spcPct val="0"/>
              </a:spcBef>
              <a:buClrTx/>
              <a:buSzTx/>
              <a:buFontTx/>
              <a:buNone/>
            </a:pPr>
            <a:r>
              <a:rPr lang="en-US" altLang="zh-CN" sz="2200" dirty="0">
                <a:latin typeface="黑体" panose="02010609060101010101" pitchFamily="49" charset="-122"/>
                <a:ea typeface="黑体" panose="02010609060101010101" pitchFamily="49" charset="-122"/>
              </a:rPr>
              <a:t>6</a:t>
            </a:r>
            <a:r>
              <a:rPr lang="zh-CN" altLang="en-US" sz="2200" dirty="0">
                <a:latin typeface="黑体" panose="02010609060101010101" pitchFamily="49" charset="-122"/>
                <a:ea typeface="黑体" panose="02010609060101010101" pitchFamily="49" charset="-122"/>
              </a:rPr>
              <a:t>： </a:t>
            </a:r>
            <a:r>
              <a:rPr lang="en-US" altLang="zh-CN" sz="2200" dirty="0">
                <a:latin typeface="黑体" panose="02010609060101010101" pitchFamily="49" charset="-122"/>
                <a:ea typeface="黑体" panose="02010609060101010101" pitchFamily="49" charset="-122"/>
              </a:rPr>
              <a:t>……</a:t>
            </a:r>
          </a:p>
        </p:txBody>
      </p:sp>
      <p:sp>
        <p:nvSpPr>
          <p:cNvPr id="52" name="Text Box 14">
            <a:extLst>
              <a:ext uri="{FF2B5EF4-FFF2-40B4-BE49-F238E27FC236}">
                <a16:creationId xmlns:a16="http://schemas.microsoft.com/office/drawing/2014/main" id="{CAD98680-63F2-4D7D-84C7-3CEFCCE7DBCC}"/>
              </a:ext>
            </a:extLst>
          </p:cNvPr>
          <p:cNvSpPr txBox="1">
            <a:spLocks noChangeArrowheads="1"/>
          </p:cNvSpPr>
          <p:nvPr/>
        </p:nvSpPr>
        <p:spPr bwMode="auto">
          <a:xfrm>
            <a:off x="7546258" y="4645970"/>
            <a:ext cx="30416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90000"/>
              <a:buFont typeface="Wingdings" panose="05000000000000000000" pitchFamily="2" charset="2"/>
              <a:buBlip>
                <a:blip r:embed="rId5"/>
              </a:buBlip>
              <a:defRPr sz="3600" b="1">
                <a:solidFill>
                  <a:schemeClr val="tx1"/>
                </a:solidFill>
                <a:latin typeface="Myriad Web" pitchFamily="34" charset="0"/>
                <a:ea typeface="Arial Unicode MS" pitchFamily="34" charset="-122"/>
              </a:defRPr>
            </a:lvl1pPr>
            <a:lvl2pPr marL="742950" indent="-285750">
              <a:spcBef>
                <a:spcPct val="20000"/>
              </a:spcBef>
              <a:buClr>
                <a:schemeClr val="hlink"/>
              </a:buClr>
              <a:buSzPct val="90000"/>
              <a:buFont typeface="Wingdings" panose="05000000000000000000" pitchFamily="2" charset="2"/>
              <a:buBlip>
                <a:blip r:embed="rId6"/>
              </a:buBlip>
              <a:defRPr sz="2800">
                <a:solidFill>
                  <a:schemeClr val="tx1"/>
                </a:solidFill>
                <a:latin typeface="Myriad Web" pitchFamily="34" charset="0"/>
                <a:ea typeface="Arial Unicode MS" pitchFamily="34" charset="-122"/>
              </a:defRPr>
            </a:lvl2pPr>
            <a:lvl3pPr marL="1143000" indent="-228600">
              <a:spcBef>
                <a:spcPct val="20000"/>
              </a:spcBef>
              <a:buClr>
                <a:schemeClr val="folHlink"/>
              </a:buClr>
              <a:buSzPct val="90000"/>
              <a:buFont typeface="Wingdings" panose="05000000000000000000" pitchFamily="2" charset="2"/>
              <a:buBlip>
                <a:blip r:embed="rId7"/>
              </a:buBlip>
              <a:defRPr sz="2400">
                <a:solidFill>
                  <a:schemeClr val="tx1"/>
                </a:solidFill>
                <a:latin typeface="Myriad Web" pitchFamily="34" charset="0"/>
                <a:ea typeface="Arial Unicode MS" pitchFamily="34"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9pPr>
          </a:lstStyle>
          <a:p>
            <a:pPr eaLnBrk="1" hangingPunct="1">
              <a:spcBef>
                <a:spcPct val="50000"/>
              </a:spcBef>
              <a:buClrTx/>
              <a:buSzTx/>
              <a:buFontTx/>
              <a:buNone/>
            </a:pPr>
            <a:r>
              <a:rPr lang="zh-CN" altLang="en-US" sz="2000" dirty="0">
                <a:solidFill>
                  <a:srgbClr val="FF0000"/>
                </a:solidFill>
                <a:latin typeface="黑体" panose="02010609060101010101" pitchFamily="49" charset="-122"/>
                <a:ea typeface="黑体" panose="02010609060101010101" pitchFamily="49" charset="-122"/>
              </a:rPr>
              <a:t>不灵活！书写、阅读困难！</a:t>
            </a:r>
          </a:p>
        </p:txBody>
      </p:sp>
    </p:spTree>
    <p:extLst>
      <p:ext uri="{BB962C8B-B14F-4D97-AF65-F5344CB8AC3E}">
        <p14:creationId xmlns:p14="http://schemas.microsoft.com/office/powerpoint/2010/main" val="4125000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blinds(horizontal)">
                                      <p:cBhvr>
                                        <p:cTn id="7" dur="500"/>
                                        <p:tgtEl>
                                          <p:spTgt spid="4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blinds(horizontal)">
                                      <p:cBhvr>
                                        <p:cTn id="12" dur="500"/>
                                        <p:tgtEl>
                                          <p:spTgt spid="4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8"/>
                                        </p:tgtEl>
                                        <p:attrNameLst>
                                          <p:attrName>style.visibility</p:attrName>
                                        </p:attrNameLst>
                                      </p:cBhvr>
                                      <p:to>
                                        <p:strVal val="visible"/>
                                      </p:to>
                                    </p:set>
                                    <p:animEffect transition="in" filter="blinds(horizontal)">
                                      <p:cBhvr>
                                        <p:cTn id="17" dur="500"/>
                                        <p:tgtEl>
                                          <p:spTgt spid="4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9"/>
                                        </p:tgtEl>
                                        <p:attrNameLst>
                                          <p:attrName>style.visibility</p:attrName>
                                        </p:attrNameLst>
                                      </p:cBhvr>
                                      <p:to>
                                        <p:strVal val="visible"/>
                                      </p:to>
                                    </p:set>
                                    <p:animEffect transition="in" filter="blinds(horizontal)">
                                      <p:cBhvr>
                                        <p:cTn id="22" dur="500"/>
                                        <p:tgtEl>
                                          <p:spTgt spid="49"/>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grpId="0" nodeType="clickEffect">
                                  <p:stCondLst>
                                    <p:cond delay="0"/>
                                  </p:stCondLst>
                                  <p:childTnLst>
                                    <p:set>
                                      <p:cBhvr>
                                        <p:cTn id="30" dur="1" fill="hold">
                                          <p:stCondLst>
                                            <p:cond delay="0"/>
                                          </p:stCondLst>
                                        </p:cTn>
                                        <p:tgtEl>
                                          <p:spTgt spid="52"/>
                                        </p:tgtEl>
                                        <p:attrNameLst>
                                          <p:attrName>style.visibility</p:attrName>
                                        </p:attrNameLst>
                                      </p:cBhvr>
                                      <p:to>
                                        <p:strVal val="visible"/>
                                      </p:to>
                                    </p:set>
                                    <p:animEffect transition="in" filter="blinds(horizontal)">
                                      <p:cBhvr>
                                        <p:cTn id="31"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9" grpId="0"/>
      <p:bldP spid="51" grpId="0"/>
      <p:bldP spid="52"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zh-CN" dirty="0">
                <a:solidFill>
                  <a:schemeClr val="tx1"/>
                </a:solidFill>
              </a:rPr>
              <a:t>程序的</a:t>
            </a:r>
            <a:r>
              <a:rPr lang="zh-CN" altLang="en-US" dirty="0">
                <a:solidFill>
                  <a:schemeClr val="tx1"/>
                </a:solidFill>
              </a:rPr>
              <a:t>开发</a:t>
            </a:r>
            <a:r>
              <a:rPr lang="zh-CN" altLang="zh-CN" dirty="0">
                <a:solidFill>
                  <a:schemeClr val="tx1"/>
                </a:solidFill>
              </a:rPr>
              <a:t>过程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46</a:t>
            </a:fld>
            <a:endParaRPr lang="zh-CN" altLang="en-US"/>
          </a:p>
        </p:txBody>
      </p:sp>
      <p:sp>
        <p:nvSpPr>
          <p:cNvPr id="44" name="内容占位符 3">
            <a:extLst>
              <a:ext uri="{FF2B5EF4-FFF2-40B4-BE49-F238E27FC236}">
                <a16:creationId xmlns:a16="http://schemas.microsoft.com/office/drawing/2014/main" id="{C315A664-79AE-4723-ABA6-2C28D8E37110}"/>
              </a:ext>
            </a:extLst>
          </p:cNvPr>
          <p:cNvSpPr>
            <a:spLocks noGrp="1"/>
          </p:cNvSpPr>
          <p:nvPr>
            <p:ph sz="half" idx="1"/>
          </p:nvPr>
        </p:nvSpPr>
        <p:spPr>
          <a:xfrm>
            <a:off x="-1" y="1003097"/>
            <a:ext cx="4939720" cy="467908"/>
          </a:xfrm>
        </p:spPr>
        <p:txBody>
          <a:bodyPr/>
          <a:lstStyle/>
          <a:p>
            <a:r>
              <a:rPr lang="zh-CN" altLang="en-US" dirty="0"/>
              <a:t>使用汇编语言的程序开发过程</a:t>
            </a:r>
            <a:r>
              <a:rPr lang="zh-CN" altLang="zh-CN" dirty="0"/>
              <a:t> </a:t>
            </a:r>
            <a:r>
              <a:rPr lang="zh-CN" altLang="zh-CN" dirty="0">
                <a:solidFill>
                  <a:schemeClr val="tx1"/>
                </a:solidFill>
              </a:rPr>
              <a:t> </a:t>
            </a:r>
            <a:endParaRPr lang="zh-CN" altLang="en-US" dirty="0">
              <a:solidFill>
                <a:prstClr val="black"/>
              </a:solidFill>
              <a:latin typeface="黑体" panose="02010609060101010101" pitchFamily="49" charset="-122"/>
            </a:endParaRPr>
          </a:p>
          <a:p>
            <a:endParaRPr lang="zh-CN" altLang="en-US" dirty="0"/>
          </a:p>
          <a:p>
            <a:endParaRPr lang="zh-CN" altLang="en-US" dirty="0"/>
          </a:p>
        </p:txBody>
      </p:sp>
      <p:sp>
        <p:nvSpPr>
          <p:cNvPr id="3" name="矩形 2">
            <a:extLst>
              <a:ext uri="{FF2B5EF4-FFF2-40B4-BE49-F238E27FC236}">
                <a16:creationId xmlns:a16="http://schemas.microsoft.com/office/drawing/2014/main" id="{2C77CE7C-F5D9-4DA1-8FD1-8F8EB9C79E92}"/>
              </a:ext>
            </a:extLst>
          </p:cNvPr>
          <p:cNvSpPr/>
          <p:nvPr/>
        </p:nvSpPr>
        <p:spPr>
          <a:xfrm>
            <a:off x="88490" y="1450320"/>
            <a:ext cx="3785420" cy="1200329"/>
          </a:xfrm>
          <a:prstGeom prst="rect">
            <a:avLst/>
          </a:prstGeom>
        </p:spPr>
        <p:txBody>
          <a:bodyPr wrap="square">
            <a:spAutoFit/>
          </a:bodyPr>
          <a:lstStyle/>
          <a:p>
            <a:pPr marL="800100" lvl="1" indent="-342900">
              <a:buFont typeface="Arial" panose="020B0604020202020204" pitchFamily="34" charset="0"/>
              <a:buChar char="•"/>
            </a:pPr>
            <a:r>
              <a:rPr lang="zh-CN" altLang="en-US" sz="2400" dirty="0">
                <a:latin typeface="黑体" panose="02010609060101010101" pitchFamily="49" charset="-122"/>
                <a:ea typeface="黑体" panose="02010609060101010101" pitchFamily="49" charset="-122"/>
              </a:rPr>
              <a:t>用</a:t>
            </a:r>
            <a:r>
              <a:rPr lang="zh-CN" altLang="en-US" sz="2400" dirty="0">
                <a:solidFill>
                  <a:srgbClr val="FF0000"/>
                </a:solidFill>
                <a:latin typeface="黑体" panose="02010609060101010101" pitchFamily="49" charset="-122"/>
                <a:ea typeface="黑体" panose="02010609060101010101" pitchFamily="49" charset="-122"/>
              </a:rPr>
              <a:t>助记符</a:t>
            </a:r>
            <a:r>
              <a:rPr lang="zh-CN" altLang="en-US" sz="2400" dirty="0">
                <a:latin typeface="黑体" panose="02010609060101010101" pitchFamily="49" charset="-122"/>
                <a:ea typeface="黑体" panose="02010609060101010101" pitchFamily="49" charset="-122"/>
              </a:rPr>
              <a:t>表示操作码</a:t>
            </a:r>
          </a:p>
          <a:p>
            <a:pPr marL="800100" lvl="1" indent="-342900">
              <a:buFont typeface="Arial" panose="020B0604020202020204" pitchFamily="34" charset="0"/>
              <a:buChar char="•"/>
            </a:pPr>
            <a:r>
              <a:rPr lang="zh-CN" altLang="en-US" sz="2400" dirty="0">
                <a:latin typeface="黑体" panose="02010609060101010101" pitchFamily="49" charset="-122"/>
                <a:ea typeface="黑体" panose="02010609060101010101" pitchFamily="49" charset="-122"/>
              </a:rPr>
              <a:t>用</a:t>
            </a:r>
            <a:r>
              <a:rPr lang="zh-CN" altLang="en-US" sz="2400" dirty="0">
                <a:solidFill>
                  <a:srgbClr val="FF0000"/>
                </a:solidFill>
                <a:latin typeface="黑体" panose="02010609060101010101" pitchFamily="49" charset="-122"/>
                <a:ea typeface="黑体" panose="02010609060101010101" pitchFamily="49" charset="-122"/>
              </a:rPr>
              <a:t>标号</a:t>
            </a:r>
            <a:r>
              <a:rPr lang="zh-CN" altLang="en-US" sz="2400" dirty="0">
                <a:latin typeface="黑体" panose="02010609060101010101" pitchFamily="49" charset="-122"/>
                <a:ea typeface="黑体" panose="02010609060101010101" pitchFamily="49" charset="-122"/>
              </a:rPr>
              <a:t>表示位置</a:t>
            </a:r>
          </a:p>
          <a:p>
            <a:pPr marL="800100" lvl="1" indent="-342900">
              <a:buFont typeface="Arial" panose="020B0604020202020204" pitchFamily="34" charset="0"/>
              <a:buChar char="•"/>
            </a:pPr>
            <a:r>
              <a:rPr lang="zh-CN" altLang="en-US" sz="2400" dirty="0">
                <a:latin typeface="黑体" panose="02010609060101010101" pitchFamily="49" charset="-122"/>
                <a:ea typeface="黑体" panose="02010609060101010101" pitchFamily="49" charset="-122"/>
              </a:rPr>
              <a:t>用助记符表示寄存器</a:t>
            </a:r>
          </a:p>
        </p:txBody>
      </p:sp>
      <p:sp>
        <p:nvSpPr>
          <p:cNvPr id="13" name="Text Box 8">
            <a:extLst>
              <a:ext uri="{FF2B5EF4-FFF2-40B4-BE49-F238E27FC236}">
                <a16:creationId xmlns:a16="http://schemas.microsoft.com/office/drawing/2014/main" id="{4523B98A-7C6F-4EAD-A4A0-C404C8BCA606}"/>
              </a:ext>
            </a:extLst>
          </p:cNvPr>
          <p:cNvSpPr txBox="1">
            <a:spLocks noChangeArrowheads="1"/>
          </p:cNvSpPr>
          <p:nvPr/>
        </p:nvSpPr>
        <p:spPr bwMode="auto">
          <a:xfrm>
            <a:off x="680654" y="3218688"/>
            <a:ext cx="2424112" cy="2800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90000"/>
              <a:buFont typeface="Wingdings" panose="05000000000000000000" pitchFamily="2" charset="2"/>
              <a:buBlip>
                <a:blip r:embed="rId3"/>
              </a:buBlip>
              <a:defRPr sz="3600" b="1">
                <a:solidFill>
                  <a:schemeClr val="tx1"/>
                </a:solidFill>
                <a:latin typeface="Myriad Web" pitchFamily="34" charset="0"/>
                <a:ea typeface="Arial Unicode MS" pitchFamily="34" charset="-122"/>
              </a:defRPr>
            </a:lvl1pPr>
            <a:lvl2pPr marL="742950" indent="-285750">
              <a:spcBef>
                <a:spcPct val="20000"/>
              </a:spcBef>
              <a:buClr>
                <a:schemeClr val="hlink"/>
              </a:buClr>
              <a:buSzPct val="90000"/>
              <a:buFont typeface="Wingdings" panose="05000000000000000000" pitchFamily="2" charset="2"/>
              <a:buBlip>
                <a:blip r:embed="rId4"/>
              </a:buBlip>
              <a:defRPr sz="2800">
                <a:solidFill>
                  <a:schemeClr val="tx1"/>
                </a:solidFill>
                <a:latin typeface="Myriad Web" pitchFamily="34" charset="0"/>
                <a:ea typeface="Arial Unicode MS" pitchFamily="34" charset="-122"/>
              </a:defRPr>
            </a:lvl2pPr>
            <a:lvl3pPr marL="1143000" indent="-228600">
              <a:spcBef>
                <a:spcPct val="20000"/>
              </a:spcBef>
              <a:buClr>
                <a:schemeClr val="folHlink"/>
              </a:buClr>
              <a:buSzPct val="90000"/>
              <a:buFont typeface="Wingdings" panose="05000000000000000000" pitchFamily="2" charset="2"/>
              <a:buBlip>
                <a:blip r:embed="rId5"/>
              </a:buBlip>
              <a:defRPr sz="2400">
                <a:solidFill>
                  <a:schemeClr val="tx1"/>
                </a:solidFill>
                <a:latin typeface="Myriad Web" pitchFamily="34" charset="0"/>
                <a:ea typeface="Arial Unicode MS" pitchFamily="34"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9pPr>
          </a:lstStyle>
          <a:p>
            <a:pPr eaLnBrk="1" hangingPunct="1">
              <a:spcBef>
                <a:spcPct val="0"/>
              </a:spcBef>
              <a:buClrTx/>
              <a:buSzTx/>
              <a:buFontTx/>
              <a:buNone/>
            </a:pPr>
            <a:r>
              <a:rPr lang="en-US" altLang="zh-CN" sz="2200" dirty="0">
                <a:latin typeface="黑体" panose="02010609060101010101" pitchFamily="49" charset="-122"/>
                <a:ea typeface="黑体" panose="02010609060101010101" pitchFamily="49" charset="-122"/>
              </a:rPr>
              <a:t>0</a:t>
            </a:r>
            <a:r>
              <a:rPr lang="zh-CN" altLang="en-US" sz="2200" dirty="0">
                <a:latin typeface="黑体" panose="02010609060101010101" pitchFamily="49" charset="-122"/>
                <a:ea typeface="黑体" panose="02010609060101010101" pitchFamily="49" charset="-122"/>
              </a:rPr>
              <a:t>：</a:t>
            </a:r>
            <a:r>
              <a:rPr lang="en-US" altLang="zh-CN" sz="2200" dirty="0">
                <a:latin typeface="黑体" panose="02010609060101010101" pitchFamily="49" charset="-122"/>
                <a:ea typeface="黑体" panose="02010609060101010101" pitchFamily="49" charset="-122"/>
              </a:rPr>
              <a:t>0101 </a:t>
            </a:r>
            <a:r>
              <a:rPr lang="en-US" altLang="zh-CN" sz="2200" dirty="0">
                <a:solidFill>
                  <a:srgbClr val="FF0000"/>
                </a:solidFill>
                <a:latin typeface="黑体" panose="02010609060101010101" pitchFamily="49" charset="-122"/>
                <a:ea typeface="黑体" panose="02010609060101010101" pitchFamily="49" charset="-122"/>
              </a:rPr>
              <a:t>0110</a:t>
            </a:r>
          </a:p>
          <a:p>
            <a:pPr eaLnBrk="1" hangingPunct="1">
              <a:spcBef>
                <a:spcPct val="0"/>
              </a:spcBef>
              <a:buClrTx/>
              <a:buSzTx/>
              <a:buFontTx/>
              <a:buNone/>
            </a:pPr>
            <a:r>
              <a:rPr lang="en-US" altLang="zh-CN" sz="2200" dirty="0">
                <a:latin typeface="黑体" panose="02010609060101010101" pitchFamily="49" charset="-122"/>
                <a:ea typeface="黑体" panose="02010609060101010101" pitchFamily="49" charset="-122"/>
              </a:rPr>
              <a:t>1</a:t>
            </a:r>
            <a:r>
              <a:rPr lang="zh-CN" altLang="en-US" sz="2200" dirty="0">
                <a:latin typeface="黑体" panose="02010609060101010101" pitchFamily="49" charset="-122"/>
                <a:ea typeface="黑体" panose="02010609060101010101" pitchFamily="49" charset="-122"/>
              </a:rPr>
              <a:t>：</a:t>
            </a:r>
            <a:r>
              <a:rPr lang="en-US" altLang="zh-CN" sz="2200" dirty="0">
                <a:solidFill>
                  <a:srgbClr val="009242"/>
                </a:solidFill>
                <a:latin typeface="黑体" panose="02010609060101010101" pitchFamily="49" charset="-122"/>
                <a:ea typeface="黑体" panose="02010609060101010101" pitchFamily="49" charset="-122"/>
              </a:rPr>
              <a:t>0010</a:t>
            </a:r>
            <a:r>
              <a:rPr lang="en-US" altLang="zh-CN" sz="2200" dirty="0">
                <a:latin typeface="黑体" panose="02010609060101010101" pitchFamily="49" charset="-122"/>
                <a:ea typeface="黑体" panose="02010609060101010101" pitchFamily="49" charset="-122"/>
              </a:rPr>
              <a:t> </a:t>
            </a:r>
            <a:r>
              <a:rPr lang="en-US" altLang="zh-CN" sz="2200" dirty="0">
                <a:solidFill>
                  <a:srgbClr val="FF0000"/>
                </a:solidFill>
                <a:latin typeface="黑体" panose="02010609060101010101" pitchFamily="49" charset="-122"/>
                <a:ea typeface="黑体" panose="02010609060101010101" pitchFamily="49" charset="-122"/>
              </a:rPr>
              <a:t>0100</a:t>
            </a:r>
          </a:p>
          <a:p>
            <a:pPr eaLnBrk="1" hangingPunct="1">
              <a:spcBef>
                <a:spcPct val="0"/>
              </a:spcBef>
              <a:buClrTx/>
              <a:buSzTx/>
              <a:buFontTx/>
              <a:buNone/>
            </a:pPr>
            <a:r>
              <a:rPr lang="en-US" altLang="zh-CN" sz="2200" dirty="0">
                <a:latin typeface="黑体" panose="02010609060101010101" pitchFamily="49" charset="-122"/>
                <a:ea typeface="黑体" panose="02010609060101010101" pitchFamily="49" charset="-122"/>
              </a:rPr>
              <a:t>2</a:t>
            </a:r>
            <a:r>
              <a:rPr lang="zh-CN" altLang="en-US" sz="2200" dirty="0">
                <a:latin typeface="黑体" panose="02010609060101010101" pitchFamily="49" charset="-122"/>
                <a:ea typeface="黑体" panose="02010609060101010101" pitchFamily="49" charset="-122"/>
              </a:rPr>
              <a:t>： </a:t>
            </a:r>
            <a:r>
              <a:rPr lang="en-US" altLang="zh-CN" sz="2200" dirty="0">
                <a:latin typeface="黑体" panose="02010609060101010101" pitchFamily="49" charset="-122"/>
                <a:ea typeface="黑体" panose="02010609060101010101" pitchFamily="49" charset="-122"/>
              </a:rPr>
              <a:t>……</a:t>
            </a:r>
          </a:p>
          <a:p>
            <a:pPr eaLnBrk="1" hangingPunct="1">
              <a:spcBef>
                <a:spcPct val="0"/>
              </a:spcBef>
              <a:buClrTx/>
              <a:buSzTx/>
              <a:buFontTx/>
              <a:buNone/>
            </a:pPr>
            <a:r>
              <a:rPr lang="en-US" altLang="zh-CN" sz="2200" dirty="0">
                <a:latin typeface="黑体" panose="02010609060101010101" pitchFamily="49" charset="-122"/>
                <a:ea typeface="黑体" panose="02010609060101010101" pitchFamily="49" charset="-122"/>
              </a:rPr>
              <a:t>3</a:t>
            </a:r>
            <a:r>
              <a:rPr lang="zh-CN" altLang="en-US" sz="2200" dirty="0">
                <a:latin typeface="黑体" panose="02010609060101010101" pitchFamily="49" charset="-122"/>
                <a:ea typeface="黑体" panose="02010609060101010101" pitchFamily="49" charset="-122"/>
              </a:rPr>
              <a:t>： </a:t>
            </a:r>
            <a:r>
              <a:rPr lang="en-US" altLang="zh-CN" sz="2200" dirty="0">
                <a:latin typeface="黑体" panose="02010609060101010101" pitchFamily="49" charset="-122"/>
                <a:ea typeface="黑体" panose="02010609060101010101" pitchFamily="49" charset="-122"/>
              </a:rPr>
              <a:t>……</a:t>
            </a:r>
          </a:p>
          <a:p>
            <a:pPr eaLnBrk="1" hangingPunct="1">
              <a:spcBef>
                <a:spcPct val="0"/>
              </a:spcBef>
              <a:buClrTx/>
              <a:buSzTx/>
              <a:buFontTx/>
              <a:buNone/>
            </a:pPr>
            <a:r>
              <a:rPr lang="en-US" altLang="zh-CN" sz="2200" dirty="0">
                <a:latin typeface="黑体" panose="02010609060101010101" pitchFamily="49" charset="-122"/>
                <a:ea typeface="黑体" panose="02010609060101010101" pitchFamily="49" charset="-122"/>
              </a:rPr>
              <a:t>4</a:t>
            </a:r>
            <a:r>
              <a:rPr lang="zh-CN" altLang="en-US" sz="2200" dirty="0">
                <a:latin typeface="黑体" panose="02010609060101010101" pitchFamily="49" charset="-122"/>
                <a:ea typeface="黑体" panose="02010609060101010101" pitchFamily="49" charset="-122"/>
              </a:rPr>
              <a:t>：</a:t>
            </a:r>
            <a:r>
              <a:rPr lang="en-US" altLang="zh-CN" sz="2200" dirty="0">
                <a:latin typeface="黑体" panose="02010609060101010101" pitchFamily="49" charset="-122"/>
                <a:ea typeface="黑体" panose="02010609060101010101" pitchFamily="49" charset="-122"/>
              </a:rPr>
              <a:t>0110 </a:t>
            </a:r>
            <a:r>
              <a:rPr lang="en-US" altLang="zh-CN" sz="2200" dirty="0">
                <a:solidFill>
                  <a:srgbClr val="FF0000"/>
                </a:solidFill>
                <a:latin typeface="黑体" panose="02010609060101010101" pitchFamily="49" charset="-122"/>
                <a:ea typeface="黑体" panose="02010609060101010101" pitchFamily="49" charset="-122"/>
              </a:rPr>
              <a:t>0111</a:t>
            </a:r>
            <a:endParaRPr lang="en-US" altLang="zh-CN" sz="2200" dirty="0">
              <a:latin typeface="黑体" panose="02010609060101010101" pitchFamily="49" charset="-122"/>
              <a:ea typeface="黑体" panose="02010609060101010101" pitchFamily="49" charset="-122"/>
            </a:endParaRPr>
          </a:p>
          <a:p>
            <a:pPr eaLnBrk="1" hangingPunct="1">
              <a:spcBef>
                <a:spcPct val="0"/>
              </a:spcBef>
              <a:buClrTx/>
              <a:buSzTx/>
              <a:buFontTx/>
              <a:buNone/>
            </a:pPr>
            <a:r>
              <a:rPr lang="en-US" altLang="zh-CN" sz="2200" dirty="0">
                <a:latin typeface="黑体" panose="02010609060101010101" pitchFamily="49" charset="-122"/>
                <a:ea typeface="黑体" panose="02010609060101010101" pitchFamily="49" charset="-122"/>
              </a:rPr>
              <a:t>5</a:t>
            </a:r>
            <a:r>
              <a:rPr lang="zh-CN" altLang="en-US" sz="2200" dirty="0">
                <a:latin typeface="黑体" panose="02010609060101010101" pitchFamily="49" charset="-122"/>
                <a:ea typeface="黑体" panose="02010609060101010101" pitchFamily="49" charset="-122"/>
              </a:rPr>
              <a:t>： </a:t>
            </a:r>
            <a:r>
              <a:rPr lang="en-US" altLang="zh-CN" sz="2200" dirty="0">
                <a:latin typeface="黑体" panose="02010609060101010101" pitchFamily="49" charset="-122"/>
                <a:ea typeface="黑体" panose="02010609060101010101" pitchFamily="49" charset="-122"/>
              </a:rPr>
              <a:t>……</a:t>
            </a:r>
            <a:endParaRPr lang="en-US" altLang="zh-CN" sz="2200" dirty="0">
              <a:solidFill>
                <a:srgbClr val="FF0000"/>
              </a:solidFill>
              <a:latin typeface="黑体" panose="02010609060101010101" pitchFamily="49" charset="-122"/>
              <a:ea typeface="黑体" panose="02010609060101010101" pitchFamily="49" charset="-122"/>
            </a:endParaRPr>
          </a:p>
          <a:p>
            <a:pPr eaLnBrk="1" hangingPunct="1">
              <a:spcBef>
                <a:spcPct val="0"/>
              </a:spcBef>
              <a:buClrTx/>
              <a:buSzTx/>
              <a:buFontTx/>
              <a:buNone/>
            </a:pPr>
            <a:r>
              <a:rPr lang="en-US" altLang="zh-CN" sz="2200" dirty="0">
                <a:latin typeface="黑体" panose="02010609060101010101" pitchFamily="49" charset="-122"/>
                <a:ea typeface="黑体" panose="02010609060101010101" pitchFamily="49" charset="-122"/>
              </a:rPr>
              <a:t>6</a:t>
            </a:r>
            <a:r>
              <a:rPr lang="zh-CN" altLang="en-US" sz="2200" dirty="0">
                <a:latin typeface="黑体" panose="02010609060101010101" pitchFamily="49" charset="-122"/>
                <a:ea typeface="黑体" panose="02010609060101010101" pitchFamily="49" charset="-122"/>
              </a:rPr>
              <a:t>： </a:t>
            </a:r>
            <a:r>
              <a:rPr lang="en-US" altLang="zh-CN" sz="2200" dirty="0">
                <a:latin typeface="黑体" panose="02010609060101010101" pitchFamily="49" charset="-122"/>
                <a:ea typeface="黑体" panose="02010609060101010101" pitchFamily="49" charset="-122"/>
              </a:rPr>
              <a:t>……</a:t>
            </a:r>
          </a:p>
          <a:p>
            <a:pPr eaLnBrk="1" hangingPunct="1">
              <a:spcBef>
                <a:spcPct val="0"/>
              </a:spcBef>
              <a:buClrTx/>
              <a:buSzTx/>
              <a:buFontTx/>
              <a:buNone/>
            </a:pPr>
            <a:r>
              <a:rPr lang="en-US" altLang="zh-CN" sz="2200" dirty="0">
                <a:latin typeface="黑体" panose="02010609060101010101" pitchFamily="49" charset="-122"/>
                <a:ea typeface="黑体" panose="02010609060101010101" pitchFamily="49" charset="-122"/>
              </a:rPr>
              <a:t>7</a:t>
            </a:r>
            <a:r>
              <a:rPr lang="zh-CN" altLang="en-US" sz="2200" dirty="0">
                <a:latin typeface="黑体" panose="02010609060101010101" pitchFamily="49" charset="-122"/>
                <a:ea typeface="黑体" panose="02010609060101010101" pitchFamily="49" charset="-122"/>
              </a:rPr>
              <a:t>： </a:t>
            </a:r>
            <a:r>
              <a:rPr lang="en-US" altLang="zh-CN" sz="2200" dirty="0">
                <a:latin typeface="黑体" panose="02010609060101010101" pitchFamily="49" charset="-122"/>
                <a:ea typeface="黑体" panose="02010609060101010101" pitchFamily="49" charset="-122"/>
              </a:rPr>
              <a:t>……</a:t>
            </a:r>
          </a:p>
        </p:txBody>
      </p:sp>
      <p:sp>
        <p:nvSpPr>
          <p:cNvPr id="14" name="箭头: 上 39">
            <a:extLst>
              <a:ext uri="{FF2B5EF4-FFF2-40B4-BE49-F238E27FC236}">
                <a16:creationId xmlns:a16="http://schemas.microsoft.com/office/drawing/2014/main" id="{5C9EDA52-12AD-48D3-AD75-0C87AE1CE9C8}"/>
              </a:ext>
            </a:extLst>
          </p:cNvPr>
          <p:cNvSpPr/>
          <p:nvPr/>
        </p:nvSpPr>
        <p:spPr>
          <a:xfrm rot="16200000" flipV="1">
            <a:off x="3073106" y="4227681"/>
            <a:ext cx="212735" cy="444225"/>
          </a:xfrm>
          <a:prstGeom prst="upArrow">
            <a:avLst>
              <a:gd name="adj1" fmla="val 53669"/>
              <a:gd name="adj2" fmla="val 52344"/>
            </a:avLst>
          </a:prstGeom>
          <a:solidFill>
            <a:schemeClr val="bg2">
              <a:lumMod val="50000"/>
            </a:schemeClr>
          </a:solidFill>
          <a:ln>
            <a:noFill/>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black"/>
              </a:solidFill>
              <a:effectLst/>
              <a:uLnTx/>
              <a:uFillTx/>
              <a:latin typeface="Times New Roman" panose="02020603050405020304" pitchFamily="18" charset="0"/>
              <a:ea typeface="黑体" panose="02010609060101010101" pitchFamily="49" charset="-122"/>
              <a:cs typeface="+mn-cs"/>
            </a:endParaRPr>
          </a:p>
        </p:txBody>
      </p:sp>
      <p:sp>
        <p:nvSpPr>
          <p:cNvPr id="15" name="Text Box 12">
            <a:extLst>
              <a:ext uri="{FF2B5EF4-FFF2-40B4-BE49-F238E27FC236}">
                <a16:creationId xmlns:a16="http://schemas.microsoft.com/office/drawing/2014/main" id="{10CD400D-36F1-4429-B3F9-AFE72E19AFD6}"/>
              </a:ext>
            </a:extLst>
          </p:cNvPr>
          <p:cNvSpPr txBox="1">
            <a:spLocks noChangeArrowheads="1"/>
          </p:cNvSpPr>
          <p:nvPr/>
        </p:nvSpPr>
        <p:spPr bwMode="auto">
          <a:xfrm>
            <a:off x="3664616" y="3218688"/>
            <a:ext cx="2362558" cy="2800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90000"/>
              <a:buFont typeface="Wingdings" panose="05000000000000000000" pitchFamily="2" charset="2"/>
              <a:buBlip>
                <a:blip r:embed="rId3"/>
              </a:buBlip>
              <a:defRPr sz="3600" b="1">
                <a:solidFill>
                  <a:schemeClr val="tx1"/>
                </a:solidFill>
                <a:latin typeface="Myriad Web" pitchFamily="34" charset="0"/>
                <a:ea typeface="Arial Unicode MS" pitchFamily="34" charset="-122"/>
              </a:defRPr>
            </a:lvl1pPr>
            <a:lvl2pPr marL="742950" indent="-285750">
              <a:spcBef>
                <a:spcPct val="20000"/>
              </a:spcBef>
              <a:buClr>
                <a:schemeClr val="hlink"/>
              </a:buClr>
              <a:buSzPct val="90000"/>
              <a:buFont typeface="Wingdings" panose="05000000000000000000" pitchFamily="2" charset="2"/>
              <a:buBlip>
                <a:blip r:embed="rId4"/>
              </a:buBlip>
              <a:defRPr sz="2800">
                <a:solidFill>
                  <a:schemeClr val="tx1"/>
                </a:solidFill>
                <a:latin typeface="Myriad Web" pitchFamily="34" charset="0"/>
                <a:ea typeface="Arial Unicode MS" pitchFamily="34" charset="-122"/>
              </a:defRPr>
            </a:lvl2pPr>
            <a:lvl3pPr marL="1143000" indent="-228600">
              <a:spcBef>
                <a:spcPct val="20000"/>
              </a:spcBef>
              <a:buClr>
                <a:schemeClr val="folHlink"/>
              </a:buClr>
              <a:buSzPct val="90000"/>
              <a:buFont typeface="Wingdings" panose="05000000000000000000" pitchFamily="2" charset="2"/>
              <a:buBlip>
                <a:blip r:embed="rId5"/>
              </a:buBlip>
              <a:defRPr sz="2400">
                <a:solidFill>
                  <a:schemeClr val="tx1"/>
                </a:solidFill>
                <a:latin typeface="Myriad Web" pitchFamily="34" charset="0"/>
                <a:ea typeface="Arial Unicode MS" pitchFamily="34"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9pPr>
          </a:lstStyle>
          <a:p>
            <a:pPr>
              <a:spcBef>
                <a:spcPct val="0"/>
              </a:spcBef>
              <a:buClrTx/>
              <a:buSzTx/>
              <a:buNone/>
            </a:pP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a:latin typeface="+mn-ea"/>
                <a:ea typeface="+mn-ea"/>
                <a:cs typeface="Times New Roman" panose="02020603050405020304" pitchFamily="18" charset="0"/>
              </a:rPr>
              <a:t>0</a:t>
            </a:r>
            <a:r>
              <a:rPr lang="zh-CN" altLang="en-US" sz="2200" dirty="0">
                <a:latin typeface="+mn-ea"/>
                <a:ea typeface="+mn-ea"/>
                <a:cs typeface="Times New Roman" panose="02020603050405020304" pitchFamily="18" charset="0"/>
              </a:rPr>
              <a:t>：</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 add </a:t>
            </a:r>
            <a:r>
              <a:rPr lang="en-US" altLang="zh-CN" sz="2200" dirty="0">
                <a:solidFill>
                  <a:srgbClr val="993300"/>
                </a:solidFill>
                <a:latin typeface="Times New Roman" panose="02020603050405020304" pitchFamily="18" charset="0"/>
                <a:ea typeface="微软雅黑" panose="020B0503020204020204" pitchFamily="34" charset="-122"/>
                <a:cs typeface="Times New Roman" panose="02020603050405020304" pitchFamily="18" charset="0"/>
              </a:rPr>
              <a:t>B</a:t>
            </a:r>
          </a:p>
          <a:p>
            <a:pPr>
              <a:spcBef>
                <a:spcPct val="0"/>
              </a:spcBef>
              <a:buClrTx/>
              <a:buSzTx/>
              <a:buNone/>
            </a:pPr>
            <a:r>
              <a:rPr lang="en-US" altLang="zh-CN" sz="2200" dirty="0">
                <a:solidFill>
                  <a:srgbClr val="009242"/>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a:latin typeface="黑体" panose="02010609060101010101" pitchFamily="49" charset="-122"/>
                <a:ea typeface="黑体" panose="02010609060101010101" pitchFamily="49" charset="-122"/>
              </a:rPr>
              <a:t>1</a:t>
            </a:r>
            <a:r>
              <a:rPr lang="zh-CN" altLang="en-US" sz="2200" dirty="0">
                <a:latin typeface="黑体" panose="02010609060101010101" pitchFamily="49" charset="-122"/>
                <a:ea typeface="黑体" panose="02010609060101010101" pitchFamily="49" charset="-122"/>
              </a:rPr>
              <a:t>：</a:t>
            </a:r>
            <a:r>
              <a:rPr lang="en-US" altLang="zh-CN" sz="2200" dirty="0">
                <a:solidFill>
                  <a:srgbClr val="009242"/>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err="1">
                <a:solidFill>
                  <a:srgbClr val="009242"/>
                </a:solidFill>
                <a:latin typeface="Times New Roman" panose="02020603050405020304" pitchFamily="18" charset="0"/>
                <a:ea typeface="微软雅黑" panose="020B0503020204020204" pitchFamily="34" charset="-122"/>
                <a:cs typeface="Times New Roman" panose="02020603050405020304" pitchFamily="18" charset="0"/>
              </a:rPr>
              <a:t>jxx</a:t>
            </a:r>
            <a:r>
              <a:rPr lang="en-US" altLang="zh-CN" sz="2200" dirty="0">
                <a:solidFill>
                  <a:srgbClr val="009242"/>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L0</a:t>
            </a:r>
          </a:p>
          <a:p>
            <a:pPr>
              <a:spcBef>
                <a:spcPct val="0"/>
              </a:spcBef>
              <a:buClrTx/>
              <a:buSzTx/>
              <a:buNone/>
            </a:pP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a:latin typeface="黑体" panose="02010609060101010101" pitchFamily="49" charset="-122"/>
                <a:ea typeface="黑体" panose="02010609060101010101" pitchFamily="49" charset="-122"/>
              </a:rPr>
              <a:t>2</a:t>
            </a:r>
            <a:r>
              <a:rPr lang="zh-CN" altLang="en-US" sz="2200" dirty="0">
                <a:latin typeface="黑体" panose="02010609060101010101" pitchFamily="49" charset="-122"/>
                <a:ea typeface="黑体" panose="02010609060101010101" pitchFamily="49" charset="-122"/>
              </a:rPr>
              <a:t>：</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a:t>
            </a:r>
          </a:p>
          <a:p>
            <a:pPr>
              <a:spcBef>
                <a:spcPct val="0"/>
              </a:spcBef>
              <a:buClrTx/>
              <a:buSzTx/>
              <a:buNone/>
            </a:pP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a:latin typeface="黑体" panose="02010609060101010101" pitchFamily="49" charset="-122"/>
                <a:ea typeface="黑体" panose="02010609060101010101" pitchFamily="49" charset="-122"/>
              </a:rPr>
              <a:t>3</a:t>
            </a:r>
            <a:r>
              <a:rPr lang="zh-CN" altLang="en-US" sz="2200" dirty="0">
                <a:latin typeface="黑体" panose="02010609060101010101" pitchFamily="49" charset="-122"/>
                <a:ea typeface="黑体" panose="02010609060101010101" pitchFamily="49" charset="-122"/>
              </a:rPr>
              <a:t>：</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a:t>
            </a:r>
          </a:p>
          <a:p>
            <a:pPr>
              <a:spcBef>
                <a:spcPct val="0"/>
              </a:spcBef>
              <a:buClrTx/>
              <a:buSzTx/>
              <a:buNone/>
            </a:pP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a:latin typeface="黑体" panose="02010609060101010101" pitchFamily="49" charset="-122"/>
                <a:ea typeface="黑体" panose="02010609060101010101" pitchFamily="49" charset="-122"/>
              </a:rPr>
              <a:t>4</a:t>
            </a:r>
            <a:r>
              <a:rPr lang="zh-CN" altLang="en-US" sz="2200" dirty="0">
                <a:latin typeface="黑体" panose="02010609060101010101" pitchFamily="49" charset="-122"/>
                <a:ea typeface="黑体" panose="02010609060101010101" pitchFamily="49" charset="-122"/>
              </a:rPr>
              <a:t>：</a:t>
            </a:r>
            <a:r>
              <a:rPr lang="en-US" altLang="zh-CN" sz="22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L0</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sub </a:t>
            </a:r>
            <a:r>
              <a:rPr lang="en-US" altLang="zh-CN" sz="2200" dirty="0">
                <a:solidFill>
                  <a:srgbClr val="0066FF"/>
                </a:solidFill>
                <a:latin typeface="Times New Roman" panose="02020603050405020304" pitchFamily="18" charset="0"/>
                <a:ea typeface="微软雅黑" panose="020B0503020204020204" pitchFamily="34" charset="-122"/>
                <a:cs typeface="Times New Roman" panose="02020603050405020304" pitchFamily="18" charset="0"/>
              </a:rPr>
              <a:t>C</a:t>
            </a:r>
            <a:endParaRPr lang="en-US" altLang="zh-CN" sz="2200" dirty="0">
              <a:latin typeface="Times New Roman" panose="02020603050405020304" pitchFamily="18" charset="0"/>
              <a:ea typeface="微软雅黑" panose="020B0503020204020204" pitchFamily="34" charset="-122"/>
              <a:cs typeface="Times New Roman" panose="02020603050405020304" pitchFamily="18" charset="0"/>
            </a:endParaRPr>
          </a:p>
          <a:p>
            <a:pPr eaLnBrk="1" hangingPunct="1">
              <a:spcBef>
                <a:spcPct val="0"/>
              </a:spcBef>
              <a:buClrTx/>
              <a:buSzTx/>
              <a:buFontTx/>
              <a:buNone/>
            </a:pP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a:latin typeface="+mn-ea"/>
                <a:ea typeface="+mn-ea"/>
                <a:cs typeface="Times New Roman" panose="02020603050405020304" pitchFamily="18" charset="0"/>
              </a:rPr>
              <a:t>5</a:t>
            </a:r>
            <a:r>
              <a:rPr lang="zh-CN" altLang="en-US" sz="2200" dirty="0">
                <a:latin typeface="+mn-ea"/>
                <a:ea typeface="+mn-ea"/>
                <a:cs typeface="Times New Roman" panose="02020603050405020304" pitchFamily="18" charset="0"/>
              </a:rPr>
              <a:t>：</a:t>
            </a:r>
            <a:r>
              <a:rPr lang="en-US" altLang="zh-CN" sz="2200" dirty="0">
                <a:latin typeface="+mn-ea"/>
                <a:ea typeface="+mn-ea"/>
                <a:cs typeface="Times New Roman" panose="02020603050405020304" pitchFamily="18" charset="0"/>
              </a:rPr>
              <a:t>  </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a:t>
            </a:r>
          </a:p>
          <a:p>
            <a:pPr eaLnBrk="1" hangingPunct="1">
              <a:spcBef>
                <a:spcPct val="0"/>
              </a:spcBef>
              <a:buClrTx/>
              <a:buSzTx/>
              <a:buFontTx/>
              <a:buNone/>
            </a:pPr>
            <a:r>
              <a:rPr lang="en-US" altLang="zh-CN" sz="2200" dirty="0">
                <a:solidFill>
                  <a:srgbClr val="993300"/>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a:latin typeface="+mn-ea"/>
                <a:ea typeface="+mn-ea"/>
                <a:cs typeface="Times New Roman" panose="02020603050405020304" pitchFamily="18" charset="0"/>
              </a:rPr>
              <a:t>6</a:t>
            </a:r>
            <a:r>
              <a:rPr lang="zh-CN" altLang="en-US" sz="2200" dirty="0">
                <a:latin typeface="+mn-ea"/>
                <a:ea typeface="+mn-ea"/>
                <a:cs typeface="Times New Roman" panose="02020603050405020304" pitchFamily="18" charset="0"/>
              </a:rPr>
              <a:t>：</a:t>
            </a:r>
            <a:r>
              <a:rPr lang="en-US" altLang="zh-CN" sz="2200" dirty="0">
                <a:solidFill>
                  <a:srgbClr val="993300"/>
                </a:solidFill>
                <a:latin typeface="Times New Roman" panose="02020603050405020304" pitchFamily="18" charset="0"/>
                <a:ea typeface="微软雅黑" panose="020B0503020204020204" pitchFamily="34" charset="-122"/>
                <a:cs typeface="Times New Roman" panose="02020603050405020304" pitchFamily="18" charset="0"/>
              </a:rPr>
              <a:t>B</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a:t>
            </a:r>
          </a:p>
          <a:p>
            <a:pPr eaLnBrk="1" hangingPunct="1">
              <a:spcBef>
                <a:spcPct val="0"/>
              </a:spcBef>
              <a:buClrTx/>
              <a:buSzTx/>
              <a:buFontTx/>
              <a:buNone/>
            </a:pPr>
            <a:r>
              <a:rPr lang="en-US" altLang="zh-CN" sz="2200" dirty="0">
                <a:solidFill>
                  <a:srgbClr val="0066FF"/>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a:latin typeface="+mn-ea"/>
                <a:ea typeface="+mn-ea"/>
                <a:cs typeface="Times New Roman" panose="02020603050405020304" pitchFamily="18" charset="0"/>
              </a:rPr>
              <a:t>7</a:t>
            </a:r>
            <a:r>
              <a:rPr lang="zh-CN" altLang="en-US" sz="2200" dirty="0">
                <a:latin typeface="+mn-ea"/>
                <a:ea typeface="+mn-ea"/>
                <a:cs typeface="Times New Roman" panose="02020603050405020304" pitchFamily="18" charset="0"/>
              </a:rPr>
              <a:t>：</a:t>
            </a:r>
            <a:r>
              <a:rPr lang="en-US" altLang="zh-CN" sz="2200" dirty="0">
                <a:solidFill>
                  <a:srgbClr val="0066FF"/>
                </a:solidFill>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a:t>
            </a:r>
          </a:p>
        </p:txBody>
      </p:sp>
      <p:sp>
        <p:nvSpPr>
          <p:cNvPr id="4" name="矩形 3">
            <a:extLst>
              <a:ext uri="{FF2B5EF4-FFF2-40B4-BE49-F238E27FC236}">
                <a16:creationId xmlns:a16="http://schemas.microsoft.com/office/drawing/2014/main" id="{1386E897-CF13-4CA2-B19B-842B41A8964F}"/>
              </a:ext>
            </a:extLst>
          </p:cNvPr>
          <p:cNvSpPr/>
          <p:nvPr/>
        </p:nvSpPr>
        <p:spPr>
          <a:xfrm>
            <a:off x="6039236" y="3095815"/>
            <a:ext cx="6096000" cy="1107996"/>
          </a:xfrm>
          <a:prstGeom prst="rect">
            <a:avLst/>
          </a:prstGeom>
        </p:spPr>
        <p:txBody>
          <a:bodyPr>
            <a:spAutoFit/>
          </a:bodyPr>
          <a:lstStyle/>
          <a:p>
            <a:pPr marL="342900" indent="-342900">
              <a:buFont typeface="Arial" panose="020B0604020202020204" pitchFamily="34" charset="0"/>
              <a:buChar char="•"/>
            </a:pPr>
            <a:r>
              <a:rPr lang="zh-CN" altLang="en-US" sz="2200" dirty="0">
                <a:latin typeface="黑体" panose="02010609060101010101" pitchFamily="49" charset="-122"/>
                <a:ea typeface="黑体" panose="02010609060101010101" pitchFamily="49" charset="-122"/>
              </a:rPr>
              <a:t>不会因为增减指令而需要修改其他指令</a:t>
            </a:r>
          </a:p>
          <a:p>
            <a:pPr marL="342900" indent="-342900">
              <a:buFont typeface="Arial" panose="020B0604020202020204" pitchFamily="34" charset="0"/>
              <a:buChar char="•"/>
            </a:pPr>
            <a:r>
              <a:rPr lang="zh-CN" altLang="en-US" sz="2200" dirty="0">
                <a:latin typeface="黑体" panose="02010609060101010101" pitchFamily="49" charset="-122"/>
                <a:ea typeface="黑体" panose="02010609060101010101" pitchFamily="49" charset="-122"/>
              </a:rPr>
              <a:t>不需记忆指令码，编写方便</a:t>
            </a:r>
          </a:p>
          <a:p>
            <a:pPr marL="342900" indent="-342900">
              <a:buFont typeface="Arial" panose="020B0604020202020204" pitchFamily="34" charset="0"/>
              <a:buChar char="•"/>
            </a:pPr>
            <a:r>
              <a:rPr lang="zh-CN" altLang="en-US" sz="2200" dirty="0">
                <a:latin typeface="黑体" panose="02010609060101010101" pitchFamily="49" charset="-122"/>
                <a:ea typeface="黑体" panose="02010609060101010101" pitchFamily="49" charset="-122"/>
              </a:rPr>
              <a:t>可读性比机器语言强</a:t>
            </a:r>
          </a:p>
        </p:txBody>
      </p:sp>
      <p:sp>
        <p:nvSpPr>
          <p:cNvPr id="17" name="Text Box 21">
            <a:extLst>
              <a:ext uri="{FF2B5EF4-FFF2-40B4-BE49-F238E27FC236}">
                <a16:creationId xmlns:a16="http://schemas.microsoft.com/office/drawing/2014/main" id="{DE403EFC-B4DC-4336-A958-5D140669E771}"/>
              </a:ext>
            </a:extLst>
          </p:cNvPr>
          <p:cNvSpPr txBox="1">
            <a:spLocks noChangeArrowheads="1"/>
          </p:cNvSpPr>
          <p:nvPr/>
        </p:nvSpPr>
        <p:spPr bwMode="auto">
          <a:xfrm>
            <a:off x="6587024" y="4981068"/>
            <a:ext cx="4924322" cy="400110"/>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rIns="0">
            <a:spAutoFit/>
          </a:bodyPr>
          <a:lstStyle>
            <a:lvl1pPr>
              <a:spcBef>
                <a:spcPct val="20000"/>
              </a:spcBef>
              <a:buClr>
                <a:schemeClr val="folHlink"/>
              </a:buClr>
              <a:buSzPct val="90000"/>
              <a:buFont typeface="Wingdings" panose="05000000000000000000" pitchFamily="2" charset="2"/>
              <a:buBlip>
                <a:blip r:embed="rId3"/>
              </a:buBlip>
              <a:defRPr sz="3600" b="1">
                <a:solidFill>
                  <a:schemeClr val="tx1"/>
                </a:solidFill>
                <a:latin typeface="Myriad Web" pitchFamily="34" charset="0"/>
                <a:ea typeface="Arial Unicode MS" pitchFamily="34" charset="-122"/>
              </a:defRPr>
            </a:lvl1pPr>
            <a:lvl2pPr marL="742950" indent="-285750">
              <a:spcBef>
                <a:spcPct val="20000"/>
              </a:spcBef>
              <a:buClr>
                <a:schemeClr val="hlink"/>
              </a:buClr>
              <a:buSzPct val="90000"/>
              <a:buFont typeface="Wingdings" panose="05000000000000000000" pitchFamily="2" charset="2"/>
              <a:buBlip>
                <a:blip r:embed="rId4"/>
              </a:buBlip>
              <a:defRPr sz="2800">
                <a:solidFill>
                  <a:schemeClr val="tx1"/>
                </a:solidFill>
                <a:latin typeface="Myriad Web" pitchFamily="34" charset="0"/>
                <a:ea typeface="Arial Unicode MS" pitchFamily="34" charset="-122"/>
              </a:defRPr>
            </a:lvl2pPr>
            <a:lvl3pPr marL="1143000" indent="-228600">
              <a:spcBef>
                <a:spcPct val="20000"/>
              </a:spcBef>
              <a:buClr>
                <a:schemeClr val="folHlink"/>
              </a:buClr>
              <a:buSzPct val="90000"/>
              <a:buFont typeface="Wingdings" panose="05000000000000000000" pitchFamily="2" charset="2"/>
              <a:buBlip>
                <a:blip r:embed="rId5"/>
              </a:buBlip>
              <a:defRPr sz="2400">
                <a:solidFill>
                  <a:schemeClr val="tx1"/>
                </a:solidFill>
                <a:latin typeface="Myriad Web" pitchFamily="34" charset="0"/>
                <a:ea typeface="Arial Unicode MS" pitchFamily="34"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9pPr>
          </a:lstStyle>
          <a:p>
            <a:pPr>
              <a:spcBef>
                <a:spcPct val="50000"/>
              </a:spcBef>
              <a:buClrTx/>
              <a:buSzTx/>
              <a:buNone/>
            </a:pPr>
            <a:r>
              <a:rPr lang="zh-CN" altLang="en-US" sz="2000" dirty="0">
                <a:solidFill>
                  <a:srgbClr val="FF0000"/>
                </a:solidFill>
                <a:latin typeface="黑体" panose="02010609060101010101" pitchFamily="49" charset="-122"/>
                <a:ea typeface="黑体" panose="02010609060101010101" pitchFamily="49" charset="-122"/>
              </a:rPr>
              <a:t>需用汇编程序将汇编语言转换为机器语言！</a:t>
            </a:r>
          </a:p>
        </p:txBody>
      </p:sp>
    </p:spTree>
    <p:extLst>
      <p:ext uri="{BB962C8B-B14F-4D97-AF65-F5344CB8AC3E}">
        <p14:creationId xmlns:p14="http://schemas.microsoft.com/office/powerpoint/2010/main" val="3923089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blinds(horizontal)">
                                      <p:cBhvr>
                                        <p:cTn id="2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3" grpId="0"/>
      <p:bldP spid="14" grpId="0" animBg="1"/>
      <p:bldP spid="15" grpId="0"/>
      <p:bldP spid="4" grpId="0"/>
      <p:bldP spid="17"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zh-CN" dirty="0">
                <a:solidFill>
                  <a:schemeClr val="tx1"/>
                </a:solidFill>
              </a:rPr>
              <a:t>程序的</a:t>
            </a:r>
            <a:r>
              <a:rPr lang="zh-CN" altLang="en-US" dirty="0">
                <a:solidFill>
                  <a:schemeClr val="tx1"/>
                </a:solidFill>
              </a:rPr>
              <a:t>开发</a:t>
            </a:r>
            <a:r>
              <a:rPr lang="zh-CN" altLang="zh-CN" dirty="0">
                <a:solidFill>
                  <a:schemeClr val="tx1"/>
                </a:solidFill>
              </a:rPr>
              <a:t>过程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47</a:t>
            </a:fld>
            <a:endParaRPr lang="zh-CN" altLang="en-US"/>
          </a:p>
        </p:txBody>
      </p:sp>
      <p:sp>
        <p:nvSpPr>
          <p:cNvPr id="44" name="内容占位符 3">
            <a:extLst>
              <a:ext uri="{FF2B5EF4-FFF2-40B4-BE49-F238E27FC236}">
                <a16:creationId xmlns:a16="http://schemas.microsoft.com/office/drawing/2014/main" id="{C315A664-79AE-4723-ABA6-2C28D8E37110}"/>
              </a:ext>
            </a:extLst>
          </p:cNvPr>
          <p:cNvSpPr>
            <a:spLocks noGrp="1"/>
          </p:cNvSpPr>
          <p:nvPr>
            <p:ph sz="half" idx="1"/>
          </p:nvPr>
        </p:nvSpPr>
        <p:spPr>
          <a:xfrm>
            <a:off x="-1" y="1003097"/>
            <a:ext cx="5506066" cy="467908"/>
          </a:xfrm>
        </p:spPr>
        <p:txBody>
          <a:bodyPr/>
          <a:lstStyle/>
          <a:p>
            <a:r>
              <a:rPr lang="zh-CN" altLang="en-US" dirty="0">
                <a:solidFill>
                  <a:schemeClr val="tx1"/>
                </a:solidFill>
              </a:rPr>
              <a:t>机器级语言</a:t>
            </a:r>
            <a:r>
              <a:rPr lang="zh-CN" altLang="zh-CN" dirty="0">
                <a:solidFill>
                  <a:schemeClr val="tx1"/>
                </a:solidFill>
              </a:rPr>
              <a:t> </a:t>
            </a:r>
            <a:r>
              <a:rPr lang="zh-CN" altLang="en-US" dirty="0">
                <a:solidFill>
                  <a:schemeClr val="tx1"/>
                </a:solidFill>
              </a:rPr>
              <a:t>：机器语言、汇编语言</a:t>
            </a:r>
            <a:endParaRPr lang="zh-CN" altLang="en-US" dirty="0">
              <a:solidFill>
                <a:prstClr val="black"/>
              </a:solidFill>
              <a:latin typeface="黑体" panose="02010609060101010101" pitchFamily="49" charset="-122"/>
            </a:endParaRPr>
          </a:p>
          <a:p>
            <a:endParaRPr lang="zh-CN" altLang="en-US" dirty="0"/>
          </a:p>
          <a:p>
            <a:endParaRPr lang="zh-CN" altLang="en-US" dirty="0"/>
          </a:p>
        </p:txBody>
      </p:sp>
      <p:sp>
        <p:nvSpPr>
          <p:cNvPr id="5" name="矩形 4">
            <a:extLst>
              <a:ext uri="{FF2B5EF4-FFF2-40B4-BE49-F238E27FC236}">
                <a16:creationId xmlns:a16="http://schemas.microsoft.com/office/drawing/2014/main" id="{385822A8-4969-4D7F-9034-C058789ADD97}"/>
              </a:ext>
            </a:extLst>
          </p:cNvPr>
          <p:cNvSpPr/>
          <p:nvPr/>
        </p:nvSpPr>
        <p:spPr>
          <a:xfrm>
            <a:off x="501445" y="1548355"/>
            <a:ext cx="8544232" cy="400110"/>
          </a:xfrm>
          <a:prstGeom prst="rect">
            <a:avLst/>
          </a:prstGeom>
        </p:spPr>
        <p:txBody>
          <a:bodyPr wrap="square">
            <a:spAutoFit/>
          </a:bodyPr>
          <a:lstStyle/>
          <a:p>
            <a:pPr>
              <a:spcBef>
                <a:spcPct val="50000"/>
              </a:spcBef>
            </a:pPr>
            <a:r>
              <a:rPr lang="zh-CN" altLang="en-US" sz="2000" dirty="0">
                <a:latin typeface="黑体" panose="02010609060101010101" pitchFamily="49" charset="-122"/>
              </a:rPr>
              <a:t>机器语言和汇编语言都是</a:t>
            </a:r>
            <a:r>
              <a:rPr lang="zh-CN" altLang="en-US" sz="2000" dirty="0">
                <a:solidFill>
                  <a:srgbClr val="FF0000"/>
                </a:solidFill>
                <a:latin typeface="黑体" panose="02010609060101010101" pitchFamily="49" charset="-122"/>
              </a:rPr>
              <a:t>面向机器结构的语言</a:t>
            </a:r>
            <a:r>
              <a:rPr lang="zh-CN" altLang="en-US" sz="2000" dirty="0">
                <a:latin typeface="黑体" panose="02010609060101010101" pitchFamily="49" charset="-122"/>
              </a:rPr>
              <a:t>，故它们统称为</a:t>
            </a:r>
            <a:r>
              <a:rPr lang="zh-CN" altLang="en-US" sz="2000" dirty="0">
                <a:solidFill>
                  <a:srgbClr val="FF0000"/>
                </a:solidFill>
                <a:latin typeface="黑体" panose="02010609060101010101" pitchFamily="49" charset="-122"/>
              </a:rPr>
              <a:t>机器级语言</a:t>
            </a:r>
          </a:p>
        </p:txBody>
      </p:sp>
      <p:sp>
        <p:nvSpPr>
          <p:cNvPr id="16" name="Rectangle 3">
            <a:extLst>
              <a:ext uri="{FF2B5EF4-FFF2-40B4-BE49-F238E27FC236}">
                <a16:creationId xmlns:a16="http://schemas.microsoft.com/office/drawing/2014/main" id="{4E6EAF5A-DEF4-4D62-8B3C-D3AF6F3F4978}"/>
              </a:ext>
            </a:extLst>
          </p:cNvPr>
          <p:cNvSpPr txBox="1">
            <a:spLocks noChangeArrowheads="1"/>
          </p:cNvSpPr>
          <p:nvPr/>
        </p:nvSpPr>
        <p:spPr>
          <a:xfrm>
            <a:off x="501445" y="2025815"/>
            <a:ext cx="10284542" cy="4267858"/>
          </a:xfrm>
          <a:prstGeom prst="rect">
            <a:avLst/>
          </a:prstGeom>
        </p:spPr>
        <p:txBody>
          <a:bodyPr/>
          <a:lstStyle>
            <a:lvl1pPr marL="457200" indent="-457200" algn="l" defTabSz="914400" rtl="0" eaLnBrk="1" latinLnBrk="0" hangingPunct="1">
              <a:lnSpc>
                <a:spcPct val="94000"/>
              </a:lnSpc>
              <a:spcBef>
                <a:spcPts val="1000"/>
              </a:spcBef>
              <a:spcAft>
                <a:spcPts val="200"/>
              </a:spcAft>
              <a:buFont typeface="Wingdings" panose="05000000000000000000" pitchFamily="2" charset="2"/>
              <a:buChar char="Ø"/>
              <a:defRPr sz="2400" b="1"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lgn="l" defTabSz="914400" rtl="0" eaLnBrk="1" latinLnBrk="0" hangingPunct="1">
              <a:lnSpc>
                <a:spcPct val="94000"/>
              </a:lnSpc>
              <a:spcBef>
                <a:spcPts val="500"/>
              </a:spcBef>
              <a:spcAft>
                <a:spcPts val="200"/>
              </a:spcAft>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lgn="l" defTabSz="914400" rtl="0" eaLnBrk="1" latinLnBrk="0" hangingPunct="1">
              <a:lnSpc>
                <a:spcPct val="94000"/>
              </a:lnSpc>
              <a:spcBef>
                <a:spcPts val="500"/>
              </a:spcBef>
              <a:spcAft>
                <a:spcPts val="200"/>
              </a:spcAft>
              <a:buSzPct val="100000"/>
              <a:buFont typeface="Arial" panose="020B0604020202020204" pitchFamily="34" charset="0"/>
              <a:buChar char="•"/>
              <a:defRPr sz="1600" i="0"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a:lnSpc>
                <a:spcPct val="110000"/>
              </a:lnSpc>
              <a:buFont typeface="Wingdings" panose="05000000000000000000" pitchFamily="2" charset="2"/>
              <a:buChar char="ü"/>
            </a:pPr>
            <a:r>
              <a:rPr lang="zh-CN" altLang="en-US" sz="2000" dirty="0">
                <a:solidFill>
                  <a:schemeClr val="tx1"/>
                </a:solidFill>
                <a:latin typeface="Times New Roman" panose="02020603050405020304" pitchFamily="18" charset="0"/>
                <a:ea typeface="黑体" panose="02010609060101010101" pitchFamily="49" charset="-122"/>
              </a:rPr>
              <a:t>汇编语言源程序由</a:t>
            </a:r>
            <a:r>
              <a:rPr lang="zh-CN" altLang="en-US" sz="2000" dirty="0">
                <a:solidFill>
                  <a:srgbClr val="FF0000"/>
                </a:solidFill>
                <a:latin typeface="Times New Roman" panose="02020603050405020304" pitchFamily="18" charset="0"/>
                <a:ea typeface="黑体" panose="02010609060101010101" pitchFamily="49" charset="-122"/>
              </a:rPr>
              <a:t>汇编指令</a:t>
            </a:r>
            <a:r>
              <a:rPr lang="zh-CN" altLang="en-US" sz="2000" dirty="0">
                <a:solidFill>
                  <a:schemeClr val="tx1"/>
                </a:solidFill>
                <a:latin typeface="Times New Roman" panose="02020603050405020304" pitchFamily="18" charset="0"/>
                <a:ea typeface="黑体" panose="02010609060101010101" pitchFamily="49" charset="-122"/>
              </a:rPr>
              <a:t>构成</a:t>
            </a:r>
          </a:p>
          <a:p>
            <a:pPr>
              <a:lnSpc>
                <a:spcPct val="110000"/>
              </a:lnSpc>
              <a:buClr>
                <a:schemeClr val="tx1"/>
              </a:buClr>
              <a:buFont typeface="Wingdings" panose="05000000000000000000" pitchFamily="2" charset="2"/>
              <a:buChar char="ü"/>
            </a:pPr>
            <a:r>
              <a:rPr lang="zh-CN" altLang="en-US" sz="2000" dirty="0">
                <a:solidFill>
                  <a:srgbClr val="FF0000"/>
                </a:solidFill>
                <a:latin typeface="Times New Roman" panose="02020603050405020304" pitchFamily="18" charset="0"/>
                <a:ea typeface="黑体" panose="02010609060101010101" pitchFamily="49" charset="-122"/>
                <a:hlinkClick r:id="" action="ppaction://hlinkshowjump?jump=nextslide">
                  <a:extLst>
                    <a:ext uri="{A12FA001-AC4F-418D-AE19-62706E023703}">
                      <ahyp:hlinkClr xmlns:ahyp="http://schemas.microsoft.com/office/drawing/2018/hyperlinkcolor" val="tx"/>
                    </a:ext>
                  </a:extLst>
                </a:hlinkClick>
              </a:rPr>
              <a:t>指令</a:t>
            </a:r>
            <a:r>
              <a:rPr lang="zh-CN" altLang="en-US" sz="2000" dirty="0">
                <a:solidFill>
                  <a:schemeClr val="tx1"/>
                </a:solidFill>
                <a:latin typeface="Times New Roman" panose="02020603050405020304" pitchFamily="18" charset="0"/>
                <a:ea typeface="黑体" panose="02010609060101010101" pitchFamily="49" charset="-122"/>
              </a:rPr>
              <a:t>又是什么呢？</a:t>
            </a:r>
          </a:p>
          <a:p>
            <a:pPr lvl="1">
              <a:lnSpc>
                <a:spcPct val="110000"/>
              </a:lnSpc>
            </a:pPr>
            <a:r>
              <a:rPr lang="zh-CN" altLang="en-US" dirty="0">
                <a:solidFill>
                  <a:schemeClr val="tx1"/>
                </a:solidFill>
                <a:ea typeface="黑体" panose="02010609060101010101" pitchFamily="49" charset="-122"/>
                <a:cs typeface="+mn-cs"/>
              </a:rPr>
              <a:t>包含操作码和操作数或其地址码</a:t>
            </a:r>
          </a:p>
          <a:p>
            <a:pPr lvl="1">
              <a:lnSpc>
                <a:spcPct val="110000"/>
              </a:lnSpc>
              <a:buFontTx/>
              <a:buNone/>
            </a:pPr>
            <a:r>
              <a:rPr lang="zh-CN" altLang="en-US" dirty="0">
                <a:solidFill>
                  <a:schemeClr val="tx1"/>
                </a:solidFill>
                <a:ea typeface="黑体" panose="02010609060101010101" pitchFamily="49" charset="-122"/>
                <a:cs typeface="+mn-cs"/>
              </a:rPr>
              <a:t>   （</a:t>
            </a:r>
            <a:r>
              <a:rPr lang="zh-CN" altLang="en-US" dirty="0">
                <a:solidFill>
                  <a:srgbClr val="FF0000"/>
                </a:solidFill>
                <a:ea typeface="黑体" panose="02010609060101010101" pitchFamily="49" charset="-122"/>
                <a:cs typeface="+mn-cs"/>
              </a:rPr>
              <a:t>机器指令</a:t>
            </a:r>
            <a:r>
              <a:rPr lang="zh-CN" altLang="en-US" dirty="0">
                <a:solidFill>
                  <a:schemeClr val="tx1"/>
                </a:solidFill>
                <a:ea typeface="黑体" panose="02010609060101010101" pitchFamily="49" charset="-122"/>
                <a:cs typeface="+mn-cs"/>
              </a:rPr>
              <a:t>用二进制表示，</a:t>
            </a:r>
            <a:r>
              <a:rPr lang="zh-CN" altLang="en-US" dirty="0">
                <a:solidFill>
                  <a:srgbClr val="FF0000"/>
                </a:solidFill>
                <a:ea typeface="黑体" panose="02010609060101010101" pitchFamily="49" charset="-122"/>
                <a:cs typeface="+mn-cs"/>
              </a:rPr>
              <a:t>汇编指令</a:t>
            </a:r>
            <a:r>
              <a:rPr lang="zh-CN" altLang="en-US" dirty="0">
                <a:solidFill>
                  <a:schemeClr val="tx1"/>
                </a:solidFill>
                <a:ea typeface="黑体" panose="02010609060101010101" pitchFamily="49" charset="-122"/>
                <a:cs typeface="+mn-cs"/>
              </a:rPr>
              <a:t>用符号表示）</a:t>
            </a:r>
          </a:p>
          <a:p>
            <a:pPr lvl="1">
              <a:lnSpc>
                <a:spcPct val="110000"/>
              </a:lnSpc>
            </a:pPr>
            <a:r>
              <a:rPr lang="zh-CN" altLang="en-US" dirty="0">
                <a:solidFill>
                  <a:schemeClr val="tx1"/>
                </a:solidFill>
                <a:ea typeface="黑体" panose="02010609060101010101" pitchFamily="49" charset="-122"/>
                <a:cs typeface="+mn-cs"/>
              </a:rPr>
              <a:t>只能描述：取（或存一个数）</a:t>
            </a:r>
          </a:p>
          <a:p>
            <a:pPr lvl="1">
              <a:lnSpc>
                <a:spcPct val="110000"/>
              </a:lnSpc>
              <a:buFontTx/>
              <a:buNone/>
            </a:pPr>
            <a:r>
              <a:rPr lang="zh-CN" altLang="en-US" dirty="0">
                <a:solidFill>
                  <a:schemeClr val="tx1"/>
                </a:solidFill>
                <a:ea typeface="黑体" panose="02010609060101010101" pitchFamily="49" charset="-122"/>
                <a:cs typeface="+mn-cs"/>
              </a:rPr>
              <a:t>                      两个数加（或减、乘、除、与、或等）</a:t>
            </a:r>
          </a:p>
          <a:p>
            <a:pPr lvl="1">
              <a:lnSpc>
                <a:spcPct val="110000"/>
              </a:lnSpc>
              <a:buFontTx/>
              <a:buNone/>
            </a:pPr>
            <a:r>
              <a:rPr lang="zh-CN" altLang="en-US" dirty="0">
                <a:solidFill>
                  <a:schemeClr val="tx1"/>
                </a:solidFill>
                <a:ea typeface="黑体" panose="02010609060101010101" pitchFamily="49" charset="-122"/>
                <a:cs typeface="+mn-cs"/>
              </a:rPr>
              <a:t>                      根据运算结果判断是否转移执行</a:t>
            </a:r>
          </a:p>
          <a:p>
            <a:pPr>
              <a:lnSpc>
                <a:spcPct val="110000"/>
              </a:lnSpc>
              <a:buFont typeface="Wingdings" panose="05000000000000000000" pitchFamily="2" charset="2"/>
              <a:buChar char="ü"/>
            </a:pPr>
            <a:r>
              <a:rPr lang="zh-CN" altLang="en-US" sz="2000" dirty="0">
                <a:solidFill>
                  <a:schemeClr val="tx1"/>
                </a:solidFill>
                <a:latin typeface="Times New Roman" panose="02020603050405020304" pitchFamily="18" charset="0"/>
                <a:ea typeface="黑体" panose="02010609060101010101" pitchFamily="49" charset="-122"/>
              </a:rPr>
              <a:t>想象用</a:t>
            </a:r>
            <a:r>
              <a:rPr lang="zh-CN" altLang="en-US" sz="2000" dirty="0">
                <a:solidFill>
                  <a:srgbClr val="FF0000"/>
                </a:solidFill>
                <a:latin typeface="Times New Roman" panose="02020603050405020304" pitchFamily="18" charset="0"/>
                <a:ea typeface="黑体" panose="02010609060101010101" pitchFamily="49" charset="-122"/>
              </a:rPr>
              <a:t>汇编语言</a:t>
            </a:r>
            <a:r>
              <a:rPr lang="zh-CN" altLang="en-US" sz="2000" dirty="0">
                <a:solidFill>
                  <a:schemeClr val="tx1"/>
                </a:solidFill>
                <a:latin typeface="Times New Roman" panose="02020603050405020304" pitchFamily="18" charset="0"/>
                <a:ea typeface="黑体" panose="02010609060101010101" pitchFamily="49" charset="-122"/>
              </a:rPr>
              <a:t>编写复杂程序是怎样的情形？</a:t>
            </a:r>
          </a:p>
          <a:p>
            <a:pPr lvl="1">
              <a:lnSpc>
                <a:spcPct val="110000"/>
              </a:lnSpc>
              <a:buFontTx/>
              <a:buNone/>
            </a:pPr>
            <a:r>
              <a:rPr lang="zh-CN" altLang="en-US" dirty="0">
                <a:solidFill>
                  <a:schemeClr val="tx1"/>
                </a:solidFill>
                <a:ea typeface="黑体" panose="02010609060101010101" pitchFamily="49" charset="-122"/>
                <a:cs typeface="+mn-cs"/>
              </a:rPr>
              <a:t>（例如，用汇编语言实现排序（</a:t>
            </a:r>
            <a:r>
              <a:rPr lang="en-US" altLang="zh-CN" dirty="0">
                <a:solidFill>
                  <a:schemeClr val="tx1"/>
                </a:solidFill>
                <a:ea typeface="黑体" panose="02010609060101010101" pitchFamily="49" charset="-122"/>
                <a:cs typeface="+mn-cs"/>
              </a:rPr>
              <a:t>sort</a:t>
            </a:r>
            <a:r>
              <a:rPr lang="zh-CN" altLang="en-US" dirty="0">
                <a:solidFill>
                  <a:schemeClr val="tx1"/>
                </a:solidFill>
                <a:ea typeface="黑体" panose="02010609060101010101" pitchFamily="49" charset="-122"/>
                <a:cs typeface="+mn-cs"/>
              </a:rPr>
              <a:t>）、矩阵相乘）</a:t>
            </a:r>
          </a:p>
          <a:p>
            <a:pPr marL="530225" lvl="1" indent="0">
              <a:lnSpc>
                <a:spcPct val="110000"/>
              </a:lnSpc>
              <a:buNone/>
            </a:pPr>
            <a:r>
              <a:rPr lang="zh-CN" altLang="en-US" dirty="0">
                <a:solidFill>
                  <a:srgbClr val="FF0000"/>
                </a:solidFill>
                <a:ea typeface="黑体" panose="02010609060101010101" pitchFamily="49" charset="-122"/>
                <a:cs typeface="+mn-cs"/>
              </a:rPr>
              <a:t>需要描述的细节太多了！程序会很长很长！而且在不同结构的机器上就不能运行！</a:t>
            </a:r>
          </a:p>
        </p:txBody>
      </p:sp>
    </p:spTree>
    <p:extLst>
      <p:ext uri="{BB962C8B-B14F-4D97-AF65-F5344CB8AC3E}">
        <p14:creationId xmlns:p14="http://schemas.microsoft.com/office/powerpoint/2010/main" val="190650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blinds(horizontal)">
                                      <p:cBhvr>
                                        <p:cTn id="7" dur="500"/>
                                        <p:tgtEl>
                                          <p:spTgt spid="1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6">
                                            <p:txEl>
                                              <p:pRg st="1" end="1"/>
                                            </p:txEl>
                                          </p:spTgt>
                                        </p:tgtEl>
                                        <p:attrNameLst>
                                          <p:attrName>style.visibility</p:attrName>
                                        </p:attrNameLst>
                                      </p:cBhvr>
                                      <p:to>
                                        <p:strVal val="visible"/>
                                      </p:to>
                                    </p:set>
                                    <p:animEffect transition="in" filter="blinds(horizontal)">
                                      <p:cBhvr>
                                        <p:cTn id="12" dur="500"/>
                                        <p:tgtEl>
                                          <p:spTgt spid="1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6">
                                            <p:txEl>
                                              <p:pRg st="2" end="2"/>
                                            </p:txEl>
                                          </p:spTgt>
                                        </p:tgtEl>
                                        <p:attrNameLst>
                                          <p:attrName>style.visibility</p:attrName>
                                        </p:attrNameLst>
                                      </p:cBhvr>
                                      <p:to>
                                        <p:strVal val="visible"/>
                                      </p:to>
                                    </p:set>
                                    <p:animEffect transition="in" filter="blinds(horizontal)">
                                      <p:cBhvr>
                                        <p:cTn id="17" dur="500"/>
                                        <p:tgtEl>
                                          <p:spTgt spid="1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6">
                                            <p:txEl>
                                              <p:pRg st="3" end="3"/>
                                            </p:txEl>
                                          </p:spTgt>
                                        </p:tgtEl>
                                        <p:attrNameLst>
                                          <p:attrName>style.visibility</p:attrName>
                                        </p:attrNameLst>
                                      </p:cBhvr>
                                      <p:to>
                                        <p:strVal val="visible"/>
                                      </p:to>
                                    </p:set>
                                    <p:animEffect transition="in" filter="blinds(horizontal)">
                                      <p:cBhvr>
                                        <p:cTn id="22" dur="500"/>
                                        <p:tgtEl>
                                          <p:spTgt spid="1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6">
                                            <p:txEl>
                                              <p:pRg st="4" end="4"/>
                                            </p:txEl>
                                          </p:spTgt>
                                        </p:tgtEl>
                                        <p:attrNameLst>
                                          <p:attrName>style.visibility</p:attrName>
                                        </p:attrNameLst>
                                      </p:cBhvr>
                                      <p:to>
                                        <p:strVal val="visible"/>
                                      </p:to>
                                    </p:set>
                                    <p:animEffect transition="in" filter="blinds(horizontal)">
                                      <p:cBhvr>
                                        <p:cTn id="27" dur="500"/>
                                        <p:tgtEl>
                                          <p:spTgt spid="16">
                                            <p:txEl>
                                              <p:pRg st="4" end="4"/>
                                            </p:txEl>
                                          </p:spTgt>
                                        </p:tgtEl>
                                      </p:cBhvr>
                                    </p:animEffect>
                                  </p:childTnLst>
                                </p:cTn>
                              </p:par>
                              <p:par>
                                <p:cTn id="28" presetID="3" presetClass="entr" presetSubtype="10" fill="hold" nodeType="withEffect">
                                  <p:stCondLst>
                                    <p:cond delay="0"/>
                                  </p:stCondLst>
                                  <p:childTnLst>
                                    <p:set>
                                      <p:cBhvr>
                                        <p:cTn id="29" dur="1" fill="hold">
                                          <p:stCondLst>
                                            <p:cond delay="0"/>
                                          </p:stCondLst>
                                        </p:cTn>
                                        <p:tgtEl>
                                          <p:spTgt spid="16">
                                            <p:txEl>
                                              <p:pRg st="5" end="5"/>
                                            </p:txEl>
                                          </p:spTgt>
                                        </p:tgtEl>
                                        <p:attrNameLst>
                                          <p:attrName>style.visibility</p:attrName>
                                        </p:attrNameLst>
                                      </p:cBhvr>
                                      <p:to>
                                        <p:strVal val="visible"/>
                                      </p:to>
                                    </p:set>
                                    <p:animEffect transition="in" filter="blinds(horizontal)">
                                      <p:cBhvr>
                                        <p:cTn id="30" dur="500"/>
                                        <p:tgtEl>
                                          <p:spTgt spid="16">
                                            <p:txEl>
                                              <p:pRg st="5" end="5"/>
                                            </p:txEl>
                                          </p:spTgt>
                                        </p:tgtEl>
                                      </p:cBhvr>
                                    </p:animEffect>
                                  </p:childTnLst>
                                </p:cTn>
                              </p:par>
                              <p:par>
                                <p:cTn id="31" presetID="3" presetClass="entr" presetSubtype="10" fill="hold" nodeType="withEffect">
                                  <p:stCondLst>
                                    <p:cond delay="0"/>
                                  </p:stCondLst>
                                  <p:childTnLst>
                                    <p:set>
                                      <p:cBhvr>
                                        <p:cTn id="32" dur="1" fill="hold">
                                          <p:stCondLst>
                                            <p:cond delay="0"/>
                                          </p:stCondLst>
                                        </p:cTn>
                                        <p:tgtEl>
                                          <p:spTgt spid="16">
                                            <p:txEl>
                                              <p:pRg st="6" end="6"/>
                                            </p:txEl>
                                          </p:spTgt>
                                        </p:tgtEl>
                                        <p:attrNameLst>
                                          <p:attrName>style.visibility</p:attrName>
                                        </p:attrNameLst>
                                      </p:cBhvr>
                                      <p:to>
                                        <p:strVal val="visible"/>
                                      </p:to>
                                    </p:set>
                                    <p:animEffect transition="in" filter="blinds(horizontal)">
                                      <p:cBhvr>
                                        <p:cTn id="33" dur="500"/>
                                        <p:tgtEl>
                                          <p:spTgt spid="16">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3" presetClass="entr" presetSubtype="10" fill="hold" nodeType="clickEffect">
                                  <p:stCondLst>
                                    <p:cond delay="0"/>
                                  </p:stCondLst>
                                  <p:childTnLst>
                                    <p:set>
                                      <p:cBhvr>
                                        <p:cTn id="37" dur="1" fill="hold">
                                          <p:stCondLst>
                                            <p:cond delay="0"/>
                                          </p:stCondLst>
                                        </p:cTn>
                                        <p:tgtEl>
                                          <p:spTgt spid="16">
                                            <p:txEl>
                                              <p:pRg st="7" end="7"/>
                                            </p:txEl>
                                          </p:spTgt>
                                        </p:tgtEl>
                                        <p:attrNameLst>
                                          <p:attrName>style.visibility</p:attrName>
                                        </p:attrNameLst>
                                      </p:cBhvr>
                                      <p:to>
                                        <p:strVal val="visible"/>
                                      </p:to>
                                    </p:set>
                                    <p:animEffect transition="in" filter="blinds(horizontal)">
                                      <p:cBhvr>
                                        <p:cTn id="38" dur="500"/>
                                        <p:tgtEl>
                                          <p:spTgt spid="16">
                                            <p:txEl>
                                              <p:pRg st="7" end="7"/>
                                            </p:txEl>
                                          </p:spTgt>
                                        </p:tgtEl>
                                      </p:cBhvr>
                                    </p:animEffect>
                                  </p:childTnLst>
                                </p:cTn>
                              </p:par>
                              <p:par>
                                <p:cTn id="39" presetID="3" presetClass="entr" presetSubtype="10" fill="hold" nodeType="withEffect">
                                  <p:stCondLst>
                                    <p:cond delay="0"/>
                                  </p:stCondLst>
                                  <p:childTnLst>
                                    <p:set>
                                      <p:cBhvr>
                                        <p:cTn id="40" dur="1" fill="hold">
                                          <p:stCondLst>
                                            <p:cond delay="0"/>
                                          </p:stCondLst>
                                        </p:cTn>
                                        <p:tgtEl>
                                          <p:spTgt spid="16">
                                            <p:txEl>
                                              <p:pRg st="8" end="8"/>
                                            </p:txEl>
                                          </p:spTgt>
                                        </p:tgtEl>
                                        <p:attrNameLst>
                                          <p:attrName>style.visibility</p:attrName>
                                        </p:attrNameLst>
                                      </p:cBhvr>
                                      <p:to>
                                        <p:strVal val="visible"/>
                                      </p:to>
                                    </p:set>
                                    <p:animEffect transition="in" filter="blinds(horizontal)">
                                      <p:cBhvr>
                                        <p:cTn id="41" dur="500"/>
                                        <p:tgtEl>
                                          <p:spTgt spid="16">
                                            <p:txEl>
                                              <p:pRg st="8" end="8"/>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3" presetClass="entr" presetSubtype="10" fill="hold" nodeType="clickEffect">
                                  <p:stCondLst>
                                    <p:cond delay="0"/>
                                  </p:stCondLst>
                                  <p:childTnLst>
                                    <p:set>
                                      <p:cBhvr>
                                        <p:cTn id="45" dur="1" fill="hold">
                                          <p:stCondLst>
                                            <p:cond delay="0"/>
                                          </p:stCondLst>
                                        </p:cTn>
                                        <p:tgtEl>
                                          <p:spTgt spid="16">
                                            <p:txEl>
                                              <p:pRg st="9" end="9"/>
                                            </p:txEl>
                                          </p:spTgt>
                                        </p:tgtEl>
                                        <p:attrNameLst>
                                          <p:attrName>style.visibility</p:attrName>
                                        </p:attrNameLst>
                                      </p:cBhvr>
                                      <p:to>
                                        <p:strVal val="visible"/>
                                      </p:to>
                                    </p:set>
                                    <p:animEffect transition="in" filter="blinds(horizontal)">
                                      <p:cBhvr>
                                        <p:cTn id="46" dur="500"/>
                                        <p:tgtEl>
                                          <p:spTgt spid="1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zh-CN" dirty="0">
                <a:solidFill>
                  <a:schemeClr val="tx1"/>
                </a:solidFill>
              </a:rPr>
              <a:t>程序的</a:t>
            </a:r>
            <a:r>
              <a:rPr lang="zh-CN" altLang="en-US" dirty="0">
                <a:solidFill>
                  <a:schemeClr val="tx1"/>
                </a:solidFill>
              </a:rPr>
              <a:t>开发</a:t>
            </a:r>
            <a:r>
              <a:rPr lang="zh-CN" altLang="zh-CN" dirty="0">
                <a:solidFill>
                  <a:schemeClr val="tx1"/>
                </a:solidFill>
              </a:rPr>
              <a:t>过程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48</a:t>
            </a:fld>
            <a:endParaRPr lang="zh-CN" altLang="en-US"/>
          </a:p>
        </p:txBody>
      </p:sp>
      <p:sp>
        <p:nvSpPr>
          <p:cNvPr id="44" name="内容占位符 3">
            <a:extLst>
              <a:ext uri="{FF2B5EF4-FFF2-40B4-BE49-F238E27FC236}">
                <a16:creationId xmlns:a16="http://schemas.microsoft.com/office/drawing/2014/main" id="{C315A664-79AE-4723-ABA6-2C28D8E37110}"/>
              </a:ext>
            </a:extLst>
          </p:cNvPr>
          <p:cNvSpPr>
            <a:spLocks noGrp="1"/>
          </p:cNvSpPr>
          <p:nvPr>
            <p:ph sz="half" idx="1"/>
          </p:nvPr>
        </p:nvSpPr>
        <p:spPr>
          <a:xfrm>
            <a:off x="-1" y="1003097"/>
            <a:ext cx="5506066" cy="467908"/>
          </a:xfrm>
        </p:spPr>
        <p:txBody>
          <a:bodyPr/>
          <a:lstStyle/>
          <a:p>
            <a:r>
              <a:rPr lang="zh-CN" altLang="en-US" dirty="0"/>
              <a:t>使用高级语言的程序开发过程</a:t>
            </a:r>
            <a:r>
              <a:rPr lang="zh-CN" altLang="zh-CN" dirty="0"/>
              <a:t> </a:t>
            </a:r>
            <a:r>
              <a:rPr lang="zh-CN" altLang="zh-CN" dirty="0">
                <a:solidFill>
                  <a:schemeClr val="tx1"/>
                </a:solidFill>
              </a:rPr>
              <a:t> </a:t>
            </a:r>
            <a:endParaRPr lang="zh-CN" altLang="en-US" dirty="0">
              <a:solidFill>
                <a:prstClr val="black"/>
              </a:solidFill>
              <a:latin typeface="黑体" panose="02010609060101010101" pitchFamily="49" charset="-122"/>
            </a:endParaRPr>
          </a:p>
          <a:p>
            <a:endParaRPr lang="zh-CN" altLang="en-US" dirty="0">
              <a:solidFill>
                <a:prstClr val="black"/>
              </a:solidFill>
              <a:latin typeface="黑体" panose="02010609060101010101" pitchFamily="49" charset="-122"/>
            </a:endParaRPr>
          </a:p>
          <a:p>
            <a:endParaRPr lang="zh-CN" altLang="en-US" dirty="0"/>
          </a:p>
          <a:p>
            <a:endParaRPr lang="zh-CN" altLang="en-US" dirty="0"/>
          </a:p>
        </p:txBody>
      </p:sp>
      <p:sp>
        <p:nvSpPr>
          <p:cNvPr id="7" name="Rectangle 3">
            <a:extLst>
              <a:ext uri="{FF2B5EF4-FFF2-40B4-BE49-F238E27FC236}">
                <a16:creationId xmlns:a16="http://schemas.microsoft.com/office/drawing/2014/main" id="{DFE58405-155B-441E-9160-4F8DD200C860}"/>
              </a:ext>
            </a:extLst>
          </p:cNvPr>
          <p:cNvSpPr txBox="1">
            <a:spLocks noChangeArrowheads="1"/>
          </p:cNvSpPr>
          <p:nvPr/>
        </p:nvSpPr>
        <p:spPr>
          <a:xfrm>
            <a:off x="462116" y="1471005"/>
            <a:ext cx="8621713" cy="5251450"/>
          </a:xfrm>
          <a:prstGeom prst="rect">
            <a:avLst/>
          </a:prstGeom>
        </p:spPr>
        <p:txBody>
          <a:bodyPr/>
          <a:lstStyle>
            <a:lvl1pPr marL="457200" indent="-457200" algn="l" defTabSz="914400" rtl="0" eaLnBrk="1" latinLnBrk="0" hangingPunct="1">
              <a:lnSpc>
                <a:spcPct val="94000"/>
              </a:lnSpc>
              <a:spcBef>
                <a:spcPts val="1000"/>
              </a:spcBef>
              <a:spcAft>
                <a:spcPts val="200"/>
              </a:spcAft>
              <a:buFont typeface="Wingdings" panose="05000000000000000000" pitchFamily="2" charset="2"/>
              <a:buChar char="Ø"/>
              <a:defRPr sz="2400" b="1"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lgn="l" defTabSz="914400" rtl="0" eaLnBrk="1" latinLnBrk="0" hangingPunct="1">
              <a:lnSpc>
                <a:spcPct val="94000"/>
              </a:lnSpc>
              <a:spcBef>
                <a:spcPts val="500"/>
              </a:spcBef>
              <a:spcAft>
                <a:spcPts val="200"/>
              </a:spcAft>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lgn="l" defTabSz="914400" rtl="0" eaLnBrk="1" latinLnBrk="0" hangingPunct="1">
              <a:lnSpc>
                <a:spcPct val="94000"/>
              </a:lnSpc>
              <a:spcBef>
                <a:spcPts val="500"/>
              </a:spcBef>
              <a:spcAft>
                <a:spcPts val="200"/>
              </a:spcAft>
              <a:buSzPct val="100000"/>
              <a:buFont typeface="Arial" panose="020B0604020202020204" pitchFamily="34" charset="0"/>
              <a:buChar char="•"/>
              <a:defRPr sz="1600" i="0"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None/>
            </a:pPr>
            <a:r>
              <a:rPr lang="zh-CN" altLang="en-US" sz="2200" dirty="0">
                <a:latin typeface="黑体" panose="02010609060101010101" pitchFamily="49" charset="-122"/>
                <a:ea typeface="黑体" panose="02010609060101010101" pitchFamily="49" charset="-122"/>
              </a:rPr>
              <a:t>随着技术的发展，出现了许多</a:t>
            </a:r>
            <a:r>
              <a:rPr lang="zh-CN" altLang="en-US" sz="2200" dirty="0">
                <a:solidFill>
                  <a:srgbClr val="FF0000"/>
                </a:solidFill>
                <a:latin typeface="黑体" panose="02010609060101010101" pitchFamily="49" charset="-122"/>
                <a:ea typeface="黑体" panose="02010609060101010101" pitchFamily="49" charset="-122"/>
              </a:rPr>
              <a:t>高级编程语言</a:t>
            </a:r>
          </a:p>
          <a:p>
            <a:pPr lvl="1"/>
            <a:r>
              <a:rPr lang="zh-CN" altLang="en-US" sz="2200" dirty="0">
                <a:latin typeface="黑体" panose="02010609060101010101" pitchFamily="49" charset="-122"/>
                <a:ea typeface="黑体" panose="02010609060101010101" pitchFamily="49" charset="-122"/>
              </a:rPr>
              <a:t>它们与具体机器结构无关</a:t>
            </a:r>
          </a:p>
          <a:p>
            <a:pPr lvl="1"/>
            <a:r>
              <a:rPr lang="zh-CN" altLang="en-US" sz="2200" dirty="0">
                <a:latin typeface="黑体" panose="02010609060101010101" pitchFamily="49" charset="-122"/>
                <a:ea typeface="黑体" panose="02010609060101010101" pitchFamily="49" charset="-122"/>
              </a:rPr>
              <a:t>面向算法描述，比机器级语言描述能力强得多</a:t>
            </a:r>
          </a:p>
          <a:p>
            <a:pPr lvl="1"/>
            <a:r>
              <a:rPr lang="zh-CN" altLang="en-US" sz="2200" dirty="0">
                <a:latin typeface="黑体" panose="02010609060101010101" pitchFamily="49" charset="-122"/>
                <a:ea typeface="黑体" panose="02010609060101010101" pitchFamily="49" charset="-122"/>
              </a:rPr>
              <a:t>高级语言中一条语句对应几条、几十条甚至几百条指令</a:t>
            </a:r>
          </a:p>
          <a:p>
            <a:pPr lvl="1"/>
            <a:r>
              <a:rPr lang="zh-CN" altLang="en-US" sz="2200" dirty="0">
                <a:latin typeface="黑体" panose="02010609060101010101" pitchFamily="49" charset="-122"/>
                <a:ea typeface="黑体" panose="02010609060101010101" pitchFamily="49" charset="-122"/>
              </a:rPr>
              <a:t>有“面向过程”和“面向对象”的语言之分</a:t>
            </a:r>
          </a:p>
          <a:p>
            <a:pPr lvl="1"/>
            <a:r>
              <a:rPr lang="zh-CN" altLang="en-US" sz="2200" dirty="0">
                <a:latin typeface="黑体" panose="02010609060101010101" pitchFamily="49" charset="-122"/>
                <a:ea typeface="黑体" panose="02010609060101010101" pitchFamily="49" charset="-122"/>
              </a:rPr>
              <a:t>处理逻辑分为三种结构</a:t>
            </a:r>
          </a:p>
          <a:p>
            <a:pPr lvl="2"/>
            <a:r>
              <a:rPr lang="zh-CN" altLang="en-US" sz="2200" dirty="0">
                <a:latin typeface="黑体" panose="02010609060101010101" pitchFamily="49" charset="-122"/>
                <a:ea typeface="黑体" panose="02010609060101010101" pitchFamily="49" charset="-122"/>
              </a:rPr>
              <a:t>顺序结构、选择结构、循环结构</a:t>
            </a:r>
          </a:p>
        </p:txBody>
      </p:sp>
      <p:sp>
        <p:nvSpPr>
          <p:cNvPr id="8" name="Text Box 5">
            <a:extLst>
              <a:ext uri="{FF2B5EF4-FFF2-40B4-BE49-F238E27FC236}">
                <a16:creationId xmlns:a16="http://schemas.microsoft.com/office/drawing/2014/main" id="{CA81496C-7A8B-4502-B806-993E38C8C1A0}"/>
              </a:ext>
            </a:extLst>
          </p:cNvPr>
          <p:cNvSpPr txBox="1">
            <a:spLocks noChangeArrowheads="1"/>
          </p:cNvSpPr>
          <p:nvPr/>
        </p:nvSpPr>
        <p:spPr bwMode="auto">
          <a:xfrm>
            <a:off x="1060706" y="5105868"/>
            <a:ext cx="977444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8000" rIns="18000">
            <a:spAutoFit/>
          </a:bodyPr>
          <a:lstStyle>
            <a:lvl1pPr>
              <a:spcBef>
                <a:spcPct val="20000"/>
              </a:spcBef>
              <a:buClr>
                <a:schemeClr val="folHlink"/>
              </a:buClr>
              <a:buSzPct val="90000"/>
              <a:buFont typeface="Wingdings" panose="05000000000000000000" pitchFamily="2" charset="2"/>
              <a:buBlip>
                <a:blip r:embed="rId3"/>
              </a:buBlip>
              <a:defRPr sz="3600" b="1">
                <a:solidFill>
                  <a:schemeClr val="tx1"/>
                </a:solidFill>
                <a:latin typeface="Myriad Web" pitchFamily="34" charset="0"/>
                <a:ea typeface="Arial Unicode MS" pitchFamily="34" charset="-122"/>
              </a:defRPr>
            </a:lvl1pPr>
            <a:lvl2pPr marL="742950" indent="-285750">
              <a:spcBef>
                <a:spcPct val="20000"/>
              </a:spcBef>
              <a:buClr>
                <a:schemeClr val="hlink"/>
              </a:buClr>
              <a:buSzPct val="90000"/>
              <a:buFont typeface="Wingdings" panose="05000000000000000000" pitchFamily="2" charset="2"/>
              <a:buBlip>
                <a:blip r:embed="rId4"/>
              </a:buBlip>
              <a:defRPr sz="2800">
                <a:solidFill>
                  <a:schemeClr val="tx1"/>
                </a:solidFill>
                <a:latin typeface="Myriad Web" pitchFamily="34" charset="0"/>
                <a:ea typeface="Arial Unicode MS" pitchFamily="34" charset="-122"/>
              </a:defRPr>
            </a:lvl2pPr>
            <a:lvl3pPr marL="1143000" indent="-228600">
              <a:spcBef>
                <a:spcPct val="20000"/>
              </a:spcBef>
              <a:buClr>
                <a:schemeClr val="folHlink"/>
              </a:buClr>
              <a:buSzPct val="90000"/>
              <a:buFont typeface="Wingdings" panose="05000000000000000000" pitchFamily="2" charset="2"/>
              <a:buBlip>
                <a:blip r:embed="rId5"/>
              </a:buBlip>
              <a:defRPr sz="2400">
                <a:solidFill>
                  <a:schemeClr val="tx1"/>
                </a:solidFill>
                <a:latin typeface="Myriad Web" pitchFamily="34" charset="0"/>
                <a:ea typeface="Arial Unicode MS" pitchFamily="34"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9pPr>
          </a:lstStyle>
          <a:p>
            <a:pPr eaLnBrk="1" hangingPunct="1">
              <a:spcBef>
                <a:spcPct val="50000"/>
              </a:spcBef>
              <a:buClrTx/>
              <a:buSzTx/>
              <a:buFontTx/>
              <a:buNone/>
            </a:pPr>
            <a:r>
              <a:rPr lang="zh-CN" altLang="en-US" sz="2000" dirty="0">
                <a:solidFill>
                  <a:srgbClr val="FF0000"/>
                </a:solidFill>
                <a:latin typeface="黑体" panose="02010609060101010101" pitchFamily="49" charset="-122"/>
                <a:ea typeface="黑体" panose="02010609060101010101" pitchFamily="49" charset="-122"/>
              </a:rPr>
              <a:t>现在，几乎所有程序员都用高级语言编程，但最终要将高级语言转换为机器语言程序！</a:t>
            </a:r>
          </a:p>
        </p:txBody>
      </p:sp>
    </p:spTree>
    <p:extLst>
      <p:ext uri="{BB962C8B-B14F-4D97-AF65-F5344CB8AC3E}">
        <p14:creationId xmlns:p14="http://schemas.microsoft.com/office/powerpoint/2010/main" val="3113508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blinds(horizontal)">
                                      <p:cBhvr>
                                        <p:cTn id="7" dur="500"/>
                                        <p:tgtEl>
                                          <p:spTgt spid="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blinds(horizontal)">
                                      <p:cBhvr>
                                        <p:cTn id="12" dur="500"/>
                                        <p:tgtEl>
                                          <p:spTgt spid="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animEffect transition="in" filter="blinds(horizontal)">
                                      <p:cBhvr>
                                        <p:cTn id="17" dur="500"/>
                                        <p:tgtEl>
                                          <p:spTgt spid="7">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
                                            <p:txEl>
                                              <p:pRg st="4" end="4"/>
                                            </p:txEl>
                                          </p:spTgt>
                                        </p:tgtEl>
                                        <p:attrNameLst>
                                          <p:attrName>style.visibility</p:attrName>
                                        </p:attrNameLst>
                                      </p:cBhvr>
                                      <p:to>
                                        <p:strVal val="visible"/>
                                      </p:to>
                                    </p:set>
                                    <p:animEffect transition="in" filter="blinds(horizontal)">
                                      <p:cBhvr>
                                        <p:cTn id="22" dur="500"/>
                                        <p:tgtEl>
                                          <p:spTgt spid="7">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animEffect transition="in" filter="blinds(horizontal)">
                                      <p:cBhvr>
                                        <p:cTn id="27" dur="500"/>
                                        <p:tgtEl>
                                          <p:spTgt spid="7">
                                            <p:txEl>
                                              <p:pRg st="5" end="5"/>
                                            </p:txEl>
                                          </p:spTgt>
                                        </p:tgtEl>
                                      </p:cBhvr>
                                    </p:animEffect>
                                  </p:childTnLst>
                                </p:cTn>
                              </p:par>
                              <p:par>
                                <p:cTn id="28" presetID="3" presetClass="entr" presetSubtype="10" fill="hold" nodeType="withEffect">
                                  <p:stCondLst>
                                    <p:cond delay="0"/>
                                  </p:stCondLst>
                                  <p:childTnLst>
                                    <p:set>
                                      <p:cBhvr>
                                        <p:cTn id="29" dur="1" fill="hold">
                                          <p:stCondLst>
                                            <p:cond delay="0"/>
                                          </p:stCondLst>
                                        </p:cTn>
                                        <p:tgtEl>
                                          <p:spTgt spid="7">
                                            <p:txEl>
                                              <p:pRg st="6" end="6"/>
                                            </p:txEl>
                                          </p:spTgt>
                                        </p:tgtEl>
                                        <p:attrNameLst>
                                          <p:attrName>style.visibility</p:attrName>
                                        </p:attrNameLst>
                                      </p:cBhvr>
                                      <p:to>
                                        <p:strVal val="visible"/>
                                      </p:to>
                                    </p:set>
                                    <p:animEffect transition="in" filter="blinds(horizontal)">
                                      <p:cBhvr>
                                        <p:cTn id="30" dur="500"/>
                                        <p:tgtEl>
                                          <p:spTgt spid="7">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grpId="0"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blinds(horizontal)">
                                      <p:cBhvr>
                                        <p:cTn id="3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zh-CN" dirty="0">
                <a:solidFill>
                  <a:schemeClr val="tx1"/>
                </a:solidFill>
              </a:rPr>
              <a:t>程序的编译及执行过程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49</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zh-CN" dirty="0"/>
              <a:t>源程序到可执行程序 </a:t>
            </a:r>
            <a:r>
              <a:rPr lang="zh-CN" altLang="zh-CN" dirty="0">
                <a:solidFill>
                  <a:schemeClr val="tx1"/>
                </a:solidFill>
              </a:rPr>
              <a:t> </a:t>
            </a:r>
            <a:endParaRPr lang="zh-CN" altLang="en-US" dirty="0">
              <a:solidFill>
                <a:prstClr val="black"/>
              </a:solidFill>
              <a:latin typeface="黑体" panose="02010609060101010101" pitchFamily="49" charset="-122"/>
            </a:endParaRPr>
          </a:p>
          <a:p>
            <a:endParaRPr lang="zh-CN" altLang="en-US" dirty="0"/>
          </a:p>
          <a:p>
            <a:endParaRPr lang="zh-CN" altLang="en-US" dirty="0"/>
          </a:p>
        </p:txBody>
      </p:sp>
      <p:grpSp>
        <p:nvGrpSpPr>
          <p:cNvPr id="29" name="组合 28">
            <a:extLst>
              <a:ext uri="{FF2B5EF4-FFF2-40B4-BE49-F238E27FC236}">
                <a16:creationId xmlns:a16="http://schemas.microsoft.com/office/drawing/2014/main" id="{0A6B80EA-625F-9E44-8111-91A14BB2ABBE}"/>
              </a:ext>
            </a:extLst>
          </p:cNvPr>
          <p:cNvGrpSpPr/>
          <p:nvPr/>
        </p:nvGrpSpPr>
        <p:grpSpPr>
          <a:xfrm>
            <a:off x="5332024" y="1219202"/>
            <a:ext cx="5720294" cy="5413513"/>
            <a:chOff x="3381376" y="338136"/>
            <a:chExt cx="5434010" cy="5838827"/>
          </a:xfrm>
        </p:grpSpPr>
        <p:sp>
          <p:nvSpPr>
            <p:cNvPr id="31" name="椭圆 30">
              <a:extLst>
                <a:ext uri="{FF2B5EF4-FFF2-40B4-BE49-F238E27FC236}">
                  <a16:creationId xmlns:a16="http://schemas.microsoft.com/office/drawing/2014/main" id="{20AD0F77-86E9-5D47-BBBA-6A5CFA75F49A}"/>
                </a:ext>
              </a:extLst>
            </p:cNvPr>
            <p:cNvSpPr/>
            <p:nvPr/>
          </p:nvSpPr>
          <p:spPr>
            <a:xfrm>
              <a:off x="5519736" y="338136"/>
              <a:ext cx="1152525" cy="4667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源代码</a:t>
              </a:r>
            </a:p>
          </p:txBody>
        </p:sp>
        <p:sp>
          <p:nvSpPr>
            <p:cNvPr id="34" name="矩形 33">
              <a:extLst>
                <a:ext uri="{FF2B5EF4-FFF2-40B4-BE49-F238E27FC236}">
                  <a16:creationId xmlns:a16="http://schemas.microsoft.com/office/drawing/2014/main" id="{91F51CAF-BA85-B943-97A3-039C5F9FB4A0}"/>
                </a:ext>
              </a:extLst>
            </p:cNvPr>
            <p:cNvSpPr/>
            <p:nvPr/>
          </p:nvSpPr>
          <p:spPr>
            <a:xfrm>
              <a:off x="5229223" y="952500"/>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rgbClr val="FF0000"/>
                  </a:solidFill>
                  <a:effectLst/>
                  <a:uLnTx/>
                  <a:uFillTx/>
                  <a:latin typeface="Times New Roman" panose="02020603050405020304" pitchFamily="18" charset="0"/>
                  <a:ea typeface="黑体" panose="02010609060101010101" pitchFamily="49" charset="-122"/>
                  <a:cs typeface="+mn-cs"/>
                </a:rPr>
                <a:t>预处理</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程序</a:t>
              </a:r>
            </a:p>
          </p:txBody>
        </p:sp>
        <p:sp>
          <p:nvSpPr>
            <p:cNvPr id="35" name="矩形 34">
              <a:extLst>
                <a:ext uri="{FF2B5EF4-FFF2-40B4-BE49-F238E27FC236}">
                  <a16:creationId xmlns:a16="http://schemas.microsoft.com/office/drawing/2014/main" id="{0B097156-9DB2-E048-9086-FC1BAA10EF1C}"/>
                </a:ext>
              </a:extLst>
            </p:cNvPr>
            <p:cNvSpPr/>
            <p:nvPr/>
          </p:nvSpPr>
          <p:spPr>
            <a:xfrm>
              <a:off x="5229223" y="1533525"/>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词法分析程序</a:t>
              </a:r>
            </a:p>
          </p:txBody>
        </p:sp>
        <p:sp>
          <p:nvSpPr>
            <p:cNvPr id="36" name="矩形 35">
              <a:extLst>
                <a:ext uri="{FF2B5EF4-FFF2-40B4-BE49-F238E27FC236}">
                  <a16:creationId xmlns:a16="http://schemas.microsoft.com/office/drawing/2014/main" id="{E8B983B2-3D10-0940-B961-23A8DCD5E89C}"/>
                </a:ext>
              </a:extLst>
            </p:cNvPr>
            <p:cNvSpPr/>
            <p:nvPr/>
          </p:nvSpPr>
          <p:spPr>
            <a:xfrm>
              <a:off x="5229223" y="2114550"/>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语法分析程序</a:t>
              </a:r>
            </a:p>
          </p:txBody>
        </p:sp>
        <p:sp>
          <p:nvSpPr>
            <p:cNvPr id="37" name="矩形 36">
              <a:extLst>
                <a:ext uri="{FF2B5EF4-FFF2-40B4-BE49-F238E27FC236}">
                  <a16:creationId xmlns:a16="http://schemas.microsoft.com/office/drawing/2014/main" id="{F0C54DDE-883C-394F-AACB-74E9B4C09A2F}"/>
                </a:ext>
              </a:extLst>
            </p:cNvPr>
            <p:cNvSpPr/>
            <p:nvPr/>
          </p:nvSpPr>
          <p:spPr>
            <a:xfrm>
              <a:off x="5229223" y="2695575"/>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中间代码生成程序</a:t>
              </a:r>
            </a:p>
          </p:txBody>
        </p:sp>
        <p:sp>
          <p:nvSpPr>
            <p:cNvPr id="38" name="矩形 37">
              <a:extLst>
                <a:ext uri="{FF2B5EF4-FFF2-40B4-BE49-F238E27FC236}">
                  <a16:creationId xmlns:a16="http://schemas.microsoft.com/office/drawing/2014/main" id="{B760C4C7-F9D6-1B46-B8DE-19F13E6F78DB}"/>
                </a:ext>
              </a:extLst>
            </p:cNvPr>
            <p:cNvSpPr/>
            <p:nvPr/>
          </p:nvSpPr>
          <p:spPr>
            <a:xfrm>
              <a:off x="5229223" y="3276600"/>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代码优化程序</a:t>
              </a:r>
            </a:p>
          </p:txBody>
        </p:sp>
        <p:sp>
          <p:nvSpPr>
            <p:cNvPr id="39" name="矩形 38">
              <a:extLst>
                <a:ext uri="{FF2B5EF4-FFF2-40B4-BE49-F238E27FC236}">
                  <a16:creationId xmlns:a16="http://schemas.microsoft.com/office/drawing/2014/main" id="{CFCFF9C6-88CA-B742-A581-8C4C01A0387F}"/>
                </a:ext>
              </a:extLst>
            </p:cNvPr>
            <p:cNvSpPr/>
            <p:nvPr/>
          </p:nvSpPr>
          <p:spPr>
            <a:xfrm>
              <a:off x="5229223" y="3857625"/>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rgbClr val="FF0000"/>
                  </a:solidFill>
                  <a:effectLst/>
                  <a:uLnTx/>
                  <a:uFillTx/>
                  <a:latin typeface="Times New Roman" panose="02020603050405020304" pitchFamily="18" charset="0"/>
                  <a:ea typeface="黑体" panose="02010609060101010101" pitchFamily="49" charset="-122"/>
                  <a:cs typeface="+mn-cs"/>
                </a:rPr>
                <a:t>汇编</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器</a:t>
              </a:r>
            </a:p>
          </p:txBody>
        </p:sp>
        <p:sp>
          <p:nvSpPr>
            <p:cNvPr id="40" name="椭圆 39">
              <a:extLst>
                <a:ext uri="{FF2B5EF4-FFF2-40B4-BE49-F238E27FC236}">
                  <a16:creationId xmlns:a16="http://schemas.microsoft.com/office/drawing/2014/main" id="{8EAEB2DB-04E1-5D41-910E-6F437A2F96C9}"/>
                </a:ext>
              </a:extLst>
            </p:cNvPr>
            <p:cNvSpPr/>
            <p:nvPr/>
          </p:nvSpPr>
          <p:spPr>
            <a:xfrm>
              <a:off x="5329934" y="4419598"/>
              <a:ext cx="1516855" cy="466726"/>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目标代码</a:t>
              </a:r>
            </a:p>
          </p:txBody>
        </p:sp>
        <p:sp>
          <p:nvSpPr>
            <p:cNvPr id="63" name="矩形 62">
              <a:extLst>
                <a:ext uri="{FF2B5EF4-FFF2-40B4-BE49-F238E27FC236}">
                  <a16:creationId xmlns:a16="http://schemas.microsoft.com/office/drawing/2014/main" id="{CD4B8A3C-F5A6-F542-BC41-F34B4AD2BECE}"/>
                </a:ext>
              </a:extLst>
            </p:cNvPr>
            <p:cNvSpPr/>
            <p:nvPr/>
          </p:nvSpPr>
          <p:spPr>
            <a:xfrm>
              <a:off x="5445913" y="5136063"/>
              <a:ext cx="1300167"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rgbClr val="FF0000"/>
                  </a:solidFill>
                  <a:effectLst/>
                  <a:uLnTx/>
                  <a:uFillTx/>
                  <a:latin typeface="Times New Roman" panose="02020603050405020304" pitchFamily="18" charset="0"/>
                  <a:ea typeface="黑体" panose="02010609060101010101" pitchFamily="49" charset="-122"/>
                  <a:cs typeface="+mn-cs"/>
                </a:rPr>
                <a:t>链接</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器</a:t>
              </a:r>
            </a:p>
          </p:txBody>
        </p:sp>
        <p:sp>
          <p:nvSpPr>
            <p:cNvPr id="64" name="椭圆 63">
              <a:extLst>
                <a:ext uri="{FF2B5EF4-FFF2-40B4-BE49-F238E27FC236}">
                  <a16:creationId xmlns:a16="http://schemas.microsoft.com/office/drawing/2014/main" id="{29099F19-3262-8344-A7E2-D8263DB6C6A3}"/>
                </a:ext>
              </a:extLst>
            </p:cNvPr>
            <p:cNvSpPr/>
            <p:nvPr/>
          </p:nvSpPr>
          <p:spPr>
            <a:xfrm>
              <a:off x="3381376" y="4986369"/>
              <a:ext cx="1562100" cy="597398"/>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其他目标代码</a:t>
              </a:r>
            </a:p>
          </p:txBody>
        </p:sp>
        <p:sp>
          <p:nvSpPr>
            <p:cNvPr id="65" name="椭圆 64">
              <a:extLst>
                <a:ext uri="{FF2B5EF4-FFF2-40B4-BE49-F238E27FC236}">
                  <a16:creationId xmlns:a16="http://schemas.microsoft.com/office/drawing/2014/main" id="{59EF9D95-8722-3541-9BC3-F37BE1C10697}"/>
                </a:ext>
              </a:extLst>
            </p:cNvPr>
            <p:cNvSpPr/>
            <p:nvPr/>
          </p:nvSpPr>
          <p:spPr>
            <a:xfrm>
              <a:off x="7253286" y="4957791"/>
              <a:ext cx="1562100" cy="63073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其他目标代码</a:t>
              </a:r>
            </a:p>
          </p:txBody>
        </p:sp>
        <p:sp>
          <p:nvSpPr>
            <p:cNvPr id="66" name="矩形: 圆角 16">
              <a:extLst>
                <a:ext uri="{FF2B5EF4-FFF2-40B4-BE49-F238E27FC236}">
                  <a16:creationId xmlns:a16="http://schemas.microsoft.com/office/drawing/2014/main" id="{CB43C2E8-4AEB-AB4B-B1A6-DA44C9557DFF}"/>
                </a:ext>
              </a:extLst>
            </p:cNvPr>
            <p:cNvSpPr/>
            <p:nvPr/>
          </p:nvSpPr>
          <p:spPr>
            <a:xfrm>
              <a:off x="5444203" y="5719764"/>
              <a:ext cx="1300166" cy="457199"/>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可执行程序</a:t>
              </a:r>
            </a:p>
          </p:txBody>
        </p:sp>
        <p:sp>
          <p:nvSpPr>
            <p:cNvPr id="67" name="矩形 66">
              <a:extLst>
                <a:ext uri="{FF2B5EF4-FFF2-40B4-BE49-F238E27FC236}">
                  <a16:creationId xmlns:a16="http://schemas.microsoft.com/office/drawing/2014/main" id="{BB76B549-BBEC-F54E-9017-2E6732075B5F}"/>
                </a:ext>
              </a:extLst>
            </p:cNvPr>
            <p:cNvSpPr/>
            <p:nvPr/>
          </p:nvSpPr>
          <p:spPr>
            <a:xfrm>
              <a:off x="8124823" y="1527175"/>
              <a:ext cx="428627" cy="26162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出错处理程序</a:t>
              </a:r>
            </a:p>
          </p:txBody>
        </p:sp>
        <p:sp>
          <p:nvSpPr>
            <p:cNvPr id="68" name="文本框 67">
              <a:extLst>
                <a:ext uri="{FF2B5EF4-FFF2-40B4-BE49-F238E27FC236}">
                  <a16:creationId xmlns:a16="http://schemas.microsoft.com/office/drawing/2014/main" id="{3865E2CD-4E15-7947-991A-690D33A4AEFC}"/>
                </a:ext>
              </a:extLst>
            </p:cNvPr>
            <p:cNvSpPr txBox="1"/>
            <p:nvPr/>
          </p:nvSpPr>
          <p:spPr>
            <a:xfrm>
              <a:off x="4073523" y="1965843"/>
              <a:ext cx="319936" cy="116185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rgbClr val="FF0000"/>
                  </a:solidFill>
                  <a:effectLst/>
                  <a:uLnTx/>
                  <a:uFillTx/>
                  <a:latin typeface="Times New Roman" panose="02020603050405020304" pitchFamily="18" charset="0"/>
                  <a:ea typeface="黑体" panose="02010609060101010101" pitchFamily="49" charset="-122"/>
                  <a:cs typeface="+mn-cs"/>
                </a:rPr>
                <a:t>编译</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阶段</a:t>
              </a:r>
            </a:p>
          </p:txBody>
        </p:sp>
        <p:cxnSp>
          <p:nvCxnSpPr>
            <p:cNvPr id="69" name="直接箭头连接符 20">
              <a:extLst>
                <a:ext uri="{FF2B5EF4-FFF2-40B4-BE49-F238E27FC236}">
                  <a16:creationId xmlns:a16="http://schemas.microsoft.com/office/drawing/2014/main" id="{DCA75AB3-E6D9-B44A-9DE4-B1E4EBB8CC11}"/>
                </a:ext>
              </a:extLst>
            </p:cNvPr>
            <p:cNvCxnSpPr>
              <a:stCxn id="31" idx="4"/>
            </p:cNvCxnSpPr>
            <p:nvPr/>
          </p:nvCxnSpPr>
          <p:spPr>
            <a:xfrm flipH="1">
              <a:off x="6095996" y="804861"/>
              <a:ext cx="3" cy="147639"/>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0" name="直接箭头连接符 22">
              <a:extLst>
                <a:ext uri="{FF2B5EF4-FFF2-40B4-BE49-F238E27FC236}">
                  <a16:creationId xmlns:a16="http://schemas.microsoft.com/office/drawing/2014/main" id="{77B9C58D-2BAF-1D4A-ADA5-A9D4E96340A8}"/>
                </a:ext>
              </a:extLst>
            </p:cNvPr>
            <p:cNvCxnSpPr>
              <a:cxnSpLocks/>
              <a:stCxn id="34" idx="2"/>
              <a:endCxn id="35" idx="0"/>
            </p:cNvCxnSpPr>
            <p:nvPr/>
          </p:nvCxnSpPr>
          <p:spPr>
            <a:xfrm>
              <a:off x="6095998" y="1238250"/>
              <a:ext cx="0"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接箭头连接符 24">
              <a:extLst>
                <a:ext uri="{FF2B5EF4-FFF2-40B4-BE49-F238E27FC236}">
                  <a16:creationId xmlns:a16="http://schemas.microsoft.com/office/drawing/2014/main" id="{C855DF25-B5BE-234E-A772-921611FF7D20}"/>
                </a:ext>
              </a:extLst>
            </p:cNvPr>
            <p:cNvCxnSpPr>
              <a:cxnSpLocks/>
              <a:stCxn id="35" idx="2"/>
            </p:cNvCxnSpPr>
            <p:nvPr/>
          </p:nvCxnSpPr>
          <p:spPr>
            <a:xfrm flipH="1">
              <a:off x="6095996" y="1819275"/>
              <a:ext cx="2"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2" name="直接箭头连接符 26">
              <a:extLst>
                <a:ext uri="{FF2B5EF4-FFF2-40B4-BE49-F238E27FC236}">
                  <a16:creationId xmlns:a16="http://schemas.microsoft.com/office/drawing/2014/main" id="{CAE1DD2C-3826-EC45-9591-A9A034FAB963}"/>
                </a:ext>
              </a:extLst>
            </p:cNvPr>
            <p:cNvCxnSpPr>
              <a:cxnSpLocks/>
              <a:stCxn id="36" idx="2"/>
              <a:endCxn id="37" idx="0"/>
            </p:cNvCxnSpPr>
            <p:nvPr/>
          </p:nvCxnSpPr>
          <p:spPr>
            <a:xfrm>
              <a:off x="6095998" y="2400300"/>
              <a:ext cx="0"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3" name="直接箭头连接符 28">
              <a:extLst>
                <a:ext uri="{FF2B5EF4-FFF2-40B4-BE49-F238E27FC236}">
                  <a16:creationId xmlns:a16="http://schemas.microsoft.com/office/drawing/2014/main" id="{30EBCA1B-4B5B-7740-A883-989AA85A8B6E}"/>
                </a:ext>
              </a:extLst>
            </p:cNvPr>
            <p:cNvCxnSpPr>
              <a:cxnSpLocks/>
              <a:stCxn id="37" idx="2"/>
            </p:cNvCxnSpPr>
            <p:nvPr/>
          </p:nvCxnSpPr>
          <p:spPr>
            <a:xfrm flipH="1">
              <a:off x="6095996" y="2981325"/>
              <a:ext cx="2" cy="28004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4" name="直接箭头连接符 30">
              <a:extLst>
                <a:ext uri="{FF2B5EF4-FFF2-40B4-BE49-F238E27FC236}">
                  <a16:creationId xmlns:a16="http://schemas.microsoft.com/office/drawing/2014/main" id="{6B83266C-905F-C746-BB22-D14C1EC6A9D0}"/>
                </a:ext>
              </a:extLst>
            </p:cNvPr>
            <p:cNvCxnSpPr>
              <a:cxnSpLocks/>
              <a:stCxn id="38" idx="2"/>
              <a:endCxn id="39" idx="0"/>
            </p:cNvCxnSpPr>
            <p:nvPr/>
          </p:nvCxnSpPr>
          <p:spPr>
            <a:xfrm>
              <a:off x="6095998" y="3562350"/>
              <a:ext cx="0"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直接箭头连接符 32">
              <a:extLst>
                <a:ext uri="{FF2B5EF4-FFF2-40B4-BE49-F238E27FC236}">
                  <a16:creationId xmlns:a16="http://schemas.microsoft.com/office/drawing/2014/main" id="{89D8F5B8-8D54-B54A-83BD-1830651BCE3B}"/>
                </a:ext>
              </a:extLst>
            </p:cNvPr>
            <p:cNvCxnSpPr>
              <a:cxnSpLocks/>
              <a:stCxn id="39" idx="2"/>
              <a:endCxn id="40" idx="0"/>
            </p:cNvCxnSpPr>
            <p:nvPr/>
          </p:nvCxnSpPr>
          <p:spPr>
            <a:xfrm flipH="1">
              <a:off x="6088362" y="4143375"/>
              <a:ext cx="7637" cy="276224"/>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直接箭头连接符 34">
              <a:extLst>
                <a:ext uri="{FF2B5EF4-FFF2-40B4-BE49-F238E27FC236}">
                  <a16:creationId xmlns:a16="http://schemas.microsoft.com/office/drawing/2014/main" id="{30D22D9E-4531-054A-A30B-F7705EAC324C}"/>
                </a:ext>
              </a:extLst>
            </p:cNvPr>
            <p:cNvCxnSpPr>
              <a:cxnSpLocks/>
              <a:stCxn id="40" idx="4"/>
              <a:endCxn id="63" idx="0"/>
            </p:cNvCxnSpPr>
            <p:nvPr/>
          </p:nvCxnSpPr>
          <p:spPr>
            <a:xfrm>
              <a:off x="6088362" y="4886325"/>
              <a:ext cx="7636" cy="249739"/>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直接箭头连接符 36">
              <a:extLst>
                <a:ext uri="{FF2B5EF4-FFF2-40B4-BE49-F238E27FC236}">
                  <a16:creationId xmlns:a16="http://schemas.microsoft.com/office/drawing/2014/main" id="{19B454E8-5E2B-DD45-A1E9-5A66CCC07DD7}"/>
                </a:ext>
              </a:extLst>
            </p:cNvPr>
            <p:cNvCxnSpPr>
              <a:cxnSpLocks/>
              <a:stCxn id="65" idx="2"/>
              <a:endCxn id="63" idx="3"/>
            </p:cNvCxnSpPr>
            <p:nvPr/>
          </p:nvCxnSpPr>
          <p:spPr>
            <a:xfrm flipH="1">
              <a:off x="6746081" y="5273160"/>
              <a:ext cx="507206" cy="5779"/>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8" name="直接箭头连接符 38">
              <a:extLst>
                <a:ext uri="{FF2B5EF4-FFF2-40B4-BE49-F238E27FC236}">
                  <a16:creationId xmlns:a16="http://schemas.microsoft.com/office/drawing/2014/main" id="{83C27D20-CCB9-3B42-8C98-CD124AEDA148}"/>
                </a:ext>
              </a:extLst>
            </p:cNvPr>
            <p:cNvCxnSpPr>
              <a:endCxn id="63" idx="1"/>
            </p:cNvCxnSpPr>
            <p:nvPr/>
          </p:nvCxnSpPr>
          <p:spPr>
            <a:xfrm>
              <a:off x="4938707" y="5278937"/>
              <a:ext cx="507206" cy="1"/>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9" name="直接箭头连接符 40">
              <a:extLst>
                <a:ext uri="{FF2B5EF4-FFF2-40B4-BE49-F238E27FC236}">
                  <a16:creationId xmlns:a16="http://schemas.microsoft.com/office/drawing/2014/main" id="{6736444F-18B0-BD4E-9148-987CC9A7B26C}"/>
                </a:ext>
              </a:extLst>
            </p:cNvPr>
            <p:cNvCxnSpPr>
              <a:cxnSpLocks/>
              <a:stCxn id="63" idx="2"/>
              <a:endCxn id="66" idx="0"/>
            </p:cNvCxnSpPr>
            <p:nvPr/>
          </p:nvCxnSpPr>
          <p:spPr>
            <a:xfrm flipH="1">
              <a:off x="6094286" y="5421813"/>
              <a:ext cx="1712" cy="29795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0" name="直接箭头连接符 42">
              <a:extLst>
                <a:ext uri="{FF2B5EF4-FFF2-40B4-BE49-F238E27FC236}">
                  <a16:creationId xmlns:a16="http://schemas.microsoft.com/office/drawing/2014/main" id="{29252804-EF16-514A-BF06-0584243D0228}"/>
                </a:ext>
              </a:extLst>
            </p:cNvPr>
            <p:cNvCxnSpPr>
              <a:cxnSpLocks/>
              <a:stCxn id="35" idx="3"/>
            </p:cNvCxnSpPr>
            <p:nvPr/>
          </p:nvCxnSpPr>
          <p:spPr>
            <a:xfrm>
              <a:off x="6962773" y="1676400"/>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1" name="直接箭头连接符 44">
              <a:extLst>
                <a:ext uri="{FF2B5EF4-FFF2-40B4-BE49-F238E27FC236}">
                  <a16:creationId xmlns:a16="http://schemas.microsoft.com/office/drawing/2014/main" id="{BDC5D126-F41C-0A43-86DC-937DD45FB2C1}"/>
                </a:ext>
              </a:extLst>
            </p:cNvPr>
            <p:cNvCxnSpPr>
              <a:cxnSpLocks/>
              <a:stCxn id="36" idx="3"/>
            </p:cNvCxnSpPr>
            <p:nvPr/>
          </p:nvCxnSpPr>
          <p:spPr>
            <a:xfrm>
              <a:off x="6962773" y="2257425"/>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2" name="直接箭头连接符 46">
              <a:extLst>
                <a:ext uri="{FF2B5EF4-FFF2-40B4-BE49-F238E27FC236}">
                  <a16:creationId xmlns:a16="http://schemas.microsoft.com/office/drawing/2014/main" id="{26BB985E-604F-C549-AE81-2B0644E6FAA2}"/>
                </a:ext>
              </a:extLst>
            </p:cNvPr>
            <p:cNvCxnSpPr>
              <a:endCxn id="67" idx="1"/>
            </p:cNvCxnSpPr>
            <p:nvPr/>
          </p:nvCxnSpPr>
          <p:spPr>
            <a:xfrm>
              <a:off x="6962773" y="2835275"/>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3" name="直接箭头连接符 48">
              <a:extLst>
                <a:ext uri="{FF2B5EF4-FFF2-40B4-BE49-F238E27FC236}">
                  <a16:creationId xmlns:a16="http://schemas.microsoft.com/office/drawing/2014/main" id="{9E76913C-037E-2F43-AF7C-702027932437}"/>
                </a:ext>
              </a:extLst>
            </p:cNvPr>
            <p:cNvCxnSpPr>
              <a:cxnSpLocks/>
              <a:stCxn id="38" idx="3"/>
            </p:cNvCxnSpPr>
            <p:nvPr/>
          </p:nvCxnSpPr>
          <p:spPr>
            <a:xfrm>
              <a:off x="6962773" y="3419475"/>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4" name="直接箭头连接符 50">
              <a:extLst>
                <a:ext uri="{FF2B5EF4-FFF2-40B4-BE49-F238E27FC236}">
                  <a16:creationId xmlns:a16="http://schemas.microsoft.com/office/drawing/2014/main" id="{FAA91B67-9F18-5540-9774-4A7BF7430167}"/>
                </a:ext>
              </a:extLst>
            </p:cNvPr>
            <p:cNvCxnSpPr/>
            <p:nvPr/>
          </p:nvCxnSpPr>
          <p:spPr>
            <a:xfrm>
              <a:off x="6962773" y="4000500"/>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grpSp>
          <p:nvGrpSpPr>
            <p:cNvPr id="85" name="组合 84">
              <a:extLst>
                <a:ext uri="{FF2B5EF4-FFF2-40B4-BE49-F238E27FC236}">
                  <a16:creationId xmlns:a16="http://schemas.microsoft.com/office/drawing/2014/main" id="{30D6737D-FC91-0742-966C-5A268E0C13A9}"/>
                </a:ext>
              </a:extLst>
            </p:cNvPr>
            <p:cNvGrpSpPr/>
            <p:nvPr/>
          </p:nvGrpSpPr>
          <p:grpSpPr>
            <a:xfrm>
              <a:off x="4401396" y="1651000"/>
              <a:ext cx="545248" cy="1778000"/>
              <a:chOff x="4393459" y="1651000"/>
              <a:chExt cx="545248" cy="1778000"/>
            </a:xfrm>
          </p:grpSpPr>
          <p:cxnSp>
            <p:nvCxnSpPr>
              <p:cNvPr id="86" name="直接连接符 52">
                <a:extLst>
                  <a:ext uri="{FF2B5EF4-FFF2-40B4-BE49-F238E27FC236}">
                    <a16:creationId xmlns:a16="http://schemas.microsoft.com/office/drawing/2014/main" id="{6E57CBFD-302F-4C4C-A5A2-1F13FAA4BB7C}"/>
                  </a:ext>
                </a:extLst>
              </p:cNvPr>
              <p:cNvCxnSpPr/>
              <p:nvPr/>
            </p:nvCxnSpPr>
            <p:spPr>
              <a:xfrm flipH="1">
                <a:off x="4641850" y="1651000"/>
                <a:ext cx="296857"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直接连接符 54">
                <a:extLst>
                  <a:ext uri="{FF2B5EF4-FFF2-40B4-BE49-F238E27FC236}">
                    <a16:creationId xmlns:a16="http://schemas.microsoft.com/office/drawing/2014/main" id="{F53DF0DD-9CE5-5741-8E3D-8B92101CDD55}"/>
                  </a:ext>
                </a:extLst>
              </p:cNvPr>
              <p:cNvCxnSpPr>
                <a:cxnSpLocks/>
              </p:cNvCxnSpPr>
              <p:nvPr/>
            </p:nvCxnSpPr>
            <p:spPr>
              <a:xfrm>
                <a:off x="4641850" y="1651000"/>
                <a:ext cx="0" cy="177800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 name="直接连接符 56">
                <a:extLst>
                  <a:ext uri="{FF2B5EF4-FFF2-40B4-BE49-F238E27FC236}">
                    <a16:creationId xmlns:a16="http://schemas.microsoft.com/office/drawing/2014/main" id="{80083DA9-1706-304F-A76C-1CE552AE86F9}"/>
                  </a:ext>
                </a:extLst>
              </p:cNvPr>
              <p:cNvCxnSpPr/>
              <p:nvPr/>
            </p:nvCxnSpPr>
            <p:spPr>
              <a:xfrm flipV="1">
                <a:off x="4641850" y="3419475"/>
                <a:ext cx="296857" cy="952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 name="直接连接符 58">
                <a:extLst>
                  <a:ext uri="{FF2B5EF4-FFF2-40B4-BE49-F238E27FC236}">
                    <a16:creationId xmlns:a16="http://schemas.microsoft.com/office/drawing/2014/main" id="{681E7F16-7137-6540-A103-3B795FCFDE78}"/>
                  </a:ext>
                </a:extLst>
              </p:cNvPr>
              <p:cNvCxnSpPr/>
              <p:nvPr/>
            </p:nvCxnSpPr>
            <p:spPr>
              <a:xfrm flipH="1">
                <a:off x="4393459" y="2454525"/>
                <a:ext cx="248391"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91" name="文本框 90">
            <a:extLst>
              <a:ext uri="{FF2B5EF4-FFF2-40B4-BE49-F238E27FC236}">
                <a16:creationId xmlns:a16="http://schemas.microsoft.com/office/drawing/2014/main" id="{37A28BC6-5924-8649-B5EB-D36E45885227}"/>
              </a:ext>
            </a:extLst>
          </p:cNvPr>
          <p:cNvSpPr txBox="1"/>
          <p:nvPr/>
        </p:nvSpPr>
        <p:spPr>
          <a:xfrm>
            <a:off x="453770" y="1712622"/>
            <a:ext cx="5191321" cy="2308324"/>
          </a:xfrm>
          <a:prstGeom prst="rect">
            <a:avLst/>
          </a:prstGeom>
          <a:noFill/>
        </p:spPr>
        <p:txBody>
          <a:bodyPr wrap="square">
            <a:spAutoFit/>
          </a:bodyPr>
          <a:lstStyle/>
          <a:p>
            <a:r>
              <a:rPr lang="en-US" altLang="zh-CN" dirty="0"/>
              <a:t>	</a:t>
            </a:r>
            <a:r>
              <a:rPr lang="zh-CN" altLang="zh-CN" dirty="0"/>
              <a:t>使用编译程序将高级语言编写的源程序翻译为可执行的目标程序的过程被称为</a:t>
            </a:r>
            <a:r>
              <a:rPr lang="zh-CN" altLang="zh-CN" b="1" dirty="0">
                <a:solidFill>
                  <a:srgbClr val="FF0000"/>
                </a:solidFill>
              </a:rPr>
              <a:t>编译</a:t>
            </a:r>
            <a:r>
              <a:rPr lang="en-US" altLang="zh-CN" b="1" dirty="0"/>
              <a:t>(compile)</a:t>
            </a:r>
            <a:r>
              <a:rPr lang="zh-CN" altLang="en-US" b="1" dirty="0"/>
              <a:t>。</a:t>
            </a:r>
            <a:endParaRPr lang="en-US" altLang="zh-CN" b="1" dirty="0"/>
          </a:p>
          <a:p>
            <a:endParaRPr lang="en-US" altLang="zh-CN" b="1" dirty="0"/>
          </a:p>
          <a:p>
            <a:r>
              <a:rPr lang="en-US" altLang="zh-CN" b="1" dirty="0"/>
              <a:t>	</a:t>
            </a:r>
            <a:r>
              <a:rPr lang="zh-CN" altLang="en-US" b="1" dirty="0"/>
              <a:t>四个阶段：</a:t>
            </a:r>
            <a:endParaRPr lang="en-US" altLang="zh-CN" b="1" dirty="0"/>
          </a:p>
          <a:p>
            <a:pPr marL="742950" lvl="1" indent="-285750">
              <a:buFont typeface="Arial" panose="020B0604020202020204" pitchFamily="34" charset="0"/>
              <a:buChar char="•"/>
            </a:pPr>
            <a:r>
              <a:rPr lang="zh-CN" altLang="en-US" dirty="0"/>
              <a:t>预处理阶段</a:t>
            </a:r>
            <a:endParaRPr lang="en-US" altLang="zh-CN" dirty="0"/>
          </a:p>
          <a:p>
            <a:pPr marL="742950" lvl="1" indent="-285750">
              <a:buFont typeface="Arial" panose="020B0604020202020204" pitchFamily="34" charset="0"/>
              <a:buChar char="•"/>
            </a:pPr>
            <a:r>
              <a:rPr lang="zh-CN" altLang="en-US" dirty="0"/>
              <a:t>编译阶段</a:t>
            </a:r>
            <a:endParaRPr lang="en-US" altLang="zh-CN" dirty="0"/>
          </a:p>
          <a:p>
            <a:pPr marL="742950" lvl="1" indent="-285750">
              <a:buFont typeface="Arial" panose="020B0604020202020204" pitchFamily="34" charset="0"/>
              <a:buChar char="•"/>
            </a:pPr>
            <a:r>
              <a:rPr lang="zh-CN" altLang="en-US" dirty="0"/>
              <a:t>汇编阶段</a:t>
            </a:r>
            <a:endParaRPr lang="en-US" altLang="zh-CN" dirty="0"/>
          </a:p>
          <a:p>
            <a:pPr marL="742950" lvl="1" indent="-285750">
              <a:buFont typeface="Arial" panose="020B0604020202020204" pitchFamily="34" charset="0"/>
              <a:buChar char="•"/>
            </a:pPr>
            <a:r>
              <a:rPr lang="zh-CN" altLang="en-US" dirty="0"/>
              <a:t>链接阶段</a:t>
            </a:r>
          </a:p>
        </p:txBody>
      </p:sp>
    </p:spTree>
    <p:extLst>
      <p:ext uri="{BB962C8B-B14F-4D97-AF65-F5344CB8AC3E}">
        <p14:creationId xmlns:p14="http://schemas.microsoft.com/office/powerpoint/2010/main" val="34673901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0A7372D3-9DAB-4B1B-BA04-C14D683F7894}"/>
              </a:ext>
            </a:extLst>
          </p:cNvPr>
          <p:cNvSpPr>
            <a:spLocks noGrp="1"/>
          </p:cNvSpPr>
          <p:nvPr>
            <p:ph type="title"/>
          </p:nvPr>
        </p:nvSpPr>
        <p:spPr/>
        <p:txBody>
          <a:bodyPr/>
          <a:lstStyle/>
          <a:p>
            <a:r>
              <a:rPr lang="zh-CN" altLang="en-US" dirty="0"/>
              <a:t>教学计划</a:t>
            </a:r>
          </a:p>
        </p:txBody>
      </p:sp>
      <p:sp>
        <p:nvSpPr>
          <p:cNvPr id="4" name="灯片编号占位符 3">
            <a:extLst>
              <a:ext uri="{FF2B5EF4-FFF2-40B4-BE49-F238E27FC236}">
                <a16:creationId xmlns:a16="http://schemas.microsoft.com/office/drawing/2014/main" id="{AEA7F4DE-4E3B-43EC-BF41-D5CEA7023B1D}"/>
              </a:ext>
            </a:extLst>
          </p:cNvPr>
          <p:cNvSpPr>
            <a:spLocks noGrp="1"/>
          </p:cNvSpPr>
          <p:nvPr>
            <p:ph type="sldNum" sz="quarter" idx="10"/>
          </p:nvPr>
        </p:nvSpPr>
        <p:spPr/>
        <p:txBody>
          <a:bodyPr/>
          <a:lstStyle/>
          <a:p>
            <a:fld id="{4235D990-D27F-4F2C-9FEA-C8DF9BEEB4E2}" type="slidenum">
              <a:rPr lang="zh-CN" altLang="en-US" smtClean="0"/>
              <a:t>5</a:t>
            </a:fld>
            <a:endParaRPr lang="zh-CN" altLang="en-US" dirty="0"/>
          </a:p>
        </p:txBody>
      </p:sp>
      <p:sp>
        <p:nvSpPr>
          <p:cNvPr id="5" name="Rectangle 3">
            <a:extLst>
              <a:ext uri="{FF2B5EF4-FFF2-40B4-BE49-F238E27FC236}">
                <a16:creationId xmlns:a16="http://schemas.microsoft.com/office/drawing/2014/main" id="{6A9D6EE3-5341-4049-BE4E-04D5EB7A70E5}"/>
              </a:ext>
            </a:extLst>
          </p:cNvPr>
          <p:cNvSpPr txBox="1">
            <a:spLocks noChangeArrowheads="1"/>
          </p:cNvSpPr>
          <p:nvPr/>
        </p:nvSpPr>
        <p:spPr>
          <a:xfrm>
            <a:off x="411480" y="1283208"/>
            <a:ext cx="11969496" cy="5440680"/>
          </a:xfrm>
          <a:prstGeom prst="rect">
            <a:avLst/>
          </a:prstGeom>
        </p:spPr>
        <p:txBody>
          <a:bodyPr/>
          <a:lstStyle>
            <a:lvl1pPr marL="384175" indent="-384175" algn="l" defTabSz="914400" rtl="0" eaLnBrk="1" latinLnBrk="0" hangingPunct="1">
              <a:lnSpc>
                <a:spcPct val="94000"/>
              </a:lnSpc>
              <a:spcBef>
                <a:spcPts val="1000"/>
              </a:spcBef>
              <a:spcAft>
                <a:spcPts val="200"/>
              </a:spcAft>
              <a:buFont typeface="Wingdings" panose="05000000000000000000" pitchFamily="2" charset="2"/>
              <a:buChar char="Ø"/>
              <a:defRPr sz="2400" b="1" kern="1200" baseline="0">
                <a:solidFill>
                  <a:schemeClr val="tx2"/>
                </a:solidFill>
                <a:latin typeface="Times New Roman" panose="02020603050405020304" pitchFamily="18" charset="0"/>
                <a:ea typeface="+mn-ea"/>
                <a:cs typeface="Times New Roman" panose="02020603050405020304" pitchFamily="18" charset="0"/>
              </a:defRPr>
            </a:lvl1pPr>
            <a:lvl2pPr marL="815975" indent="-285750" algn="l" defTabSz="914400" rtl="0" eaLnBrk="1" latinLnBrk="0" hangingPunct="1">
              <a:lnSpc>
                <a:spcPct val="94000"/>
              </a:lnSpc>
              <a:spcBef>
                <a:spcPts val="500"/>
              </a:spcBef>
              <a:spcAft>
                <a:spcPts val="200"/>
              </a:spcAft>
              <a:buFont typeface="Arial" panose="020B0604020202020204" pitchFamily="34" charset="0"/>
              <a:buChar char="•"/>
              <a:defRPr sz="2000" i="0" kern="1200" baseline="0">
                <a:solidFill>
                  <a:schemeClr val="tx2"/>
                </a:solidFill>
                <a:latin typeface="Times New Roman" panose="02020603050405020304" pitchFamily="18" charset="0"/>
                <a:ea typeface="+mn-ea"/>
                <a:cs typeface="Times New Roman" panose="02020603050405020304" pitchFamily="18" charset="0"/>
              </a:defRPr>
            </a:lvl2pPr>
            <a:lvl3pPr marL="1273175" indent="-285750" algn="l" defTabSz="914400" rtl="0" eaLnBrk="1" latinLnBrk="0" hangingPunct="1">
              <a:lnSpc>
                <a:spcPct val="94000"/>
              </a:lnSpc>
              <a:spcBef>
                <a:spcPts val="500"/>
              </a:spcBef>
              <a:spcAft>
                <a:spcPts val="200"/>
              </a:spcAft>
              <a:buSzPct val="50000"/>
              <a:buFont typeface="Wingdings" pitchFamily="2" charset="2"/>
              <a:buChar char="u"/>
              <a:defRPr sz="1800" kern="1200" baseline="0">
                <a:solidFill>
                  <a:schemeClr val="tx2"/>
                </a:solidFill>
                <a:latin typeface="Times New Roman" panose="02020603050405020304" pitchFamily="18" charset="0"/>
                <a:ea typeface="+mn-ea"/>
                <a:cs typeface="Times New Roman" panose="02020603050405020304" pitchFamily="18" charset="0"/>
              </a:defRPr>
            </a:lvl3pPr>
            <a:lvl4pPr marL="1656000" indent="-285750" algn="l" defTabSz="914400" rtl="0" eaLnBrk="1" latinLnBrk="0" hangingPunct="1">
              <a:lnSpc>
                <a:spcPct val="94000"/>
              </a:lnSpc>
              <a:spcBef>
                <a:spcPts val="500"/>
              </a:spcBef>
              <a:spcAft>
                <a:spcPts val="200"/>
              </a:spcAft>
              <a:buSzPct val="50000"/>
              <a:buFont typeface="Wingdings" panose="05000000000000000000" pitchFamily="2" charset="2"/>
              <a:buChar char="u"/>
              <a:defRPr sz="1600" i="0"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a:lnSpc>
                <a:spcPct val="130000"/>
              </a:lnSpc>
            </a:pPr>
            <a:r>
              <a:rPr lang="zh-CN" altLang="en-US" sz="2800" dirty="0">
                <a:latin typeface="微软雅黑" panose="020B0503020204020204" pitchFamily="34" charset="-122"/>
                <a:ea typeface="微软雅黑" panose="020B0503020204020204" pitchFamily="34" charset="-122"/>
              </a:rPr>
              <a:t>课程</a:t>
            </a:r>
            <a:r>
              <a:rPr lang="en-US" altLang="zh-TW" sz="2800" dirty="0">
                <a:latin typeface="微软雅黑" panose="020B0503020204020204" pitchFamily="34" charset="-122"/>
                <a:ea typeface="微软雅黑" panose="020B0503020204020204" pitchFamily="34" charset="-122"/>
              </a:rPr>
              <a:t>:</a:t>
            </a:r>
          </a:p>
          <a:p>
            <a:pPr lvl="1">
              <a:lnSpc>
                <a:spcPct val="130000"/>
              </a:lnSpc>
            </a:pPr>
            <a:r>
              <a:rPr lang="zh-CN" altLang="en-US" sz="2400" dirty="0">
                <a:latin typeface="微软雅黑" panose="020B0503020204020204" pitchFamily="34" charset="-122"/>
                <a:ea typeface="微软雅黑" panose="020B0503020204020204" pitchFamily="34" charset="-122"/>
              </a:rPr>
              <a:t>授课</a:t>
            </a:r>
            <a:r>
              <a:rPr lang="en-US" altLang="zh-TW" sz="2400" dirty="0">
                <a:latin typeface="微软雅黑" panose="020B0503020204020204" pitchFamily="34" charset="-122"/>
                <a:ea typeface="微软雅黑" panose="020B0503020204020204" pitchFamily="34" charset="-122"/>
              </a:rPr>
              <a:t>: </a:t>
            </a:r>
            <a:r>
              <a:rPr lang="en-US" altLang="zh-CN" sz="2400" dirty="0">
                <a:latin typeface="微软雅黑" panose="020B0503020204020204" pitchFamily="34" charset="-122"/>
                <a:ea typeface="微软雅黑" panose="020B0503020204020204" pitchFamily="34" charset="-122"/>
              </a:rPr>
              <a:t>48</a:t>
            </a:r>
            <a:r>
              <a:rPr lang="zh-CN" altLang="en-US" sz="2400" dirty="0">
                <a:latin typeface="微软雅黑" panose="020B0503020204020204" pitchFamily="34" charset="-122"/>
                <a:ea typeface="微软雅黑" panose="020B0503020204020204" pitchFamily="34" charset="-122"/>
              </a:rPr>
              <a:t>小时</a:t>
            </a:r>
            <a:endParaRPr lang="en-US" altLang="zh-TW" sz="2400" dirty="0">
              <a:latin typeface="微软雅黑" panose="020B0503020204020204" pitchFamily="34" charset="-122"/>
              <a:ea typeface="微软雅黑" panose="020B0503020204020204" pitchFamily="34" charset="-122"/>
            </a:endParaRPr>
          </a:p>
          <a:p>
            <a:pPr lvl="2">
              <a:lnSpc>
                <a:spcPct val="130000"/>
              </a:lnSpc>
            </a:pPr>
            <a:r>
              <a:rPr lang="en-US" altLang="zh-TW"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课件</a:t>
            </a:r>
            <a:r>
              <a:rPr lang="en-US" altLang="zh-TW" sz="2000" dirty="0">
                <a:latin typeface="微软雅黑" panose="020B0503020204020204" pitchFamily="34" charset="-122"/>
                <a:ea typeface="微软雅黑" panose="020B0503020204020204" pitchFamily="34" charset="-122"/>
              </a:rPr>
              <a:t>.</a:t>
            </a:r>
          </a:p>
          <a:p>
            <a:pPr lvl="2">
              <a:lnSpc>
                <a:spcPct val="130000"/>
              </a:lnSpc>
            </a:pPr>
            <a:r>
              <a:rPr lang="en-US" altLang="zh-TW" sz="2000" dirty="0">
                <a:latin typeface="微软雅黑" panose="020B0503020204020204" pitchFamily="34" charset="-122"/>
                <a:ea typeface="微软雅黑" panose="020B0503020204020204" pitchFamily="34" charset="-122"/>
              </a:rPr>
              <a:t> </a:t>
            </a:r>
            <a:r>
              <a:rPr lang="zh-CN" altLang="en-US" sz="2000">
                <a:latin typeface="微软雅黑" panose="020B0503020204020204" pitchFamily="34" charset="-122"/>
                <a:ea typeface="微软雅黑" panose="020B0503020204020204" pitchFamily="34" charset="-122"/>
              </a:rPr>
              <a:t>教材</a:t>
            </a:r>
            <a:r>
              <a:rPr lang="en-US" altLang="zh-TW" sz="2000">
                <a:latin typeface="微软雅黑" panose="020B0503020204020204" pitchFamily="34" charset="-122"/>
                <a:ea typeface="微软雅黑" panose="020B0503020204020204" pitchFamily="34" charset="-122"/>
              </a:rPr>
              <a:t> </a:t>
            </a:r>
            <a:endParaRPr lang="en-US" altLang="zh-TW" sz="2000" dirty="0">
              <a:latin typeface="微软雅黑" panose="020B0503020204020204" pitchFamily="34" charset="-122"/>
              <a:ea typeface="微软雅黑" panose="020B0503020204020204" pitchFamily="34" charset="-122"/>
            </a:endParaRPr>
          </a:p>
          <a:p>
            <a:pPr lvl="1">
              <a:lnSpc>
                <a:spcPct val="130000"/>
              </a:lnSpc>
            </a:pPr>
            <a:r>
              <a:rPr lang="zh-CN" altLang="en-US" sz="2400" dirty="0">
                <a:latin typeface="微软雅黑" panose="020B0503020204020204" pitchFamily="34" charset="-122"/>
                <a:ea typeface="微软雅黑" panose="020B0503020204020204" pitchFamily="34" charset="-122"/>
              </a:rPr>
              <a:t>实验</a:t>
            </a:r>
            <a:r>
              <a:rPr lang="en-US" altLang="zh-TW" sz="2400" dirty="0">
                <a:latin typeface="微软雅黑" panose="020B0503020204020204" pitchFamily="34" charset="-122"/>
                <a:ea typeface="微软雅黑" panose="020B0503020204020204" pitchFamily="34" charset="-122"/>
              </a:rPr>
              <a:t>:  1</a:t>
            </a:r>
            <a:r>
              <a:rPr lang="en-US" altLang="zh-CN" sz="2400" dirty="0">
                <a:latin typeface="微软雅黑" panose="020B0503020204020204" pitchFamily="34" charset="-122"/>
                <a:ea typeface="微软雅黑" panose="020B0503020204020204" pitchFamily="34" charset="-122"/>
              </a:rPr>
              <a:t>6</a:t>
            </a:r>
            <a:r>
              <a:rPr lang="zh-CN" altLang="en-US" sz="2400" dirty="0">
                <a:latin typeface="微软雅黑" panose="020B0503020204020204" pitchFamily="34" charset="-122"/>
                <a:ea typeface="微软雅黑" panose="020B0503020204020204" pitchFamily="34" charset="-122"/>
              </a:rPr>
              <a:t>小时</a:t>
            </a:r>
            <a:r>
              <a:rPr lang="en-US" altLang="zh-TW" sz="2400" dirty="0">
                <a:latin typeface="微软雅黑" panose="020B0503020204020204" pitchFamily="34" charset="-122"/>
                <a:ea typeface="微软雅黑" panose="020B0503020204020204" pitchFamily="34" charset="-122"/>
              </a:rPr>
              <a:t> </a:t>
            </a:r>
          </a:p>
          <a:p>
            <a:pPr>
              <a:lnSpc>
                <a:spcPct val="130000"/>
              </a:lnSpc>
              <a:spcBef>
                <a:spcPct val="30000"/>
              </a:spcBef>
            </a:pPr>
            <a:r>
              <a:rPr lang="zh-CN" altLang="en-US" sz="2800" dirty="0">
                <a:latin typeface="微软雅黑" panose="020B0503020204020204" pitchFamily="34" charset="-122"/>
                <a:ea typeface="微软雅黑" panose="020B0503020204020204" pitchFamily="34" charset="-122"/>
              </a:rPr>
              <a:t>课后作业</a:t>
            </a:r>
            <a:r>
              <a:rPr lang="en-US" altLang="zh-TW" sz="2800" dirty="0">
                <a:latin typeface="微软雅黑" panose="020B0503020204020204" pitchFamily="34" charset="-122"/>
                <a:ea typeface="微软雅黑" panose="020B0503020204020204" pitchFamily="34" charset="-122"/>
              </a:rPr>
              <a:t> </a:t>
            </a:r>
          </a:p>
          <a:p>
            <a:pPr>
              <a:lnSpc>
                <a:spcPct val="130000"/>
              </a:lnSpc>
              <a:spcBef>
                <a:spcPct val="30000"/>
              </a:spcBef>
            </a:pPr>
            <a:r>
              <a:rPr lang="zh-CN" altLang="en-US" sz="2800" dirty="0">
                <a:latin typeface="微软雅黑" panose="020B0503020204020204" pitchFamily="34" charset="-122"/>
                <a:ea typeface="微软雅黑" panose="020B0503020204020204" pitchFamily="34" charset="-122"/>
              </a:rPr>
              <a:t>自行阅读</a:t>
            </a:r>
            <a:r>
              <a:rPr lang="en-US" altLang="zh-TW"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a:p>
            <a:pPr>
              <a:lnSpc>
                <a:spcPct val="130000"/>
              </a:lnSpc>
              <a:spcBef>
                <a:spcPct val="30000"/>
              </a:spcBef>
            </a:pPr>
            <a:r>
              <a:rPr lang="zh-CN" altLang="en-US" sz="2800" dirty="0">
                <a:latin typeface="微软雅黑" panose="020B0503020204020204" pitchFamily="34" charset="-122"/>
                <a:ea typeface="微软雅黑" panose="020B0503020204020204" pitchFamily="34" charset="-122"/>
              </a:rPr>
              <a:t>小组讨论</a:t>
            </a:r>
            <a:endParaRPr lang="en-US" altLang="zh-TW" sz="28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6545375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zh-CN" dirty="0">
                <a:solidFill>
                  <a:schemeClr val="tx1"/>
                </a:solidFill>
              </a:rPr>
              <a:t>程序的编译及执行过程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50</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en-US" dirty="0"/>
              <a:t>预处理阶段</a:t>
            </a:r>
            <a:r>
              <a:rPr lang="zh-CN" altLang="zh-CN" dirty="0"/>
              <a:t> </a:t>
            </a:r>
            <a:r>
              <a:rPr lang="zh-CN" altLang="zh-CN" dirty="0">
                <a:solidFill>
                  <a:schemeClr val="tx1"/>
                </a:solidFill>
              </a:rPr>
              <a:t> </a:t>
            </a:r>
            <a:endParaRPr lang="zh-CN" altLang="en-US" dirty="0">
              <a:solidFill>
                <a:prstClr val="black"/>
              </a:solidFill>
              <a:latin typeface="黑体" panose="02010609060101010101" pitchFamily="49" charset="-122"/>
            </a:endParaRPr>
          </a:p>
          <a:p>
            <a:endParaRPr lang="zh-CN" altLang="en-US" dirty="0"/>
          </a:p>
          <a:p>
            <a:endParaRPr lang="zh-CN" altLang="en-US" dirty="0"/>
          </a:p>
        </p:txBody>
      </p:sp>
      <p:grpSp>
        <p:nvGrpSpPr>
          <p:cNvPr id="29" name="组合 28">
            <a:extLst>
              <a:ext uri="{FF2B5EF4-FFF2-40B4-BE49-F238E27FC236}">
                <a16:creationId xmlns:a16="http://schemas.microsoft.com/office/drawing/2014/main" id="{0A6B80EA-625F-9E44-8111-91A14BB2ABBE}"/>
              </a:ext>
            </a:extLst>
          </p:cNvPr>
          <p:cNvGrpSpPr/>
          <p:nvPr/>
        </p:nvGrpSpPr>
        <p:grpSpPr>
          <a:xfrm>
            <a:off x="201224" y="1471005"/>
            <a:ext cx="5729676" cy="4994415"/>
            <a:chOff x="3381376" y="338136"/>
            <a:chExt cx="5434010" cy="5838827"/>
          </a:xfrm>
        </p:grpSpPr>
        <p:sp>
          <p:nvSpPr>
            <p:cNvPr id="31" name="椭圆 30">
              <a:extLst>
                <a:ext uri="{FF2B5EF4-FFF2-40B4-BE49-F238E27FC236}">
                  <a16:creationId xmlns:a16="http://schemas.microsoft.com/office/drawing/2014/main" id="{20AD0F77-86E9-5D47-BBBA-6A5CFA75F49A}"/>
                </a:ext>
              </a:extLst>
            </p:cNvPr>
            <p:cNvSpPr/>
            <p:nvPr/>
          </p:nvSpPr>
          <p:spPr>
            <a:xfrm>
              <a:off x="5519736" y="338136"/>
              <a:ext cx="1152525" cy="4667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源代码</a:t>
              </a:r>
            </a:p>
          </p:txBody>
        </p:sp>
        <p:sp>
          <p:nvSpPr>
            <p:cNvPr id="34" name="矩形 33">
              <a:extLst>
                <a:ext uri="{FF2B5EF4-FFF2-40B4-BE49-F238E27FC236}">
                  <a16:creationId xmlns:a16="http://schemas.microsoft.com/office/drawing/2014/main" id="{91F51CAF-BA85-B943-97A3-039C5F9FB4A0}"/>
                </a:ext>
              </a:extLst>
            </p:cNvPr>
            <p:cNvSpPr/>
            <p:nvPr/>
          </p:nvSpPr>
          <p:spPr>
            <a:xfrm>
              <a:off x="5229223" y="952500"/>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rgbClr val="FF0000"/>
                  </a:solidFill>
                  <a:effectLst/>
                  <a:uLnTx/>
                  <a:uFillTx/>
                  <a:latin typeface="Times New Roman" panose="02020603050405020304" pitchFamily="18" charset="0"/>
                  <a:ea typeface="黑体" panose="02010609060101010101" pitchFamily="49" charset="-122"/>
                  <a:cs typeface="+mn-cs"/>
                </a:rPr>
                <a:t>预处理</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程序</a:t>
              </a:r>
            </a:p>
          </p:txBody>
        </p:sp>
        <p:sp>
          <p:nvSpPr>
            <p:cNvPr id="35" name="矩形 34">
              <a:extLst>
                <a:ext uri="{FF2B5EF4-FFF2-40B4-BE49-F238E27FC236}">
                  <a16:creationId xmlns:a16="http://schemas.microsoft.com/office/drawing/2014/main" id="{0B097156-9DB2-E048-9086-FC1BAA10EF1C}"/>
                </a:ext>
              </a:extLst>
            </p:cNvPr>
            <p:cNvSpPr/>
            <p:nvPr/>
          </p:nvSpPr>
          <p:spPr>
            <a:xfrm>
              <a:off x="5229223" y="1533525"/>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词法分析程序</a:t>
              </a:r>
            </a:p>
          </p:txBody>
        </p:sp>
        <p:sp>
          <p:nvSpPr>
            <p:cNvPr id="36" name="矩形 35">
              <a:extLst>
                <a:ext uri="{FF2B5EF4-FFF2-40B4-BE49-F238E27FC236}">
                  <a16:creationId xmlns:a16="http://schemas.microsoft.com/office/drawing/2014/main" id="{E8B983B2-3D10-0940-B961-23A8DCD5E89C}"/>
                </a:ext>
              </a:extLst>
            </p:cNvPr>
            <p:cNvSpPr/>
            <p:nvPr/>
          </p:nvSpPr>
          <p:spPr>
            <a:xfrm>
              <a:off x="5229223" y="2114550"/>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语法分析程序</a:t>
              </a:r>
            </a:p>
          </p:txBody>
        </p:sp>
        <p:sp>
          <p:nvSpPr>
            <p:cNvPr id="37" name="矩形 36">
              <a:extLst>
                <a:ext uri="{FF2B5EF4-FFF2-40B4-BE49-F238E27FC236}">
                  <a16:creationId xmlns:a16="http://schemas.microsoft.com/office/drawing/2014/main" id="{F0C54DDE-883C-394F-AACB-74E9B4C09A2F}"/>
                </a:ext>
              </a:extLst>
            </p:cNvPr>
            <p:cNvSpPr/>
            <p:nvPr/>
          </p:nvSpPr>
          <p:spPr>
            <a:xfrm>
              <a:off x="5229223" y="2695575"/>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中间代码生成程序</a:t>
              </a:r>
            </a:p>
          </p:txBody>
        </p:sp>
        <p:sp>
          <p:nvSpPr>
            <p:cNvPr id="38" name="矩形 37">
              <a:extLst>
                <a:ext uri="{FF2B5EF4-FFF2-40B4-BE49-F238E27FC236}">
                  <a16:creationId xmlns:a16="http://schemas.microsoft.com/office/drawing/2014/main" id="{B760C4C7-F9D6-1B46-B8DE-19F13E6F78DB}"/>
                </a:ext>
              </a:extLst>
            </p:cNvPr>
            <p:cNvSpPr/>
            <p:nvPr/>
          </p:nvSpPr>
          <p:spPr>
            <a:xfrm>
              <a:off x="5229223" y="3276600"/>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代码优化程序</a:t>
              </a:r>
            </a:p>
          </p:txBody>
        </p:sp>
        <p:sp>
          <p:nvSpPr>
            <p:cNvPr id="39" name="矩形 38">
              <a:extLst>
                <a:ext uri="{FF2B5EF4-FFF2-40B4-BE49-F238E27FC236}">
                  <a16:creationId xmlns:a16="http://schemas.microsoft.com/office/drawing/2014/main" id="{CFCFF9C6-88CA-B742-A581-8C4C01A0387F}"/>
                </a:ext>
              </a:extLst>
            </p:cNvPr>
            <p:cNvSpPr/>
            <p:nvPr/>
          </p:nvSpPr>
          <p:spPr>
            <a:xfrm>
              <a:off x="5229223" y="3857625"/>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汇编</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器</a:t>
              </a:r>
            </a:p>
          </p:txBody>
        </p:sp>
        <p:sp>
          <p:nvSpPr>
            <p:cNvPr id="40" name="椭圆 39">
              <a:extLst>
                <a:ext uri="{FF2B5EF4-FFF2-40B4-BE49-F238E27FC236}">
                  <a16:creationId xmlns:a16="http://schemas.microsoft.com/office/drawing/2014/main" id="{8EAEB2DB-04E1-5D41-910E-6F437A2F96C9}"/>
                </a:ext>
              </a:extLst>
            </p:cNvPr>
            <p:cNvSpPr/>
            <p:nvPr/>
          </p:nvSpPr>
          <p:spPr>
            <a:xfrm>
              <a:off x="5329934" y="4419598"/>
              <a:ext cx="1516855" cy="466726"/>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目标代码</a:t>
              </a:r>
            </a:p>
          </p:txBody>
        </p:sp>
        <p:sp>
          <p:nvSpPr>
            <p:cNvPr id="63" name="矩形 62">
              <a:extLst>
                <a:ext uri="{FF2B5EF4-FFF2-40B4-BE49-F238E27FC236}">
                  <a16:creationId xmlns:a16="http://schemas.microsoft.com/office/drawing/2014/main" id="{CD4B8A3C-F5A6-F542-BC41-F34B4AD2BECE}"/>
                </a:ext>
              </a:extLst>
            </p:cNvPr>
            <p:cNvSpPr/>
            <p:nvPr/>
          </p:nvSpPr>
          <p:spPr>
            <a:xfrm>
              <a:off x="5445913" y="5136063"/>
              <a:ext cx="1300167"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链接</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器</a:t>
              </a:r>
            </a:p>
          </p:txBody>
        </p:sp>
        <p:sp>
          <p:nvSpPr>
            <p:cNvPr id="64" name="椭圆 63">
              <a:extLst>
                <a:ext uri="{FF2B5EF4-FFF2-40B4-BE49-F238E27FC236}">
                  <a16:creationId xmlns:a16="http://schemas.microsoft.com/office/drawing/2014/main" id="{29099F19-3262-8344-A7E2-D8263DB6C6A3}"/>
                </a:ext>
              </a:extLst>
            </p:cNvPr>
            <p:cNvSpPr/>
            <p:nvPr/>
          </p:nvSpPr>
          <p:spPr>
            <a:xfrm>
              <a:off x="3381376" y="4986369"/>
              <a:ext cx="1562100" cy="597398"/>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其他目标代码</a:t>
              </a:r>
            </a:p>
          </p:txBody>
        </p:sp>
        <p:sp>
          <p:nvSpPr>
            <p:cNvPr id="65" name="椭圆 64">
              <a:extLst>
                <a:ext uri="{FF2B5EF4-FFF2-40B4-BE49-F238E27FC236}">
                  <a16:creationId xmlns:a16="http://schemas.microsoft.com/office/drawing/2014/main" id="{59EF9D95-8722-3541-9BC3-F37BE1C10697}"/>
                </a:ext>
              </a:extLst>
            </p:cNvPr>
            <p:cNvSpPr/>
            <p:nvPr/>
          </p:nvSpPr>
          <p:spPr>
            <a:xfrm>
              <a:off x="7253286" y="4957791"/>
              <a:ext cx="1562100" cy="63073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其他目标代码</a:t>
              </a:r>
            </a:p>
          </p:txBody>
        </p:sp>
        <p:sp>
          <p:nvSpPr>
            <p:cNvPr id="66" name="矩形: 圆角 16">
              <a:extLst>
                <a:ext uri="{FF2B5EF4-FFF2-40B4-BE49-F238E27FC236}">
                  <a16:creationId xmlns:a16="http://schemas.microsoft.com/office/drawing/2014/main" id="{CB43C2E8-4AEB-AB4B-B1A6-DA44C9557DFF}"/>
                </a:ext>
              </a:extLst>
            </p:cNvPr>
            <p:cNvSpPr/>
            <p:nvPr/>
          </p:nvSpPr>
          <p:spPr>
            <a:xfrm>
              <a:off x="5444203" y="5719764"/>
              <a:ext cx="1300166" cy="457199"/>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可执行程序</a:t>
              </a:r>
            </a:p>
          </p:txBody>
        </p:sp>
        <p:sp>
          <p:nvSpPr>
            <p:cNvPr id="67" name="矩形 66">
              <a:extLst>
                <a:ext uri="{FF2B5EF4-FFF2-40B4-BE49-F238E27FC236}">
                  <a16:creationId xmlns:a16="http://schemas.microsoft.com/office/drawing/2014/main" id="{BB76B549-BBEC-F54E-9017-2E6732075B5F}"/>
                </a:ext>
              </a:extLst>
            </p:cNvPr>
            <p:cNvSpPr/>
            <p:nvPr/>
          </p:nvSpPr>
          <p:spPr>
            <a:xfrm>
              <a:off x="8124823" y="1527175"/>
              <a:ext cx="428627" cy="26162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出错处理程序</a:t>
              </a:r>
            </a:p>
          </p:txBody>
        </p:sp>
        <p:sp>
          <p:nvSpPr>
            <p:cNvPr id="68" name="文本框 67">
              <a:extLst>
                <a:ext uri="{FF2B5EF4-FFF2-40B4-BE49-F238E27FC236}">
                  <a16:creationId xmlns:a16="http://schemas.microsoft.com/office/drawing/2014/main" id="{3865E2CD-4E15-7947-991A-690D33A4AEFC}"/>
                </a:ext>
              </a:extLst>
            </p:cNvPr>
            <p:cNvSpPr txBox="1"/>
            <p:nvPr/>
          </p:nvSpPr>
          <p:spPr>
            <a:xfrm>
              <a:off x="4073523" y="1965843"/>
              <a:ext cx="319936" cy="116185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effectLst/>
                  <a:uLnTx/>
                  <a:uFillTx/>
                  <a:latin typeface="Times New Roman" panose="02020603050405020304" pitchFamily="18" charset="0"/>
                  <a:ea typeface="黑体" panose="02010609060101010101" pitchFamily="49" charset="-122"/>
                  <a:cs typeface="+mn-cs"/>
                </a:rPr>
                <a:t>编译</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阶段</a:t>
              </a:r>
            </a:p>
          </p:txBody>
        </p:sp>
        <p:cxnSp>
          <p:nvCxnSpPr>
            <p:cNvPr id="69" name="直接箭头连接符 20">
              <a:extLst>
                <a:ext uri="{FF2B5EF4-FFF2-40B4-BE49-F238E27FC236}">
                  <a16:creationId xmlns:a16="http://schemas.microsoft.com/office/drawing/2014/main" id="{DCA75AB3-E6D9-B44A-9DE4-B1E4EBB8CC11}"/>
                </a:ext>
              </a:extLst>
            </p:cNvPr>
            <p:cNvCxnSpPr>
              <a:stCxn id="31" idx="4"/>
            </p:cNvCxnSpPr>
            <p:nvPr/>
          </p:nvCxnSpPr>
          <p:spPr>
            <a:xfrm flipH="1">
              <a:off x="6095996" y="804861"/>
              <a:ext cx="3" cy="147639"/>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0" name="直接箭头连接符 22">
              <a:extLst>
                <a:ext uri="{FF2B5EF4-FFF2-40B4-BE49-F238E27FC236}">
                  <a16:creationId xmlns:a16="http://schemas.microsoft.com/office/drawing/2014/main" id="{77B9C58D-2BAF-1D4A-ADA5-A9D4E96340A8}"/>
                </a:ext>
              </a:extLst>
            </p:cNvPr>
            <p:cNvCxnSpPr>
              <a:cxnSpLocks/>
              <a:stCxn id="34" idx="2"/>
              <a:endCxn id="35" idx="0"/>
            </p:cNvCxnSpPr>
            <p:nvPr/>
          </p:nvCxnSpPr>
          <p:spPr>
            <a:xfrm>
              <a:off x="6095998" y="1238250"/>
              <a:ext cx="0"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接箭头连接符 24">
              <a:extLst>
                <a:ext uri="{FF2B5EF4-FFF2-40B4-BE49-F238E27FC236}">
                  <a16:creationId xmlns:a16="http://schemas.microsoft.com/office/drawing/2014/main" id="{C855DF25-B5BE-234E-A772-921611FF7D20}"/>
                </a:ext>
              </a:extLst>
            </p:cNvPr>
            <p:cNvCxnSpPr>
              <a:cxnSpLocks/>
              <a:stCxn id="35" idx="2"/>
            </p:cNvCxnSpPr>
            <p:nvPr/>
          </p:nvCxnSpPr>
          <p:spPr>
            <a:xfrm flipH="1">
              <a:off x="6095996" y="1819275"/>
              <a:ext cx="2"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2" name="直接箭头连接符 26">
              <a:extLst>
                <a:ext uri="{FF2B5EF4-FFF2-40B4-BE49-F238E27FC236}">
                  <a16:creationId xmlns:a16="http://schemas.microsoft.com/office/drawing/2014/main" id="{CAE1DD2C-3826-EC45-9591-A9A034FAB963}"/>
                </a:ext>
              </a:extLst>
            </p:cNvPr>
            <p:cNvCxnSpPr>
              <a:cxnSpLocks/>
              <a:stCxn id="36" idx="2"/>
              <a:endCxn id="37" idx="0"/>
            </p:cNvCxnSpPr>
            <p:nvPr/>
          </p:nvCxnSpPr>
          <p:spPr>
            <a:xfrm>
              <a:off x="6095998" y="2400300"/>
              <a:ext cx="0"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3" name="直接箭头连接符 28">
              <a:extLst>
                <a:ext uri="{FF2B5EF4-FFF2-40B4-BE49-F238E27FC236}">
                  <a16:creationId xmlns:a16="http://schemas.microsoft.com/office/drawing/2014/main" id="{30EBCA1B-4B5B-7740-A883-989AA85A8B6E}"/>
                </a:ext>
              </a:extLst>
            </p:cNvPr>
            <p:cNvCxnSpPr>
              <a:cxnSpLocks/>
              <a:stCxn id="37" idx="2"/>
            </p:cNvCxnSpPr>
            <p:nvPr/>
          </p:nvCxnSpPr>
          <p:spPr>
            <a:xfrm flipH="1">
              <a:off x="6095996" y="2981325"/>
              <a:ext cx="2" cy="28004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4" name="直接箭头连接符 30">
              <a:extLst>
                <a:ext uri="{FF2B5EF4-FFF2-40B4-BE49-F238E27FC236}">
                  <a16:creationId xmlns:a16="http://schemas.microsoft.com/office/drawing/2014/main" id="{6B83266C-905F-C746-BB22-D14C1EC6A9D0}"/>
                </a:ext>
              </a:extLst>
            </p:cNvPr>
            <p:cNvCxnSpPr>
              <a:cxnSpLocks/>
              <a:stCxn id="38" idx="2"/>
              <a:endCxn id="39" idx="0"/>
            </p:cNvCxnSpPr>
            <p:nvPr/>
          </p:nvCxnSpPr>
          <p:spPr>
            <a:xfrm>
              <a:off x="6095998" y="3562350"/>
              <a:ext cx="0"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直接箭头连接符 32">
              <a:extLst>
                <a:ext uri="{FF2B5EF4-FFF2-40B4-BE49-F238E27FC236}">
                  <a16:creationId xmlns:a16="http://schemas.microsoft.com/office/drawing/2014/main" id="{89D8F5B8-8D54-B54A-83BD-1830651BCE3B}"/>
                </a:ext>
              </a:extLst>
            </p:cNvPr>
            <p:cNvCxnSpPr>
              <a:cxnSpLocks/>
              <a:stCxn id="39" idx="2"/>
              <a:endCxn id="40" idx="0"/>
            </p:cNvCxnSpPr>
            <p:nvPr/>
          </p:nvCxnSpPr>
          <p:spPr>
            <a:xfrm flipH="1">
              <a:off x="6088362" y="4143375"/>
              <a:ext cx="7637" cy="276224"/>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直接箭头连接符 34">
              <a:extLst>
                <a:ext uri="{FF2B5EF4-FFF2-40B4-BE49-F238E27FC236}">
                  <a16:creationId xmlns:a16="http://schemas.microsoft.com/office/drawing/2014/main" id="{30D22D9E-4531-054A-A30B-F7705EAC324C}"/>
                </a:ext>
              </a:extLst>
            </p:cNvPr>
            <p:cNvCxnSpPr>
              <a:cxnSpLocks/>
              <a:stCxn id="40" idx="4"/>
              <a:endCxn id="63" idx="0"/>
            </p:cNvCxnSpPr>
            <p:nvPr/>
          </p:nvCxnSpPr>
          <p:spPr>
            <a:xfrm>
              <a:off x="6088362" y="4886325"/>
              <a:ext cx="7636" cy="249739"/>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直接箭头连接符 36">
              <a:extLst>
                <a:ext uri="{FF2B5EF4-FFF2-40B4-BE49-F238E27FC236}">
                  <a16:creationId xmlns:a16="http://schemas.microsoft.com/office/drawing/2014/main" id="{19B454E8-5E2B-DD45-A1E9-5A66CCC07DD7}"/>
                </a:ext>
              </a:extLst>
            </p:cNvPr>
            <p:cNvCxnSpPr>
              <a:cxnSpLocks/>
              <a:stCxn id="65" idx="2"/>
              <a:endCxn id="63" idx="3"/>
            </p:cNvCxnSpPr>
            <p:nvPr/>
          </p:nvCxnSpPr>
          <p:spPr>
            <a:xfrm flipH="1">
              <a:off x="6746081" y="5273160"/>
              <a:ext cx="507206" cy="5779"/>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8" name="直接箭头连接符 38">
              <a:extLst>
                <a:ext uri="{FF2B5EF4-FFF2-40B4-BE49-F238E27FC236}">
                  <a16:creationId xmlns:a16="http://schemas.microsoft.com/office/drawing/2014/main" id="{83C27D20-CCB9-3B42-8C98-CD124AEDA148}"/>
                </a:ext>
              </a:extLst>
            </p:cNvPr>
            <p:cNvCxnSpPr>
              <a:endCxn id="63" idx="1"/>
            </p:cNvCxnSpPr>
            <p:nvPr/>
          </p:nvCxnSpPr>
          <p:spPr>
            <a:xfrm>
              <a:off x="4938707" y="5278937"/>
              <a:ext cx="507206" cy="1"/>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9" name="直接箭头连接符 40">
              <a:extLst>
                <a:ext uri="{FF2B5EF4-FFF2-40B4-BE49-F238E27FC236}">
                  <a16:creationId xmlns:a16="http://schemas.microsoft.com/office/drawing/2014/main" id="{6736444F-18B0-BD4E-9148-987CC9A7B26C}"/>
                </a:ext>
              </a:extLst>
            </p:cNvPr>
            <p:cNvCxnSpPr>
              <a:cxnSpLocks/>
              <a:stCxn id="63" idx="2"/>
              <a:endCxn id="66" idx="0"/>
            </p:cNvCxnSpPr>
            <p:nvPr/>
          </p:nvCxnSpPr>
          <p:spPr>
            <a:xfrm flipH="1">
              <a:off x="6094286" y="5421813"/>
              <a:ext cx="1712" cy="29795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0" name="直接箭头连接符 42">
              <a:extLst>
                <a:ext uri="{FF2B5EF4-FFF2-40B4-BE49-F238E27FC236}">
                  <a16:creationId xmlns:a16="http://schemas.microsoft.com/office/drawing/2014/main" id="{29252804-EF16-514A-BF06-0584243D0228}"/>
                </a:ext>
              </a:extLst>
            </p:cNvPr>
            <p:cNvCxnSpPr>
              <a:cxnSpLocks/>
              <a:stCxn id="35" idx="3"/>
            </p:cNvCxnSpPr>
            <p:nvPr/>
          </p:nvCxnSpPr>
          <p:spPr>
            <a:xfrm>
              <a:off x="6962773" y="1676400"/>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1" name="直接箭头连接符 44">
              <a:extLst>
                <a:ext uri="{FF2B5EF4-FFF2-40B4-BE49-F238E27FC236}">
                  <a16:creationId xmlns:a16="http://schemas.microsoft.com/office/drawing/2014/main" id="{BDC5D126-F41C-0A43-86DC-937DD45FB2C1}"/>
                </a:ext>
              </a:extLst>
            </p:cNvPr>
            <p:cNvCxnSpPr>
              <a:cxnSpLocks/>
              <a:stCxn id="36" idx="3"/>
            </p:cNvCxnSpPr>
            <p:nvPr/>
          </p:nvCxnSpPr>
          <p:spPr>
            <a:xfrm>
              <a:off x="6962773" y="2257425"/>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2" name="直接箭头连接符 46">
              <a:extLst>
                <a:ext uri="{FF2B5EF4-FFF2-40B4-BE49-F238E27FC236}">
                  <a16:creationId xmlns:a16="http://schemas.microsoft.com/office/drawing/2014/main" id="{26BB985E-604F-C549-AE81-2B0644E6FAA2}"/>
                </a:ext>
              </a:extLst>
            </p:cNvPr>
            <p:cNvCxnSpPr>
              <a:endCxn id="67" idx="1"/>
            </p:cNvCxnSpPr>
            <p:nvPr/>
          </p:nvCxnSpPr>
          <p:spPr>
            <a:xfrm>
              <a:off x="6962773" y="2835275"/>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3" name="直接箭头连接符 48">
              <a:extLst>
                <a:ext uri="{FF2B5EF4-FFF2-40B4-BE49-F238E27FC236}">
                  <a16:creationId xmlns:a16="http://schemas.microsoft.com/office/drawing/2014/main" id="{9E76913C-037E-2F43-AF7C-702027932437}"/>
                </a:ext>
              </a:extLst>
            </p:cNvPr>
            <p:cNvCxnSpPr>
              <a:cxnSpLocks/>
              <a:stCxn id="38" idx="3"/>
            </p:cNvCxnSpPr>
            <p:nvPr/>
          </p:nvCxnSpPr>
          <p:spPr>
            <a:xfrm>
              <a:off x="6962773" y="3419475"/>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4" name="直接箭头连接符 50">
              <a:extLst>
                <a:ext uri="{FF2B5EF4-FFF2-40B4-BE49-F238E27FC236}">
                  <a16:creationId xmlns:a16="http://schemas.microsoft.com/office/drawing/2014/main" id="{FAA91B67-9F18-5540-9774-4A7BF7430167}"/>
                </a:ext>
              </a:extLst>
            </p:cNvPr>
            <p:cNvCxnSpPr/>
            <p:nvPr/>
          </p:nvCxnSpPr>
          <p:spPr>
            <a:xfrm>
              <a:off x="6962773" y="4000500"/>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grpSp>
          <p:nvGrpSpPr>
            <p:cNvPr id="85" name="组合 84">
              <a:extLst>
                <a:ext uri="{FF2B5EF4-FFF2-40B4-BE49-F238E27FC236}">
                  <a16:creationId xmlns:a16="http://schemas.microsoft.com/office/drawing/2014/main" id="{30D6737D-FC91-0742-966C-5A268E0C13A9}"/>
                </a:ext>
              </a:extLst>
            </p:cNvPr>
            <p:cNvGrpSpPr/>
            <p:nvPr/>
          </p:nvGrpSpPr>
          <p:grpSpPr>
            <a:xfrm>
              <a:off x="4401396" y="1651000"/>
              <a:ext cx="545248" cy="1778000"/>
              <a:chOff x="4393459" y="1651000"/>
              <a:chExt cx="545248" cy="1778000"/>
            </a:xfrm>
          </p:grpSpPr>
          <p:cxnSp>
            <p:nvCxnSpPr>
              <p:cNvPr id="86" name="直接连接符 52">
                <a:extLst>
                  <a:ext uri="{FF2B5EF4-FFF2-40B4-BE49-F238E27FC236}">
                    <a16:creationId xmlns:a16="http://schemas.microsoft.com/office/drawing/2014/main" id="{6E57CBFD-302F-4C4C-A5A2-1F13FAA4BB7C}"/>
                  </a:ext>
                </a:extLst>
              </p:cNvPr>
              <p:cNvCxnSpPr/>
              <p:nvPr/>
            </p:nvCxnSpPr>
            <p:spPr>
              <a:xfrm flipH="1">
                <a:off x="4641850" y="1651000"/>
                <a:ext cx="296857"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直接连接符 54">
                <a:extLst>
                  <a:ext uri="{FF2B5EF4-FFF2-40B4-BE49-F238E27FC236}">
                    <a16:creationId xmlns:a16="http://schemas.microsoft.com/office/drawing/2014/main" id="{F53DF0DD-9CE5-5741-8E3D-8B92101CDD55}"/>
                  </a:ext>
                </a:extLst>
              </p:cNvPr>
              <p:cNvCxnSpPr>
                <a:cxnSpLocks/>
              </p:cNvCxnSpPr>
              <p:nvPr/>
            </p:nvCxnSpPr>
            <p:spPr>
              <a:xfrm>
                <a:off x="4641850" y="1651000"/>
                <a:ext cx="0" cy="177800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 name="直接连接符 56">
                <a:extLst>
                  <a:ext uri="{FF2B5EF4-FFF2-40B4-BE49-F238E27FC236}">
                    <a16:creationId xmlns:a16="http://schemas.microsoft.com/office/drawing/2014/main" id="{80083DA9-1706-304F-A76C-1CE552AE86F9}"/>
                  </a:ext>
                </a:extLst>
              </p:cNvPr>
              <p:cNvCxnSpPr/>
              <p:nvPr/>
            </p:nvCxnSpPr>
            <p:spPr>
              <a:xfrm flipV="1">
                <a:off x="4641850" y="3419475"/>
                <a:ext cx="296857" cy="952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 name="直接连接符 58">
                <a:extLst>
                  <a:ext uri="{FF2B5EF4-FFF2-40B4-BE49-F238E27FC236}">
                    <a16:creationId xmlns:a16="http://schemas.microsoft.com/office/drawing/2014/main" id="{681E7F16-7137-6540-A103-3B795FCFDE78}"/>
                  </a:ext>
                </a:extLst>
              </p:cNvPr>
              <p:cNvCxnSpPr/>
              <p:nvPr/>
            </p:nvCxnSpPr>
            <p:spPr>
              <a:xfrm flipH="1">
                <a:off x="4393459" y="2454525"/>
                <a:ext cx="248391"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4" name="矩形 3">
            <a:extLst>
              <a:ext uri="{FF2B5EF4-FFF2-40B4-BE49-F238E27FC236}">
                <a16:creationId xmlns:a16="http://schemas.microsoft.com/office/drawing/2014/main" id="{DCF4AAED-86DA-40BC-9C3F-B391C88E589A}"/>
              </a:ext>
            </a:extLst>
          </p:cNvPr>
          <p:cNvSpPr/>
          <p:nvPr/>
        </p:nvSpPr>
        <p:spPr>
          <a:xfrm>
            <a:off x="6116699" y="1701831"/>
            <a:ext cx="5478401" cy="3139321"/>
          </a:xfrm>
          <a:prstGeom prst="rect">
            <a:avLst/>
          </a:prstGeom>
        </p:spPr>
        <p:txBody>
          <a:bodyPr wrap="square">
            <a:spAutoFit/>
          </a:bodyPr>
          <a:lstStyle/>
          <a:p>
            <a:pPr lvl="0" defTabSz="914400">
              <a:defRPr/>
            </a:pPr>
            <a:r>
              <a:rPr lang="en-US" altLang="zh-CN" dirty="0"/>
              <a:t>        </a:t>
            </a:r>
            <a:r>
              <a:rPr lang="zh-CN" altLang="zh-CN" dirty="0"/>
              <a:t>预处理程序的工作基本上就是对源程序部分内容的“替换”</a:t>
            </a:r>
            <a:r>
              <a:rPr lang="zh-CN" altLang="en-US" dirty="0"/>
              <a:t> </a:t>
            </a:r>
            <a:r>
              <a:rPr lang="zh-CN" altLang="zh-CN" dirty="0"/>
              <a:t>，生成一个没有宏定义、没有条件编译语句和特殊符号的输出文件，作为编译器的输入。</a:t>
            </a:r>
            <a:endParaRPr lang="en-US" altLang="zh-CN" dirty="0"/>
          </a:p>
          <a:p>
            <a:pPr lvl="0" defTabSz="914400">
              <a:defRPr/>
            </a:pPr>
            <a:r>
              <a:rPr lang="en-US" altLang="zh-CN" dirty="0"/>
              <a:t>        </a:t>
            </a:r>
            <a:r>
              <a:rPr lang="zh-CN" altLang="en-US" dirty="0"/>
              <a:t>具体来说，预处理阶段是对</a:t>
            </a:r>
            <a:r>
              <a:rPr lang="zh-CN" altLang="zh-CN" dirty="0">
                <a:solidFill>
                  <a:srgbClr val="FF0000"/>
                </a:solidFill>
              </a:rPr>
              <a:t>伪指令以及特殊符号</a:t>
            </a:r>
            <a:r>
              <a:rPr lang="zh-CN" altLang="zh-CN" dirty="0"/>
              <a:t>进行处理</a:t>
            </a:r>
            <a:r>
              <a:rPr lang="zh-CN" altLang="en-US" dirty="0"/>
              <a:t>：</a:t>
            </a:r>
            <a:endParaRPr lang="en-US" altLang="zh-CN" dirty="0"/>
          </a:p>
          <a:p>
            <a:pPr marL="285750" lvl="0" indent="-285750" defTabSz="914400">
              <a:buFont typeface="Arial" panose="020B0604020202020204" pitchFamily="34" charset="0"/>
              <a:buChar char="•"/>
              <a:defRPr/>
            </a:pPr>
            <a:r>
              <a:rPr lang="zh-CN" altLang="en-US" dirty="0"/>
              <a:t>头文件包含指令：“</a:t>
            </a:r>
            <a:r>
              <a:rPr lang="en-US" altLang="zh-CN" dirty="0"/>
              <a:t>#include&lt;</a:t>
            </a:r>
            <a:r>
              <a:rPr lang="zh-CN" altLang="zh-CN" dirty="0"/>
              <a:t>头文件名</a:t>
            </a:r>
            <a:r>
              <a:rPr lang="en-US" altLang="zh-CN" dirty="0"/>
              <a:t>&gt;</a:t>
            </a:r>
            <a:r>
              <a:rPr lang="zh-CN" altLang="en-US" dirty="0"/>
              <a:t>”</a:t>
            </a:r>
            <a:endParaRPr lang="en-US" altLang="zh-CN" dirty="0"/>
          </a:p>
          <a:p>
            <a:pPr marL="285750" lvl="0" indent="-285750" defTabSz="914400">
              <a:buFont typeface="Arial" panose="020B0604020202020204" pitchFamily="34" charset="0"/>
              <a:buChar char="•"/>
              <a:defRPr/>
            </a:pPr>
            <a:r>
              <a:rPr lang="zh-CN" altLang="en-US" dirty="0"/>
              <a:t>宏定义指令：“</a:t>
            </a:r>
            <a:r>
              <a:rPr lang="en-US" altLang="zh-CN" dirty="0"/>
              <a:t>#</a:t>
            </a:r>
            <a:r>
              <a:rPr lang="en-US" altLang="zh-CN" dirty="0" err="1"/>
              <a:t>defineComplicatedType</a:t>
            </a:r>
            <a:r>
              <a:rPr lang="en-US" altLang="zh-CN" dirty="0"/>
              <a:t> CT</a:t>
            </a:r>
            <a:r>
              <a:rPr lang="zh-CN" altLang="en-US" dirty="0"/>
              <a:t>”</a:t>
            </a:r>
            <a:endParaRPr lang="en-US" altLang="zh-CN" dirty="0"/>
          </a:p>
          <a:p>
            <a:pPr marL="285750" lvl="0" indent="-285750" defTabSz="914400">
              <a:buFont typeface="Arial" panose="020B0604020202020204" pitchFamily="34" charset="0"/>
              <a:buChar char="•"/>
              <a:defRPr/>
            </a:pPr>
            <a:r>
              <a:rPr lang="zh-CN" altLang="zh-CN" dirty="0"/>
              <a:t>条件编译指令</a:t>
            </a:r>
            <a:r>
              <a:rPr lang="zh-CN" altLang="en-US" dirty="0"/>
              <a:t>：</a:t>
            </a:r>
            <a:r>
              <a:rPr lang="zh-CN" altLang="zh-CN" dirty="0"/>
              <a:t>“</a:t>
            </a:r>
            <a:r>
              <a:rPr lang="en-US" altLang="zh-CN" dirty="0"/>
              <a:t>#ifdef</a:t>
            </a:r>
            <a:r>
              <a:rPr lang="zh-CN" altLang="zh-CN" dirty="0"/>
              <a:t>”、“</a:t>
            </a:r>
            <a:r>
              <a:rPr lang="en-US" altLang="zh-CN" dirty="0"/>
              <a:t>#</a:t>
            </a:r>
            <a:r>
              <a:rPr lang="en-US" altLang="zh-CN" dirty="0" err="1"/>
              <a:t>ifndef</a:t>
            </a:r>
            <a:r>
              <a:rPr lang="zh-CN" altLang="zh-CN" dirty="0"/>
              <a:t>”、</a:t>
            </a:r>
            <a:r>
              <a:rPr lang="en-US" altLang="zh-CN" dirty="0"/>
              <a:t>   		</a:t>
            </a:r>
            <a:r>
              <a:rPr lang="zh-CN" altLang="zh-CN" dirty="0"/>
              <a:t>“</a:t>
            </a:r>
            <a:r>
              <a:rPr lang="en-US" altLang="zh-CN" dirty="0"/>
              <a:t>#else</a:t>
            </a:r>
            <a:r>
              <a:rPr lang="zh-CN" altLang="zh-CN" dirty="0"/>
              <a:t>”、“</a:t>
            </a:r>
            <a:r>
              <a:rPr lang="en-US" altLang="zh-CN" dirty="0"/>
              <a:t>#</a:t>
            </a:r>
            <a:r>
              <a:rPr lang="en-US" altLang="zh-CN" dirty="0" err="1"/>
              <a:t>elif</a:t>
            </a:r>
            <a:r>
              <a:rPr lang="zh-CN" altLang="zh-CN" dirty="0"/>
              <a:t>”、“</a:t>
            </a:r>
            <a:r>
              <a:rPr lang="en-US" altLang="zh-CN" dirty="0"/>
              <a:t>#endif</a:t>
            </a:r>
            <a:r>
              <a:rPr lang="zh-CN" altLang="zh-CN" dirty="0"/>
              <a:t>”</a:t>
            </a:r>
            <a:endParaRPr lang="en-US" altLang="zh-CN" dirty="0"/>
          </a:p>
          <a:p>
            <a:pPr marL="285750" lvl="0" indent="-285750" defTabSz="914400">
              <a:buFont typeface="Arial" panose="020B0604020202020204" pitchFamily="34" charset="0"/>
              <a:buChar char="•"/>
              <a:defRPr/>
            </a:pPr>
            <a:r>
              <a:rPr lang="zh-CN" altLang="en-US" dirty="0"/>
              <a:t>特殊符号：</a:t>
            </a:r>
            <a:r>
              <a:rPr lang="zh-CN" altLang="zh-CN" dirty="0"/>
              <a:t>“</a:t>
            </a:r>
            <a:r>
              <a:rPr lang="en-US" altLang="zh-CN" dirty="0"/>
              <a:t>LINE</a:t>
            </a:r>
            <a:r>
              <a:rPr lang="zh-CN" altLang="zh-CN" dirty="0"/>
              <a:t>”标识解释成当前行号，将“</a:t>
            </a:r>
            <a:r>
              <a:rPr lang="en-US" altLang="zh-CN" dirty="0"/>
              <a:t>FILE</a:t>
            </a:r>
            <a:r>
              <a:rPr lang="zh-CN" altLang="zh-CN" dirty="0"/>
              <a:t>”解释成当前被编译的</a:t>
            </a:r>
            <a:r>
              <a:rPr lang="en-US" altLang="zh-CN" dirty="0"/>
              <a:t>C</a:t>
            </a:r>
            <a:r>
              <a:rPr lang="zh-CN" altLang="zh-CN" dirty="0"/>
              <a:t>源程序的名称</a:t>
            </a:r>
          </a:p>
        </p:txBody>
      </p:sp>
    </p:spTree>
    <p:extLst>
      <p:ext uri="{BB962C8B-B14F-4D97-AF65-F5344CB8AC3E}">
        <p14:creationId xmlns:p14="http://schemas.microsoft.com/office/powerpoint/2010/main" val="2564355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zh-CN" dirty="0">
                <a:solidFill>
                  <a:schemeClr val="tx1"/>
                </a:solidFill>
              </a:rPr>
              <a:t>程序的编译及执行过程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51</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en-US" dirty="0"/>
              <a:t>编译阶段</a:t>
            </a:r>
            <a:r>
              <a:rPr lang="zh-CN" altLang="zh-CN" dirty="0"/>
              <a:t> </a:t>
            </a:r>
            <a:r>
              <a:rPr lang="zh-CN" altLang="zh-CN" dirty="0">
                <a:solidFill>
                  <a:schemeClr val="tx1"/>
                </a:solidFill>
              </a:rPr>
              <a:t> </a:t>
            </a:r>
            <a:endParaRPr lang="zh-CN" altLang="en-US" dirty="0">
              <a:solidFill>
                <a:prstClr val="black"/>
              </a:solidFill>
              <a:latin typeface="黑体" panose="02010609060101010101" pitchFamily="49" charset="-122"/>
            </a:endParaRPr>
          </a:p>
          <a:p>
            <a:endParaRPr lang="zh-CN" altLang="en-US" dirty="0"/>
          </a:p>
          <a:p>
            <a:endParaRPr lang="zh-CN" altLang="en-US" dirty="0"/>
          </a:p>
        </p:txBody>
      </p:sp>
      <p:grpSp>
        <p:nvGrpSpPr>
          <p:cNvPr id="29" name="组合 28">
            <a:extLst>
              <a:ext uri="{FF2B5EF4-FFF2-40B4-BE49-F238E27FC236}">
                <a16:creationId xmlns:a16="http://schemas.microsoft.com/office/drawing/2014/main" id="{0A6B80EA-625F-9E44-8111-91A14BB2ABBE}"/>
              </a:ext>
            </a:extLst>
          </p:cNvPr>
          <p:cNvGrpSpPr/>
          <p:nvPr/>
        </p:nvGrpSpPr>
        <p:grpSpPr>
          <a:xfrm>
            <a:off x="201224" y="1471005"/>
            <a:ext cx="5729676" cy="4994415"/>
            <a:chOff x="3381376" y="338136"/>
            <a:chExt cx="5434010" cy="5838827"/>
          </a:xfrm>
        </p:grpSpPr>
        <p:sp>
          <p:nvSpPr>
            <p:cNvPr id="31" name="椭圆 30">
              <a:extLst>
                <a:ext uri="{FF2B5EF4-FFF2-40B4-BE49-F238E27FC236}">
                  <a16:creationId xmlns:a16="http://schemas.microsoft.com/office/drawing/2014/main" id="{20AD0F77-86E9-5D47-BBBA-6A5CFA75F49A}"/>
                </a:ext>
              </a:extLst>
            </p:cNvPr>
            <p:cNvSpPr/>
            <p:nvPr/>
          </p:nvSpPr>
          <p:spPr>
            <a:xfrm>
              <a:off x="5519736" y="338136"/>
              <a:ext cx="1152525" cy="4667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源代码</a:t>
              </a:r>
            </a:p>
          </p:txBody>
        </p:sp>
        <p:sp>
          <p:nvSpPr>
            <p:cNvPr id="34" name="矩形 33">
              <a:extLst>
                <a:ext uri="{FF2B5EF4-FFF2-40B4-BE49-F238E27FC236}">
                  <a16:creationId xmlns:a16="http://schemas.microsoft.com/office/drawing/2014/main" id="{91F51CAF-BA85-B943-97A3-039C5F9FB4A0}"/>
                </a:ext>
              </a:extLst>
            </p:cNvPr>
            <p:cNvSpPr/>
            <p:nvPr/>
          </p:nvSpPr>
          <p:spPr>
            <a:xfrm>
              <a:off x="5229223" y="952500"/>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预处理</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程序</a:t>
              </a:r>
            </a:p>
          </p:txBody>
        </p:sp>
        <p:sp>
          <p:nvSpPr>
            <p:cNvPr id="35" name="矩形 34">
              <a:extLst>
                <a:ext uri="{FF2B5EF4-FFF2-40B4-BE49-F238E27FC236}">
                  <a16:creationId xmlns:a16="http://schemas.microsoft.com/office/drawing/2014/main" id="{0B097156-9DB2-E048-9086-FC1BAA10EF1C}"/>
                </a:ext>
              </a:extLst>
            </p:cNvPr>
            <p:cNvSpPr/>
            <p:nvPr/>
          </p:nvSpPr>
          <p:spPr>
            <a:xfrm>
              <a:off x="5229223" y="1533525"/>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rgbClr val="FF0000"/>
                  </a:solidFill>
                  <a:effectLst/>
                  <a:uLnTx/>
                  <a:uFillTx/>
                  <a:latin typeface="Times New Roman" panose="02020603050405020304" pitchFamily="18" charset="0"/>
                  <a:ea typeface="黑体" panose="02010609060101010101" pitchFamily="49" charset="-122"/>
                  <a:cs typeface="+mn-cs"/>
                </a:rPr>
                <a:t>词法分析</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程序</a:t>
              </a:r>
            </a:p>
          </p:txBody>
        </p:sp>
        <p:sp>
          <p:nvSpPr>
            <p:cNvPr id="36" name="矩形 35">
              <a:extLst>
                <a:ext uri="{FF2B5EF4-FFF2-40B4-BE49-F238E27FC236}">
                  <a16:creationId xmlns:a16="http://schemas.microsoft.com/office/drawing/2014/main" id="{E8B983B2-3D10-0940-B961-23A8DCD5E89C}"/>
                </a:ext>
              </a:extLst>
            </p:cNvPr>
            <p:cNvSpPr/>
            <p:nvPr/>
          </p:nvSpPr>
          <p:spPr>
            <a:xfrm>
              <a:off x="5229223" y="2114550"/>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rgbClr val="FF0000"/>
                  </a:solidFill>
                  <a:effectLst/>
                  <a:uLnTx/>
                  <a:uFillTx/>
                  <a:latin typeface="Times New Roman" panose="02020603050405020304" pitchFamily="18" charset="0"/>
                  <a:ea typeface="黑体" panose="02010609060101010101" pitchFamily="49" charset="-122"/>
                  <a:cs typeface="+mn-cs"/>
                </a:rPr>
                <a:t>语法分析</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程序</a:t>
              </a:r>
            </a:p>
          </p:txBody>
        </p:sp>
        <p:sp>
          <p:nvSpPr>
            <p:cNvPr id="37" name="矩形 36">
              <a:extLst>
                <a:ext uri="{FF2B5EF4-FFF2-40B4-BE49-F238E27FC236}">
                  <a16:creationId xmlns:a16="http://schemas.microsoft.com/office/drawing/2014/main" id="{F0C54DDE-883C-394F-AACB-74E9B4C09A2F}"/>
                </a:ext>
              </a:extLst>
            </p:cNvPr>
            <p:cNvSpPr/>
            <p:nvPr/>
          </p:nvSpPr>
          <p:spPr>
            <a:xfrm>
              <a:off x="5229223" y="2695575"/>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中间代码生成程序</a:t>
              </a:r>
            </a:p>
          </p:txBody>
        </p:sp>
        <p:sp>
          <p:nvSpPr>
            <p:cNvPr id="38" name="矩形 37">
              <a:extLst>
                <a:ext uri="{FF2B5EF4-FFF2-40B4-BE49-F238E27FC236}">
                  <a16:creationId xmlns:a16="http://schemas.microsoft.com/office/drawing/2014/main" id="{B760C4C7-F9D6-1B46-B8DE-19F13E6F78DB}"/>
                </a:ext>
              </a:extLst>
            </p:cNvPr>
            <p:cNvSpPr/>
            <p:nvPr/>
          </p:nvSpPr>
          <p:spPr>
            <a:xfrm>
              <a:off x="5229223" y="3276600"/>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代码优化程序</a:t>
              </a:r>
            </a:p>
          </p:txBody>
        </p:sp>
        <p:sp>
          <p:nvSpPr>
            <p:cNvPr id="39" name="矩形 38">
              <a:extLst>
                <a:ext uri="{FF2B5EF4-FFF2-40B4-BE49-F238E27FC236}">
                  <a16:creationId xmlns:a16="http://schemas.microsoft.com/office/drawing/2014/main" id="{CFCFF9C6-88CA-B742-A581-8C4C01A0387F}"/>
                </a:ext>
              </a:extLst>
            </p:cNvPr>
            <p:cNvSpPr/>
            <p:nvPr/>
          </p:nvSpPr>
          <p:spPr>
            <a:xfrm>
              <a:off x="5229223" y="3857625"/>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汇编</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器</a:t>
              </a:r>
            </a:p>
          </p:txBody>
        </p:sp>
        <p:sp>
          <p:nvSpPr>
            <p:cNvPr id="40" name="椭圆 39">
              <a:extLst>
                <a:ext uri="{FF2B5EF4-FFF2-40B4-BE49-F238E27FC236}">
                  <a16:creationId xmlns:a16="http://schemas.microsoft.com/office/drawing/2014/main" id="{8EAEB2DB-04E1-5D41-910E-6F437A2F96C9}"/>
                </a:ext>
              </a:extLst>
            </p:cNvPr>
            <p:cNvSpPr/>
            <p:nvPr/>
          </p:nvSpPr>
          <p:spPr>
            <a:xfrm>
              <a:off x="5329934" y="4419598"/>
              <a:ext cx="1516855" cy="466726"/>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目标代码</a:t>
              </a:r>
            </a:p>
          </p:txBody>
        </p:sp>
        <p:sp>
          <p:nvSpPr>
            <p:cNvPr id="63" name="矩形 62">
              <a:extLst>
                <a:ext uri="{FF2B5EF4-FFF2-40B4-BE49-F238E27FC236}">
                  <a16:creationId xmlns:a16="http://schemas.microsoft.com/office/drawing/2014/main" id="{CD4B8A3C-F5A6-F542-BC41-F34B4AD2BECE}"/>
                </a:ext>
              </a:extLst>
            </p:cNvPr>
            <p:cNvSpPr/>
            <p:nvPr/>
          </p:nvSpPr>
          <p:spPr>
            <a:xfrm>
              <a:off x="5445913" y="5136063"/>
              <a:ext cx="1300167"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链接</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器</a:t>
              </a:r>
            </a:p>
          </p:txBody>
        </p:sp>
        <p:sp>
          <p:nvSpPr>
            <p:cNvPr id="64" name="椭圆 63">
              <a:extLst>
                <a:ext uri="{FF2B5EF4-FFF2-40B4-BE49-F238E27FC236}">
                  <a16:creationId xmlns:a16="http://schemas.microsoft.com/office/drawing/2014/main" id="{29099F19-3262-8344-A7E2-D8263DB6C6A3}"/>
                </a:ext>
              </a:extLst>
            </p:cNvPr>
            <p:cNvSpPr/>
            <p:nvPr/>
          </p:nvSpPr>
          <p:spPr>
            <a:xfrm>
              <a:off x="3381376" y="4986369"/>
              <a:ext cx="1562100" cy="597398"/>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其他目标代码</a:t>
              </a:r>
            </a:p>
          </p:txBody>
        </p:sp>
        <p:sp>
          <p:nvSpPr>
            <p:cNvPr id="65" name="椭圆 64">
              <a:extLst>
                <a:ext uri="{FF2B5EF4-FFF2-40B4-BE49-F238E27FC236}">
                  <a16:creationId xmlns:a16="http://schemas.microsoft.com/office/drawing/2014/main" id="{59EF9D95-8722-3541-9BC3-F37BE1C10697}"/>
                </a:ext>
              </a:extLst>
            </p:cNvPr>
            <p:cNvSpPr/>
            <p:nvPr/>
          </p:nvSpPr>
          <p:spPr>
            <a:xfrm>
              <a:off x="7253286" y="4957791"/>
              <a:ext cx="1562100" cy="63073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其他目标代码</a:t>
              </a:r>
            </a:p>
          </p:txBody>
        </p:sp>
        <p:sp>
          <p:nvSpPr>
            <p:cNvPr id="66" name="矩形: 圆角 16">
              <a:extLst>
                <a:ext uri="{FF2B5EF4-FFF2-40B4-BE49-F238E27FC236}">
                  <a16:creationId xmlns:a16="http://schemas.microsoft.com/office/drawing/2014/main" id="{CB43C2E8-4AEB-AB4B-B1A6-DA44C9557DFF}"/>
                </a:ext>
              </a:extLst>
            </p:cNvPr>
            <p:cNvSpPr/>
            <p:nvPr/>
          </p:nvSpPr>
          <p:spPr>
            <a:xfrm>
              <a:off x="5444203" y="5719764"/>
              <a:ext cx="1300166" cy="457199"/>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可执行程序</a:t>
              </a:r>
            </a:p>
          </p:txBody>
        </p:sp>
        <p:sp>
          <p:nvSpPr>
            <p:cNvPr id="67" name="矩形 66">
              <a:extLst>
                <a:ext uri="{FF2B5EF4-FFF2-40B4-BE49-F238E27FC236}">
                  <a16:creationId xmlns:a16="http://schemas.microsoft.com/office/drawing/2014/main" id="{BB76B549-BBEC-F54E-9017-2E6732075B5F}"/>
                </a:ext>
              </a:extLst>
            </p:cNvPr>
            <p:cNvSpPr/>
            <p:nvPr/>
          </p:nvSpPr>
          <p:spPr>
            <a:xfrm>
              <a:off x="8124823" y="1527175"/>
              <a:ext cx="428627" cy="26162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出错处理程序</a:t>
              </a:r>
            </a:p>
          </p:txBody>
        </p:sp>
        <p:sp>
          <p:nvSpPr>
            <p:cNvPr id="68" name="文本框 67">
              <a:extLst>
                <a:ext uri="{FF2B5EF4-FFF2-40B4-BE49-F238E27FC236}">
                  <a16:creationId xmlns:a16="http://schemas.microsoft.com/office/drawing/2014/main" id="{3865E2CD-4E15-7947-991A-690D33A4AEFC}"/>
                </a:ext>
              </a:extLst>
            </p:cNvPr>
            <p:cNvSpPr txBox="1"/>
            <p:nvPr/>
          </p:nvSpPr>
          <p:spPr>
            <a:xfrm>
              <a:off x="4073523" y="1965843"/>
              <a:ext cx="319936" cy="125934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rgbClr val="FF0000"/>
                  </a:solidFill>
                  <a:effectLst/>
                  <a:uLnTx/>
                  <a:uFillTx/>
                  <a:latin typeface="Times New Roman" panose="02020603050405020304" pitchFamily="18" charset="0"/>
                  <a:ea typeface="黑体" panose="02010609060101010101" pitchFamily="49" charset="-122"/>
                  <a:cs typeface="+mn-cs"/>
                </a:rPr>
                <a:t>编译</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阶段</a:t>
              </a:r>
            </a:p>
          </p:txBody>
        </p:sp>
        <p:cxnSp>
          <p:nvCxnSpPr>
            <p:cNvPr id="69" name="直接箭头连接符 20">
              <a:extLst>
                <a:ext uri="{FF2B5EF4-FFF2-40B4-BE49-F238E27FC236}">
                  <a16:creationId xmlns:a16="http://schemas.microsoft.com/office/drawing/2014/main" id="{DCA75AB3-E6D9-B44A-9DE4-B1E4EBB8CC11}"/>
                </a:ext>
              </a:extLst>
            </p:cNvPr>
            <p:cNvCxnSpPr>
              <a:stCxn id="31" idx="4"/>
            </p:cNvCxnSpPr>
            <p:nvPr/>
          </p:nvCxnSpPr>
          <p:spPr>
            <a:xfrm flipH="1">
              <a:off x="6095996" y="804861"/>
              <a:ext cx="3" cy="147639"/>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0" name="直接箭头连接符 22">
              <a:extLst>
                <a:ext uri="{FF2B5EF4-FFF2-40B4-BE49-F238E27FC236}">
                  <a16:creationId xmlns:a16="http://schemas.microsoft.com/office/drawing/2014/main" id="{77B9C58D-2BAF-1D4A-ADA5-A9D4E96340A8}"/>
                </a:ext>
              </a:extLst>
            </p:cNvPr>
            <p:cNvCxnSpPr>
              <a:cxnSpLocks/>
              <a:stCxn id="34" idx="2"/>
              <a:endCxn id="35" idx="0"/>
            </p:cNvCxnSpPr>
            <p:nvPr/>
          </p:nvCxnSpPr>
          <p:spPr>
            <a:xfrm>
              <a:off x="6095998" y="1238250"/>
              <a:ext cx="0"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接箭头连接符 24">
              <a:extLst>
                <a:ext uri="{FF2B5EF4-FFF2-40B4-BE49-F238E27FC236}">
                  <a16:creationId xmlns:a16="http://schemas.microsoft.com/office/drawing/2014/main" id="{C855DF25-B5BE-234E-A772-921611FF7D20}"/>
                </a:ext>
              </a:extLst>
            </p:cNvPr>
            <p:cNvCxnSpPr>
              <a:cxnSpLocks/>
              <a:stCxn id="35" idx="2"/>
            </p:cNvCxnSpPr>
            <p:nvPr/>
          </p:nvCxnSpPr>
          <p:spPr>
            <a:xfrm flipH="1">
              <a:off x="6095996" y="1819275"/>
              <a:ext cx="2"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2" name="直接箭头连接符 26">
              <a:extLst>
                <a:ext uri="{FF2B5EF4-FFF2-40B4-BE49-F238E27FC236}">
                  <a16:creationId xmlns:a16="http://schemas.microsoft.com/office/drawing/2014/main" id="{CAE1DD2C-3826-EC45-9591-A9A034FAB963}"/>
                </a:ext>
              </a:extLst>
            </p:cNvPr>
            <p:cNvCxnSpPr>
              <a:cxnSpLocks/>
              <a:stCxn id="36" idx="2"/>
              <a:endCxn id="37" idx="0"/>
            </p:cNvCxnSpPr>
            <p:nvPr/>
          </p:nvCxnSpPr>
          <p:spPr>
            <a:xfrm>
              <a:off x="6095998" y="2400300"/>
              <a:ext cx="0"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3" name="直接箭头连接符 28">
              <a:extLst>
                <a:ext uri="{FF2B5EF4-FFF2-40B4-BE49-F238E27FC236}">
                  <a16:creationId xmlns:a16="http://schemas.microsoft.com/office/drawing/2014/main" id="{30EBCA1B-4B5B-7740-A883-989AA85A8B6E}"/>
                </a:ext>
              </a:extLst>
            </p:cNvPr>
            <p:cNvCxnSpPr>
              <a:cxnSpLocks/>
              <a:stCxn id="37" idx="2"/>
            </p:cNvCxnSpPr>
            <p:nvPr/>
          </p:nvCxnSpPr>
          <p:spPr>
            <a:xfrm flipH="1">
              <a:off x="6095996" y="2981325"/>
              <a:ext cx="2" cy="28004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4" name="直接箭头连接符 30">
              <a:extLst>
                <a:ext uri="{FF2B5EF4-FFF2-40B4-BE49-F238E27FC236}">
                  <a16:creationId xmlns:a16="http://schemas.microsoft.com/office/drawing/2014/main" id="{6B83266C-905F-C746-BB22-D14C1EC6A9D0}"/>
                </a:ext>
              </a:extLst>
            </p:cNvPr>
            <p:cNvCxnSpPr>
              <a:cxnSpLocks/>
              <a:stCxn id="38" idx="2"/>
              <a:endCxn id="39" idx="0"/>
            </p:cNvCxnSpPr>
            <p:nvPr/>
          </p:nvCxnSpPr>
          <p:spPr>
            <a:xfrm>
              <a:off x="6095998" y="3562350"/>
              <a:ext cx="0"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直接箭头连接符 32">
              <a:extLst>
                <a:ext uri="{FF2B5EF4-FFF2-40B4-BE49-F238E27FC236}">
                  <a16:creationId xmlns:a16="http://schemas.microsoft.com/office/drawing/2014/main" id="{89D8F5B8-8D54-B54A-83BD-1830651BCE3B}"/>
                </a:ext>
              </a:extLst>
            </p:cNvPr>
            <p:cNvCxnSpPr>
              <a:cxnSpLocks/>
              <a:stCxn id="39" idx="2"/>
              <a:endCxn id="40" idx="0"/>
            </p:cNvCxnSpPr>
            <p:nvPr/>
          </p:nvCxnSpPr>
          <p:spPr>
            <a:xfrm flipH="1">
              <a:off x="6088362" y="4143375"/>
              <a:ext cx="7637" cy="276224"/>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直接箭头连接符 34">
              <a:extLst>
                <a:ext uri="{FF2B5EF4-FFF2-40B4-BE49-F238E27FC236}">
                  <a16:creationId xmlns:a16="http://schemas.microsoft.com/office/drawing/2014/main" id="{30D22D9E-4531-054A-A30B-F7705EAC324C}"/>
                </a:ext>
              </a:extLst>
            </p:cNvPr>
            <p:cNvCxnSpPr>
              <a:cxnSpLocks/>
              <a:stCxn id="40" idx="4"/>
              <a:endCxn id="63" idx="0"/>
            </p:cNvCxnSpPr>
            <p:nvPr/>
          </p:nvCxnSpPr>
          <p:spPr>
            <a:xfrm>
              <a:off x="6088362" y="4886325"/>
              <a:ext cx="7636" cy="249739"/>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直接箭头连接符 36">
              <a:extLst>
                <a:ext uri="{FF2B5EF4-FFF2-40B4-BE49-F238E27FC236}">
                  <a16:creationId xmlns:a16="http://schemas.microsoft.com/office/drawing/2014/main" id="{19B454E8-5E2B-DD45-A1E9-5A66CCC07DD7}"/>
                </a:ext>
              </a:extLst>
            </p:cNvPr>
            <p:cNvCxnSpPr>
              <a:cxnSpLocks/>
              <a:stCxn id="65" idx="2"/>
              <a:endCxn id="63" idx="3"/>
            </p:cNvCxnSpPr>
            <p:nvPr/>
          </p:nvCxnSpPr>
          <p:spPr>
            <a:xfrm flipH="1">
              <a:off x="6746081" y="5273160"/>
              <a:ext cx="507206" cy="5779"/>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8" name="直接箭头连接符 38">
              <a:extLst>
                <a:ext uri="{FF2B5EF4-FFF2-40B4-BE49-F238E27FC236}">
                  <a16:creationId xmlns:a16="http://schemas.microsoft.com/office/drawing/2014/main" id="{83C27D20-CCB9-3B42-8C98-CD124AEDA148}"/>
                </a:ext>
              </a:extLst>
            </p:cNvPr>
            <p:cNvCxnSpPr>
              <a:endCxn id="63" idx="1"/>
            </p:cNvCxnSpPr>
            <p:nvPr/>
          </p:nvCxnSpPr>
          <p:spPr>
            <a:xfrm>
              <a:off x="4938707" y="5278937"/>
              <a:ext cx="507206" cy="1"/>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9" name="直接箭头连接符 40">
              <a:extLst>
                <a:ext uri="{FF2B5EF4-FFF2-40B4-BE49-F238E27FC236}">
                  <a16:creationId xmlns:a16="http://schemas.microsoft.com/office/drawing/2014/main" id="{6736444F-18B0-BD4E-9148-987CC9A7B26C}"/>
                </a:ext>
              </a:extLst>
            </p:cNvPr>
            <p:cNvCxnSpPr>
              <a:cxnSpLocks/>
              <a:stCxn id="63" idx="2"/>
              <a:endCxn id="66" idx="0"/>
            </p:cNvCxnSpPr>
            <p:nvPr/>
          </p:nvCxnSpPr>
          <p:spPr>
            <a:xfrm flipH="1">
              <a:off x="6094286" y="5421813"/>
              <a:ext cx="1712" cy="29795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0" name="直接箭头连接符 42">
              <a:extLst>
                <a:ext uri="{FF2B5EF4-FFF2-40B4-BE49-F238E27FC236}">
                  <a16:creationId xmlns:a16="http://schemas.microsoft.com/office/drawing/2014/main" id="{29252804-EF16-514A-BF06-0584243D0228}"/>
                </a:ext>
              </a:extLst>
            </p:cNvPr>
            <p:cNvCxnSpPr>
              <a:cxnSpLocks/>
              <a:stCxn id="35" idx="3"/>
            </p:cNvCxnSpPr>
            <p:nvPr/>
          </p:nvCxnSpPr>
          <p:spPr>
            <a:xfrm>
              <a:off x="6962773" y="1676400"/>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1" name="直接箭头连接符 44">
              <a:extLst>
                <a:ext uri="{FF2B5EF4-FFF2-40B4-BE49-F238E27FC236}">
                  <a16:creationId xmlns:a16="http://schemas.microsoft.com/office/drawing/2014/main" id="{BDC5D126-F41C-0A43-86DC-937DD45FB2C1}"/>
                </a:ext>
              </a:extLst>
            </p:cNvPr>
            <p:cNvCxnSpPr>
              <a:cxnSpLocks/>
              <a:stCxn id="36" idx="3"/>
            </p:cNvCxnSpPr>
            <p:nvPr/>
          </p:nvCxnSpPr>
          <p:spPr>
            <a:xfrm>
              <a:off x="6962773" y="2257425"/>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2" name="直接箭头连接符 46">
              <a:extLst>
                <a:ext uri="{FF2B5EF4-FFF2-40B4-BE49-F238E27FC236}">
                  <a16:creationId xmlns:a16="http://schemas.microsoft.com/office/drawing/2014/main" id="{26BB985E-604F-C549-AE81-2B0644E6FAA2}"/>
                </a:ext>
              </a:extLst>
            </p:cNvPr>
            <p:cNvCxnSpPr>
              <a:endCxn id="67" idx="1"/>
            </p:cNvCxnSpPr>
            <p:nvPr/>
          </p:nvCxnSpPr>
          <p:spPr>
            <a:xfrm>
              <a:off x="6962773" y="2835275"/>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3" name="直接箭头连接符 48">
              <a:extLst>
                <a:ext uri="{FF2B5EF4-FFF2-40B4-BE49-F238E27FC236}">
                  <a16:creationId xmlns:a16="http://schemas.microsoft.com/office/drawing/2014/main" id="{9E76913C-037E-2F43-AF7C-702027932437}"/>
                </a:ext>
              </a:extLst>
            </p:cNvPr>
            <p:cNvCxnSpPr>
              <a:cxnSpLocks/>
              <a:stCxn id="38" idx="3"/>
            </p:cNvCxnSpPr>
            <p:nvPr/>
          </p:nvCxnSpPr>
          <p:spPr>
            <a:xfrm>
              <a:off x="6962773" y="3419475"/>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4" name="直接箭头连接符 50">
              <a:extLst>
                <a:ext uri="{FF2B5EF4-FFF2-40B4-BE49-F238E27FC236}">
                  <a16:creationId xmlns:a16="http://schemas.microsoft.com/office/drawing/2014/main" id="{FAA91B67-9F18-5540-9774-4A7BF7430167}"/>
                </a:ext>
              </a:extLst>
            </p:cNvPr>
            <p:cNvCxnSpPr/>
            <p:nvPr/>
          </p:nvCxnSpPr>
          <p:spPr>
            <a:xfrm>
              <a:off x="6962773" y="4000500"/>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grpSp>
          <p:nvGrpSpPr>
            <p:cNvPr id="85" name="组合 84">
              <a:extLst>
                <a:ext uri="{FF2B5EF4-FFF2-40B4-BE49-F238E27FC236}">
                  <a16:creationId xmlns:a16="http://schemas.microsoft.com/office/drawing/2014/main" id="{30D6737D-FC91-0742-966C-5A268E0C13A9}"/>
                </a:ext>
              </a:extLst>
            </p:cNvPr>
            <p:cNvGrpSpPr/>
            <p:nvPr/>
          </p:nvGrpSpPr>
          <p:grpSpPr>
            <a:xfrm>
              <a:off x="4401396" y="1651000"/>
              <a:ext cx="545248" cy="1778000"/>
              <a:chOff x="4393459" y="1651000"/>
              <a:chExt cx="545248" cy="1778000"/>
            </a:xfrm>
          </p:grpSpPr>
          <p:cxnSp>
            <p:nvCxnSpPr>
              <p:cNvPr id="86" name="直接连接符 52">
                <a:extLst>
                  <a:ext uri="{FF2B5EF4-FFF2-40B4-BE49-F238E27FC236}">
                    <a16:creationId xmlns:a16="http://schemas.microsoft.com/office/drawing/2014/main" id="{6E57CBFD-302F-4C4C-A5A2-1F13FAA4BB7C}"/>
                  </a:ext>
                </a:extLst>
              </p:cNvPr>
              <p:cNvCxnSpPr/>
              <p:nvPr/>
            </p:nvCxnSpPr>
            <p:spPr>
              <a:xfrm flipH="1">
                <a:off x="4641850" y="1651000"/>
                <a:ext cx="296857"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直接连接符 54">
                <a:extLst>
                  <a:ext uri="{FF2B5EF4-FFF2-40B4-BE49-F238E27FC236}">
                    <a16:creationId xmlns:a16="http://schemas.microsoft.com/office/drawing/2014/main" id="{F53DF0DD-9CE5-5741-8E3D-8B92101CDD55}"/>
                  </a:ext>
                </a:extLst>
              </p:cNvPr>
              <p:cNvCxnSpPr>
                <a:cxnSpLocks/>
              </p:cNvCxnSpPr>
              <p:nvPr/>
            </p:nvCxnSpPr>
            <p:spPr>
              <a:xfrm>
                <a:off x="4641850" y="1651000"/>
                <a:ext cx="0" cy="177800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 name="直接连接符 56">
                <a:extLst>
                  <a:ext uri="{FF2B5EF4-FFF2-40B4-BE49-F238E27FC236}">
                    <a16:creationId xmlns:a16="http://schemas.microsoft.com/office/drawing/2014/main" id="{80083DA9-1706-304F-A76C-1CE552AE86F9}"/>
                  </a:ext>
                </a:extLst>
              </p:cNvPr>
              <p:cNvCxnSpPr/>
              <p:nvPr/>
            </p:nvCxnSpPr>
            <p:spPr>
              <a:xfrm flipV="1">
                <a:off x="4641850" y="3419475"/>
                <a:ext cx="296857" cy="952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 name="直接连接符 58">
                <a:extLst>
                  <a:ext uri="{FF2B5EF4-FFF2-40B4-BE49-F238E27FC236}">
                    <a16:creationId xmlns:a16="http://schemas.microsoft.com/office/drawing/2014/main" id="{681E7F16-7137-6540-A103-3B795FCFDE78}"/>
                  </a:ext>
                </a:extLst>
              </p:cNvPr>
              <p:cNvCxnSpPr/>
              <p:nvPr/>
            </p:nvCxnSpPr>
            <p:spPr>
              <a:xfrm flipH="1">
                <a:off x="4393459" y="2454525"/>
                <a:ext cx="248391"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4" name="矩形 3">
            <a:extLst>
              <a:ext uri="{FF2B5EF4-FFF2-40B4-BE49-F238E27FC236}">
                <a16:creationId xmlns:a16="http://schemas.microsoft.com/office/drawing/2014/main" id="{DCF4AAED-86DA-40BC-9C3F-B391C88E589A}"/>
              </a:ext>
            </a:extLst>
          </p:cNvPr>
          <p:cNvSpPr/>
          <p:nvPr/>
        </p:nvSpPr>
        <p:spPr>
          <a:xfrm>
            <a:off x="6116699" y="1701831"/>
            <a:ext cx="5478401" cy="3970318"/>
          </a:xfrm>
          <a:prstGeom prst="rect">
            <a:avLst/>
          </a:prstGeom>
        </p:spPr>
        <p:txBody>
          <a:bodyPr wrap="square">
            <a:spAutoFit/>
          </a:bodyPr>
          <a:lstStyle/>
          <a:p>
            <a:pPr lvl="0" defTabSz="914400">
              <a:defRPr/>
            </a:pPr>
            <a:r>
              <a:rPr lang="en-US" altLang="zh-CN" dirty="0"/>
              <a:t>        </a:t>
            </a:r>
            <a:r>
              <a:rPr lang="zh-CN" altLang="zh-CN" dirty="0"/>
              <a:t>编译的过程是对程序进行</a:t>
            </a:r>
            <a:r>
              <a:rPr lang="zh-CN" altLang="zh-CN" dirty="0">
                <a:solidFill>
                  <a:srgbClr val="FF0000"/>
                </a:solidFill>
              </a:rPr>
              <a:t>词法分析</a:t>
            </a:r>
            <a:r>
              <a:rPr lang="en-US" altLang="zh-CN" dirty="0"/>
              <a:t>(lexical analysis)</a:t>
            </a:r>
            <a:r>
              <a:rPr lang="zh-CN" altLang="zh-CN" dirty="0"/>
              <a:t>和</a:t>
            </a:r>
            <a:r>
              <a:rPr lang="zh-CN" altLang="zh-CN" dirty="0">
                <a:solidFill>
                  <a:srgbClr val="FF0000"/>
                </a:solidFill>
              </a:rPr>
              <a:t>语法分析</a:t>
            </a:r>
            <a:r>
              <a:rPr lang="en-US" altLang="zh-CN" dirty="0"/>
              <a:t>(syntax analysis)</a:t>
            </a:r>
            <a:r>
              <a:rPr lang="zh-CN" altLang="zh-CN" dirty="0"/>
              <a:t>以确定所有的指令都合乎语法规范，并在有错误时给出提示。</a:t>
            </a:r>
            <a:endParaRPr lang="en-US" altLang="zh-CN" dirty="0"/>
          </a:p>
          <a:p>
            <a:pPr marL="285750" lvl="0" indent="-285750" defTabSz="914400">
              <a:buFont typeface="Arial" panose="020B0604020202020204" pitchFamily="34" charset="0"/>
              <a:buChar char="•"/>
              <a:defRPr/>
            </a:pPr>
            <a:r>
              <a:rPr lang="zh-CN" altLang="en-US" dirty="0">
                <a:solidFill>
                  <a:srgbClr val="FF0000"/>
                </a:solidFill>
              </a:rPr>
              <a:t>词法分析</a:t>
            </a:r>
            <a:endParaRPr lang="en-US" altLang="zh-CN" dirty="0">
              <a:solidFill>
                <a:srgbClr val="FF0000"/>
              </a:solidFill>
            </a:endParaRPr>
          </a:p>
          <a:p>
            <a:pPr lvl="0" defTabSz="914400">
              <a:defRPr/>
            </a:pPr>
            <a:r>
              <a:rPr lang="en-US" altLang="zh-CN" dirty="0"/>
              <a:t>        </a:t>
            </a:r>
            <a:r>
              <a:rPr lang="zh-CN" altLang="zh-CN" dirty="0"/>
              <a:t>对单词进行处理，按照从左到右的顺序对源程序进行逐字符的扫描并依次产生一个个单词符号，这个过程的本质就是把作为字符串的源程序转换成作为单词符号串的中间程序。</a:t>
            </a:r>
            <a:endParaRPr lang="en-US" altLang="zh-CN" dirty="0">
              <a:solidFill>
                <a:srgbClr val="FF0000"/>
              </a:solidFill>
            </a:endParaRPr>
          </a:p>
          <a:p>
            <a:pPr marL="285750" lvl="0" indent="-285750" defTabSz="914400">
              <a:buFont typeface="Arial" panose="020B0604020202020204" pitchFamily="34" charset="0"/>
              <a:buChar char="•"/>
              <a:defRPr/>
            </a:pPr>
            <a:r>
              <a:rPr lang="zh-CN" altLang="en-US" dirty="0">
                <a:solidFill>
                  <a:srgbClr val="FF0000"/>
                </a:solidFill>
              </a:rPr>
              <a:t>语法分析（句法分析）</a:t>
            </a:r>
            <a:endParaRPr lang="en-US" altLang="zh-CN" dirty="0">
              <a:solidFill>
                <a:srgbClr val="FF0000"/>
              </a:solidFill>
            </a:endParaRPr>
          </a:p>
          <a:p>
            <a:pPr lvl="0" defTabSz="914400">
              <a:defRPr/>
            </a:pPr>
            <a:r>
              <a:rPr lang="en-US" altLang="zh-CN" dirty="0"/>
              <a:t>        </a:t>
            </a:r>
            <a:r>
              <a:rPr lang="zh-CN" altLang="zh-CN" dirty="0"/>
              <a:t>语法分析器以词法分析器生成的中间程序中的单词符号作为输入，并分析单词符号串是否形成如循环、赋值、表达式等符合语法规则的语法单位，之后按照编程语言的语法规则检查每条语句是否有正确的逻辑结构，从而构成一个符合要求的程序。</a:t>
            </a:r>
            <a:endParaRPr lang="en-US" altLang="zh-CN" dirty="0">
              <a:solidFill>
                <a:srgbClr val="FF0000"/>
              </a:solidFill>
            </a:endParaRPr>
          </a:p>
        </p:txBody>
      </p:sp>
    </p:spTree>
    <p:extLst>
      <p:ext uri="{BB962C8B-B14F-4D97-AF65-F5344CB8AC3E}">
        <p14:creationId xmlns:p14="http://schemas.microsoft.com/office/powerpoint/2010/main" val="2264276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zh-CN" dirty="0">
                <a:solidFill>
                  <a:schemeClr val="tx1"/>
                </a:solidFill>
              </a:rPr>
              <a:t>程序的编译及执行过程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52</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en-US" dirty="0"/>
              <a:t>编译阶段</a:t>
            </a:r>
            <a:r>
              <a:rPr lang="zh-CN" altLang="zh-CN" dirty="0"/>
              <a:t> </a:t>
            </a:r>
            <a:r>
              <a:rPr lang="zh-CN" altLang="zh-CN" dirty="0">
                <a:solidFill>
                  <a:schemeClr val="tx1"/>
                </a:solidFill>
              </a:rPr>
              <a:t> </a:t>
            </a:r>
            <a:endParaRPr lang="zh-CN" altLang="en-US" dirty="0">
              <a:solidFill>
                <a:prstClr val="black"/>
              </a:solidFill>
              <a:latin typeface="黑体" panose="02010609060101010101" pitchFamily="49" charset="-122"/>
            </a:endParaRPr>
          </a:p>
          <a:p>
            <a:endParaRPr lang="zh-CN" altLang="en-US" dirty="0"/>
          </a:p>
          <a:p>
            <a:endParaRPr lang="zh-CN" altLang="en-US" dirty="0"/>
          </a:p>
        </p:txBody>
      </p:sp>
      <p:grpSp>
        <p:nvGrpSpPr>
          <p:cNvPr id="29" name="组合 28">
            <a:extLst>
              <a:ext uri="{FF2B5EF4-FFF2-40B4-BE49-F238E27FC236}">
                <a16:creationId xmlns:a16="http://schemas.microsoft.com/office/drawing/2014/main" id="{0A6B80EA-625F-9E44-8111-91A14BB2ABBE}"/>
              </a:ext>
            </a:extLst>
          </p:cNvPr>
          <p:cNvGrpSpPr/>
          <p:nvPr/>
        </p:nvGrpSpPr>
        <p:grpSpPr>
          <a:xfrm>
            <a:off x="201224" y="1471005"/>
            <a:ext cx="5729676" cy="4994415"/>
            <a:chOff x="3381376" y="338136"/>
            <a:chExt cx="5434010" cy="5838827"/>
          </a:xfrm>
        </p:grpSpPr>
        <p:sp>
          <p:nvSpPr>
            <p:cNvPr id="31" name="椭圆 30">
              <a:extLst>
                <a:ext uri="{FF2B5EF4-FFF2-40B4-BE49-F238E27FC236}">
                  <a16:creationId xmlns:a16="http://schemas.microsoft.com/office/drawing/2014/main" id="{20AD0F77-86E9-5D47-BBBA-6A5CFA75F49A}"/>
                </a:ext>
              </a:extLst>
            </p:cNvPr>
            <p:cNvSpPr/>
            <p:nvPr/>
          </p:nvSpPr>
          <p:spPr>
            <a:xfrm>
              <a:off x="5519736" y="338136"/>
              <a:ext cx="1152525" cy="4667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源代码</a:t>
              </a:r>
            </a:p>
          </p:txBody>
        </p:sp>
        <p:sp>
          <p:nvSpPr>
            <p:cNvPr id="34" name="矩形 33">
              <a:extLst>
                <a:ext uri="{FF2B5EF4-FFF2-40B4-BE49-F238E27FC236}">
                  <a16:creationId xmlns:a16="http://schemas.microsoft.com/office/drawing/2014/main" id="{91F51CAF-BA85-B943-97A3-039C5F9FB4A0}"/>
                </a:ext>
              </a:extLst>
            </p:cNvPr>
            <p:cNvSpPr/>
            <p:nvPr/>
          </p:nvSpPr>
          <p:spPr>
            <a:xfrm>
              <a:off x="5229223" y="952500"/>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预处理</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程序</a:t>
              </a:r>
            </a:p>
          </p:txBody>
        </p:sp>
        <p:sp>
          <p:nvSpPr>
            <p:cNvPr id="35" name="矩形 34">
              <a:extLst>
                <a:ext uri="{FF2B5EF4-FFF2-40B4-BE49-F238E27FC236}">
                  <a16:creationId xmlns:a16="http://schemas.microsoft.com/office/drawing/2014/main" id="{0B097156-9DB2-E048-9086-FC1BAA10EF1C}"/>
                </a:ext>
              </a:extLst>
            </p:cNvPr>
            <p:cNvSpPr/>
            <p:nvPr/>
          </p:nvSpPr>
          <p:spPr>
            <a:xfrm>
              <a:off x="5229223" y="1533525"/>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词法分析</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程序</a:t>
              </a:r>
            </a:p>
          </p:txBody>
        </p:sp>
        <p:sp>
          <p:nvSpPr>
            <p:cNvPr id="36" name="矩形 35">
              <a:extLst>
                <a:ext uri="{FF2B5EF4-FFF2-40B4-BE49-F238E27FC236}">
                  <a16:creationId xmlns:a16="http://schemas.microsoft.com/office/drawing/2014/main" id="{E8B983B2-3D10-0940-B961-23A8DCD5E89C}"/>
                </a:ext>
              </a:extLst>
            </p:cNvPr>
            <p:cNvSpPr/>
            <p:nvPr/>
          </p:nvSpPr>
          <p:spPr>
            <a:xfrm>
              <a:off x="5229223" y="2114550"/>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语法分析</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程序</a:t>
              </a:r>
            </a:p>
          </p:txBody>
        </p:sp>
        <p:sp>
          <p:nvSpPr>
            <p:cNvPr id="37" name="矩形 36">
              <a:extLst>
                <a:ext uri="{FF2B5EF4-FFF2-40B4-BE49-F238E27FC236}">
                  <a16:creationId xmlns:a16="http://schemas.microsoft.com/office/drawing/2014/main" id="{F0C54DDE-883C-394F-AACB-74E9B4C09A2F}"/>
                </a:ext>
              </a:extLst>
            </p:cNvPr>
            <p:cNvSpPr/>
            <p:nvPr/>
          </p:nvSpPr>
          <p:spPr>
            <a:xfrm>
              <a:off x="5229223" y="2695575"/>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rgbClr val="FF0000"/>
                  </a:solidFill>
                  <a:effectLst/>
                  <a:uLnTx/>
                  <a:uFillTx/>
                  <a:latin typeface="Times New Roman" panose="02020603050405020304" pitchFamily="18" charset="0"/>
                  <a:ea typeface="黑体" panose="02010609060101010101" pitchFamily="49" charset="-122"/>
                  <a:cs typeface="+mn-cs"/>
                </a:rPr>
                <a:t>中间代码生成</a:t>
              </a: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程序</a:t>
              </a:r>
            </a:p>
          </p:txBody>
        </p:sp>
        <p:sp>
          <p:nvSpPr>
            <p:cNvPr id="38" name="矩形 37">
              <a:extLst>
                <a:ext uri="{FF2B5EF4-FFF2-40B4-BE49-F238E27FC236}">
                  <a16:creationId xmlns:a16="http://schemas.microsoft.com/office/drawing/2014/main" id="{B760C4C7-F9D6-1B46-B8DE-19F13E6F78DB}"/>
                </a:ext>
              </a:extLst>
            </p:cNvPr>
            <p:cNvSpPr/>
            <p:nvPr/>
          </p:nvSpPr>
          <p:spPr>
            <a:xfrm>
              <a:off x="5229223" y="3276600"/>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rgbClr val="FF0000"/>
                  </a:solidFill>
                  <a:effectLst/>
                  <a:uLnTx/>
                  <a:uFillTx/>
                  <a:latin typeface="Times New Roman" panose="02020603050405020304" pitchFamily="18" charset="0"/>
                  <a:ea typeface="黑体" panose="02010609060101010101" pitchFamily="49" charset="-122"/>
                  <a:cs typeface="+mn-cs"/>
                </a:rPr>
                <a:t>代码优化</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程序</a:t>
              </a:r>
            </a:p>
          </p:txBody>
        </p:sp>
        <p:sp>
          <p:nvSpPr>
            <p:cNvPr id="39" name="矩形 38">
              <a:extLst>
                <a:ext uri="{FF2B5EF4-FFF2-40B4-BE49-F238E27FC236}">
                  <a16:creationId xmlns:a16="http://schemas.microsoft.com/office/drawing/2014/main" id="{CFCFF9C6-88CA-B742-A581-8C4C01A0387F}"/>
                </a:ext>
              </a:extLst>
            </p:cNvPr>
            <p:cNvSpPr/>
            <p:nvPr/>
          </p:nvSpPr>
          <p:spPr>
            <a:xfrm>
              <a:off x="5229223" y="3857625"/>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汇编器</a:t>
              </a:r>
            </a:p>
          </p:txBody>
        </p:sp>
        <p:sp>
          <p:nvSpPr>
            <p:cNvPr id="40" name="椭圆 39">
              <a:extLst>
                <a:ext uri="{FF2B5EF4-FFF2-40B4-BE49-F238E27FC236}">
                  <a16:creationId xmlns:a16="http://schemas.microsoft.com/office/drawing/2014/main" id="{8EAEB2DB-04E1-5D41-910E-6F437A2F96C9}"/>
                </a:ext>
              </a:extLst>
            </p:cNvPr>
            <p:cNvSpPr/>
            <p:nvPr/>
          </p:nvSpPr>
          <p:spPr>
            <a:xfrm>
              <a:off x="5329934" y="4419598"/>
              <a:ext cx="1516855" cy="466726"/>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目标代码</a:t>
              </a:r>
            </a:p>
          </p:txBody>
        </p:sp>
        <p:sp>
          <p:nvSpPr>
            <p:cNvPr id="63" name="矩形 62">
              <a:extLst>
                <a:ext uri="{FF2B5EF4-FFF2-40B4-BE49-F238E27FC236}">
                  <a16:creationId xmlns:a16="http://schemas.microsoft.com/office/drawing/2014/main" id="{CD4B8A3C-F5A6-F542-BC41-F34B4AD2BECE}"/>
                </a:ext>
              </a:extLst>
            </p:cNvPr>
            <p:cNvSpPr/>
            <p:nvPr/>
          </p:nvSpPr>
          <p:spPr>
            <a:xfrm>
              <a:off x="5445913" y="5136063"/>
              <a:ext cx="1300167"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链接</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器</a:t>
              </a:r>
            </a:p>
          </p:txBody>
        </p:sp>
        <p:sp>
          <p:nvSpPr>
            <p:cNvPr id="64" name="椭圆 63">
              <a:extLst>
                <a:ext uri="{FF2B5EF4-FFF2-40B4-BE49-F238E27FC236}">
                  <a16:creationId xmlns:a16="http://schemas.microsoft.com/office/drawing/2014/main" id="{29099F19-3262-8344-A7E2-D8263DB6C6A3}"/>
                </a:ext>
              </a:extLst>
            </p:cNvPr>
            <p:cNvSpPr/>
            <p:nvPr/>
          </p:nvSpPr>
          <p:spPr>
            <a:xfrm>
              <a:off x="3381376" y="4986369"/>
              <a:ext cx="1562100" cy="597398"/>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其他目标代码</a:t>
              </a:r>
            </a:p>
          </p:txBody>
        </p:sp>
        <p:sp>
          <p:nvSpPr>
            <p:cNvPr id="65" name="椭圆 64">
              <a:extLst>
                <a:ext uri="{FF2B5EF4-FFF2-40B4-BE49-F238E27FC236}">
                  <a16:creationId xmlns:a16="http://schemas.microsoft.com/office/drawing/2014/main" id="{59EF9D95-8722-3541-9BC3-F37BE1C10697}"/>
                </a:ext>
              </a:extLst>
            </p:cNvPr>
            <p:cNvSpPr/>
            <p:nvPr/>
          </p:nvSpPr>
          <p:spPr>
            <a:xfrm>
              <a:off x="7253286" y="4957791"/>
              <a:ext cx="1562100" cy="63073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其他目标代码</a:t>
              </a:r>
            </a:p>
          </p:txBody>
        </p:sp>
        <p:sp>
          <p:nvSpPr>
            <p:cNvPr id="66" name="矩形: 圆角 16">
              <a:extLst>
                <a:ext uri="{FF2B5EF4-FFF2-40B4-BE49-F238E27FC236}">
                  <a16:creationId xmlns:a16="http://schemas.microsoft.com/office/drawing/2014/main" id="{CB43C2E8-4AEB-AB4B-B1A6-DA44C9557DFF}"/>
                </a:ext>
              </a:extLst>
            </p:cNvPr>
            <p:cNvSpPr/>
            <p:nvPr/>
          </p:nvSpPr>
          <p:spPr>
            <a:xfrm>
              <a:off x="5444203" y="5719764"/>
              <a:ext cx="1300166" cy="457199"/>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可执行程序</a:t>
              </a:r>
            </a:p>
          </p:txBody>
        </p:sp>
        <p:sp>
          <p:nvSpPr>
            <p:cNvPr id="67" name="矩形 66">
              <a:extLst>
                <a:ext uri="{FF2B5EF4-FFF2-40B4-BE49-F238E27FC236}">
                  <a16:creationId xmlns:a16="http://schemas.microsoft.com/office/drawing/2014/main" id="{BB76B549-BBEC-F54E-9017-2E6732075B5F}"/>
                </a:ext>
              </a:extLst>
            </p:cNvPr>
            <p:cNvSpPr/>
            <p:nvPr/>
          </p:nvSpPr>
          <p:spPr>
            <a:xfrm>
              <a:off x="8124823" y="1527175"/>
              <a:ext cx="428627" cy="26162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出错处理程序</a:t>
              </a:r>
            </a:p>
          </p:txBody>
        </p:sp>
        <p:sp>
          <p:nvSpPr>
            <p:cNvPr id="68" name="文本框 67">
              <a:extLst>
                <a:ext uri="{FF2B5EF4-FFF2-40B4-BE49-F238E27FC236}">
                  <a16:creationId xmlns:a16="http://schemas.microsoft.com/office/drawing/2014/main" id="{3865E2CD-4E15-7947-991A-690D33A4AEFC}"/>
                </a:ext>
              </a:extLst>
            </p:cNvPr>
            <p:cNvSpPr txBox="1"/>
            <p:nvPr/>
          </p:nvSpPr>
          <p:spPr>
            <a:xfrm>
              <a:off x="4073523" y="1965843"/>
              <a:ext cx="319936" cy="125934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rgbClr val="FF0000"/>
                  </a:solidFill>
                  <a:effectLst/>
                  <a:uLnTx/>
                  <a:uFillTx/>
                  <a:latin typeface="Times New Roman" panose="02020603050405020304" pitchFamily="18" charset="0"/>
                  <a:ea typeface="黑体" panose="02010609060101010101" pitchFamily="49" charset="-122"/>
                  <a:cs typeface="+mn-cs"/>
                </a:rPr>
                <a:t>编译</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阶段</a:t>
              </a:r>
            </a:p>
          </p:txBody>
        </p:sp>
        <p:cxnSp>
          <p:nvCxnSpPr>
            <p:cNvPr id="69" name="直接箭头连接符 20">
              <a:extLst>
                <a:ext uri="{FF2B5EF4-FFF2-40B4-BE49-F238E27FC236}">
                  <a16:creationId xmlns:a16="http://schemas.microsoft.com/office/drawing/2014/main" id="{DCA75AB3-E6D9-B44A-9DE4-B1E4EBB8CC11}"/>
                </a:ext>
              </a:extLst>
            </p:cNvPr>
            <p:cNvCxnSpPr>
              <a:stCxn id="31" idx="4"/>
            </p:cNvCxnSpPr>
            <p:nvPr/>
          </p:nvCxnSpPr>
          <p:spPr>
            <a:xfrm flipH="1">
              <a:off x="6095996" y="804861"/>
              <a:ext cx="3" cy="147639"/>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0" name="直接箭头连接符 22">
              <a:extLst>
                <a:ext uri="{FF2B5EF4-FFF2-40B4-BE49-F238E27FC236}">
                  <a16:creationId xmlns:a16="http://schemas.microsoft.com/office/drawing/2014/main" id="{77B9C58D-2BAF-1D4A-ADA5-A9D4E96340A8}"/>
                </a:ext>
              </a:extLst>
            </p:cNvPr>
            <p:cNvCxnSpPr>
              <a:cxnSpLocks/>
              <a:stCxn id="34" idx="2"/>
              <a:endCxn id="35" idx="0"/>
            </p:cNvCxnSpPr>
            <p:nvPr/>
          </p:nvCxnSpPr>
          <p:spPr>
            <a:xfrm>
              <a:off x="6095998" y="1238250"/>
              <a:ext cx="0"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接箭头连接符 24">
              <a:extLst>
                <a:ext uri="{FF2B5EF4-FFF2-40B4-BE49-F238E27FC236}">
                  <a16:creationId xmlns:a16="http://schemas.microsoft.com/office/drawing/2014/main" id="{C855DF25-B5BE-234E-A772-921611FF7D20}"/>
                </a:ext>
              </a:extLst>
            </p:cNvPr>
            <p:cNvCxnSpPr>
              <a:cxnSpLocks/>
              <a:stCxn id="35" idx="2"/>
            </p:cNvCxnSpPr>
            <p:nvPr/>
          </p:nvCxnSpPr>
          <p:spPr>
            <a:xfrm flipH="1">
              <a:off x="6095996" y="1819275"/>
              <a:ext cx="2"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2" name="直接箭头连接符 26">
              <a:extLst>
                <a:ext uri="{FF2B5EF4-FFF2-40B4-BE49-F238E27FC236}">
                  <a16:creationId xmlns:a16="http://schemas.microsoft.com/office/drawing/2014/main" id="{CAE1DD2C-3826-EC45-9591-A9A034FAB963}"/>
                </a:ext>
              </a:extLst>
            </p:cNvPr>
            <p:cNvCxnSpPr>
              <a:cxnSpLocks/>
              <a:stCxn id="36" idx="2"/>
              <a:endCxn id="37" idx="0"/>
            </p:cNvCxnSpPr>
            <p:nvPr/>
          </p:nvCxnSpPr>
          <p:spPr>
            <a:xfrm>
              <a:off x="6095998" y="2400300"/>
              <a:ext cx="0"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3" name="直接箭头连接符 28">
              <a:extLst>
                <a:ext uri="{FF2B5EF4-FFF2-40B4-BE49-F238E27FC236}">
                  <a16:creationId xmlns:a16="http://schemas.microsoft.com/office/drawing/2014/main" id="{30EBCA1B-4B5B-7740-A883-989AA85A8B6E}"/>
                </a:ext>
              </a:extLst>
            </p:cNvPr>
            <p:cNvCxnSpPr>
              <a:cxnSpLocks/>
              <a:stCxn id="37" idx="2"/>
            </p:cNvCxnSpPr>
            <p:nvPr/>
          </p:nvCxnSpPr>
          <p:spPr>
            <a:xfrm flipH="1">
              <a:off x="6095996" y="2981325"/>
              <a:ext cx="2" cy="28004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4" name="直接箭头连接符 30">
              <a:extLst>
                <a:ext uri="{FF2B5EF4-FFF2-40B4-BE49-F238E27FC236}">
                  <a16:creationId xmlns:a16="http://schemas.microsoft.com/office/drawing/2014/main" id="{6B83266C-905F-C746-BB22-D14C1EC6A9D0}"/>
                </a:ext>
              </a:extLst>
            </p:cNvPr>
            <p:cNvCxnSpPr>
              <a:cxnSpLocks/>
              <a:stCxn id="38" idx="2"/>
              <a:endCxn id="39" idx="0"/>
            </p:cNvCxnSpPr>
            <p:nvPr/>
          </p:nvCxnSpPr>
          <p:spPr>
            <a:xfrm>
              <a:off x="6095998" y="3562350"/>
              <a:ext cx="0"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直接箭头连接符 32">
              <a:extLst>
                <a:ext uri="{FF2B5EF4-FFF2-40B4-BE49-F238E27FC236}">
                  <a16:creationId xmlns:a16="http://schemas.microsoft.com/office/drawing/2014/main" id="{89D8F5B8-8D54-B54A-83BD-1830651BCE3B}"/>
                </a:ext>
              </a:extLst>
            </p:cNvPr>
            <p:cNvCxnSpPr>
              <a:cxnSpLocks/>
              <a:stCxn id="39" idx="2"/>
              <a:endCxn id="40" idx="0"/>
            </p:cNvCxnSpPr>
            <p:nvPr/>
          </p:nvCxnSpPr>
          <p:spPr>
            <a:xfrm flipH="1">
              <a:off x="6088362" y="4143375"/>
              <a:ext cx="7637" cy="276224"/>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直接箭头连接符 34">
              <a:extLst>
                <a:ext uri="{FF2B5EF4-FFF2-40B4-BE49-F238E27FC236}">
                  <a16:creationId xmlns:a16="http://schemas.microsoft.com/office/drawing/2014/main" id="{30D22D9E-4531-054A-A30B-F7705EAC324C}"/>
                </a:ext>
              </a:extLst>
            </p:cNvPr>
            <p:cNvCxnSpPr>
              <a:cxnSpLocks/>
              <a:stCxn id="40" idx="4"/>
              <a:endCxn id="63" idx="0"/>
            </p:cNvCxnSpPr>
            <p:nvPr/>
          </p:nvCxnSpPr>
          <p:spPr>
            <a:xfrm>
              <a:off x="6088362" y="4886325"/>
              <a:ext cx="7636" cy="249739"/>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直接箭头连接符 36">
              <a:extLst>
                <a:ext uri="{FF2B5EF4-FFF2-40B4-BE49-F238E27FC236}">
                  <a16:creationId xmlns:a16="http://schemas.microsoft.com/office/drawing/2014/main" id="{19B454E8-5E2B-DD45-A1E9-5A66CCC07DD7}"/>
                </a:ext>
              </a:extLst>
            </p:cNvPr>
            <p:cNvCxnSpPr>
              <a:cxnSpLocks/>
              <a:stCxn id="65" idx="2"/>
              <a:endCxn id="63" idx="3"/>
            </p:cNvCxnSpPr>
            <p:nvPr/>
          </p:nvCxnSpPr>
          <p:spPr>
            <a:xfrm flipH="1">
              <a:off x="6746081" y="5273160"/>
              <a:ext cx="507206" cy="5779"/>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8" name="直接箭头连接符 38">
              <a:extLst>
                <a:ext uri="{FF2B5EF4-FFF2-40B4-BE49-F238E27FC236}">
                  <a16:creationId xmlns:a16="http://schemas.microsoft.com/office/drawing/2014/main" id="{83C27D20-CCB9-3B42-8C98-CD124AEDA148}"/>
                </a:ext>
              </a:extLst>
            </p:cNvPr>
            <p:cNvCxnSpPr>
              <a:endCxn id="63" idx="1"/>
            </p:cNvCxnSpPr>
            <p:nvPr/>
          </p:nvCxnSpPr>
          <p:spPr>
            <a:xfrm>
              <a:off x="4938707" y="5278937"/>
              <a:ext cx="507206" cy="1"/>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9" name="直接箭头连接符 40">
              <a:extLst>
                <a:ext uri="{FF2B5EF4-FFF2-40B4-BE49-F238E27FC236}">
                  <a16:creationId xmlns:a16="http://schemas.microsoft.com/office/drawing/2014/main" id="{6736444F-18B0-BD4E-9148-987CC9A7B26C}"/>
                </a:ext>
              </a:extLst>
            </p:cNvPr>
            <p:cNvCxnSpPr>
              <a:cxnSpLocks/>
              <a:stCxn id="63" idx="2"/>
              <a:endCxn id="66" idx="0"/>
            </p:cNvCxnSpPr>
            <p:nvPr/>
          </p:nvCxnSpPr>
          <p:spPr>
            <a:xfrm flipH="1">
              <a:off x="6094286" y="5421813"/>
              <a:ext cx="1712" cy="29795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0" name="直接箭头连接符 42">
              <a:extLst>
                <a:ext uri="{FF2B5EF4-FFF2-40B4-BE49-F238E27FC236}">
                  <a16:creationId xmlns:a16="http://schemas.microsoft.com/office/drawing/2014/main" id="{29252804-EF16-514A-BF06-0584243D0228}"/>
                </a:ext>
              </a:extLst>
            </p:cNvPr>
            <p:cNvCxnSpPr>
              <a:cxnSpLocks/>
              <a:stCxn id="35" idx="3"/>
            </p:cNvCxnSpPr>
            <p:nvPr/>
          </p:nvCxnSpPr>
          <p:spPr>
            <a:xfrm>
              <a:off x="6962773" y="1676400"/>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1" name="直接箭头连接符 44">
              <a:extLst>
                <a:ext uri="{FF2B5EF4-FFF2-40B4-BE49-F238E27FC236}">
                  <a16:creationId xmlns:a16="http://schemas.microsoft.com/office/drawing/2014/main" id="{BDC5D126-F41C-0A43-86DC-937DD45FB2C1}"/>
                </a:ext>
              </a:extLst>
            </p:cNvPr>
            <p:cNvCxnSpPr>
              <a:cxnSpLocks/>
              <a:stCxn id="36" idx="3"/>
            </p:cNvCxnSpPr>
            <p:nvPr/>
          </p:nvCxnSpPr>
          <p:spPr>
            <a:xfrm>
              <a:off x="6962773" y="2257425"/>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2" name="直接箭头连接符 46">
              <a:extLst>
                <a:ext uri="{FF2B5EF4-FFF2-40B4-BE49-F238E27FC236}">
                  <a16:creationId xmlns:a16="http://schemas.microsoft.com/office/drawing/2014/main" id="{26BB985E-604F-C549-AE81-2B0644E6FAA2}"/>
                </a:ext>
              </a:extLst>
            </p:cNvPr>
            <p:cNvCxnSpPr>
              <a:endCxn id="67" idx="1"/>
            </p:cNvCxnSpPr>
            <p:nvPr/>
          </p:nvCxnSpPr>
          <p:spPr>
            <a:xfrm>
              <a:off x="6962773" y="2835275"/>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3" name="直接箭头连接符 48">
              <a:extLst>
                <a:ext uri="{FF2B5EF4-FFF2-40B4-BE49-F238E27FC236}">
                  <a16:creationId xmlns:a16="http://schemas.microsoft.com/office/drawing/2014/main" id="{9E76913C-037E-2F43-AF7C-702027932437}"/>
                </a:ext>
              </a:extLst>
            </p:cNvPr>
            <p:cNvCxnSpPr>
              <a:cxnSpLocks/>
              <a:stCxn id="38" idx="3"/>
            </p:cNvCxnSpPr>
            <p:nvPr/>
          </p:nvCxnSpPr>
          <p:spPr>
            <a:xfrm>
              <a:off x="6962773" y="3419475"/>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4" name="直接箭头连接符 50">
              <a:extLst>
                <a:ext uri="{FF2B5EF4-FFF2-40B4-BE49-F238E27FC236}">
                  <a16:creationId xmlns:a16="http://schemas.microsoft.com/office/drawing/2014/main" id="{FAA91B67-9F18-5540-9774-4A7BF7430167}"/>
                </a:ext>
              </a:extLst>
            </p:cNvPr>
            <p:cNvCxnSpPr/>
            <p:nvPr/>
          </p:nvCxnSpPr>
          <p:spPr>
            <a:xfrm>
              <a:off x="6962773" y="4000500"/>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grpSp>
          <p:nvGrpSpPr>
            <p:cNvPr id="85" name="组合 84">
              <a:extLst>
                <a:ext uri="{FF2B5EF4-FFF2-40B4-BE49-F238E27FC236}">
                  <a16:creationId xmlns:a16="http://schemas.microsoft.com/office/drawing/2014/main" id="{30D6737D-FC91-0742-966C-5A268E0C13A9}"/>
                </a:ext>
              </a:extLst>
            </p:cNvPr>
            <p:cNvGrpSpPr/>
            <p:nvPr/>
          </p:nvGrpSpPr>
          <p:grpSpPr>
            <a:xfrm>
              <a:off x="4401396" y="1651000"/>
              <a:ext cx="545248" cy="1778000"/>
              <a:chOff x="4393459" y="1651000"/>
              <a:chExt cx="545248" cy="1778000"/>
            </a:xfrm>
          </p:grpSpPr>
          <p:cxnSp>
            <p:nvCxnSpPr>
              <p:cNvPr id="86" name="直接连接符 52">
                <a:extLst>
                  <a:ext uri="{FF2B5EF4-FFF2-40B4-BE49-F238E27FC236}">
                    <a16:creationId xmlns:a16="http://schemas.microsoft.com/office/drawing/2014/main" id="{6E57CBFD-302F-4C4C-A5A2-1F13FAA4BB7C}"/>
                  </a:ext>
                </a:extLst>
              </p:cNvPr>
              <p:cNvCxnSpPr/>
              <p:nvPr/>
            </p:nvCxnSpPr>
            <p:spPr>
              <a:xfrm flipH="1">
                <a:off x="4641850" y="1651000"/>
                <a:ext cx="296857"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直接连接符 54">
                <a:extLst>
                  <a:ext uri="{FF2B5EF4-FFF2-40B4-BE49-F238E27FC236}">
                    <a16:creationId xmlns:a16="http://schemas.microsoft.com/office/drawing/2014/main" id="{F53DF0DD-9CE5-5741-8E3D-8B92101CDD55}"/>
                  </a:ext>
                </a:extLst>
              </p:cNvPr>
              <p:cNvCxnSpPr>
                <a:cxnSpLocks/>
              </p:cNvCxnSpPr>
              <p:nvPr/>
            </p:nvCxnSpPr>
            <p:spPr>
              <a:xfrm>
                <a:off x="4641850" y="1651000"/>
                <a:ext cx="0" cy="177800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 name="直接连接符 56">
                <a:extLst>
                  <a:ext uri="{FF2B5EF4-FFF2-40B4-BE49-F238E27FC236}">
                    <a16:creationId xmlns:a16="http://schemas.microsoft.com/office/drawing/2014/main" id="{80083DA9-1706-304F-A76C-1CE552AE86F9}"/>
                  </a:ext>
                </a:extLst>
              </p:cNvPr>
              <p:cNvCxnSpPr/>
              <p:nvPr/>
            </p:nvCxnSpPr>
            <p:spPr>
              <a:xfrm flipV="1">
                <a:off x="4641850" y="3419475"/>
                <a:ext cx="296857" cy="952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 name="直接连接符 58">
                <a:extLst>
                  <a:ext uri="{FF2B5EF4-FFF2-40B4-BE49-F238E27FC236}">
                    <a16:creationId xmlns:a16="http://schemas.microsoft.com/office/drawing/2014/main" id="{681E7F16-7137-6540-A103-3B795FCFDE78}"/>
                  </a:ext>
                </a:extLst>
              </p:cNvPr>
              <p:cNvCxnSpPr/>
              <p:nvPr/>
            </p:nvCxnSpPr>
            <p:spPr>
              <a:xfrm flipH="1">
                <a:off x="4393459" y="2454525"/>
                <a:ext cx="248391"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4" name="矩形 3">
            <a:extLst>
              <a:ext uri="{FF2B5EF4-FFF2-40B4-BE49-F238E27FC236}">
                <a16:creationId xmlns:a16="http://schemas.microsoft.com/office/drawing/2014/main" id="{DCF4AAED-86DA-40BC-9C3F-B391C88E589A}"/>
              </a:ext>
            </a:extLst>
          </p:cNvPr>
          <p:cNvSpPr/>
          <p:nvPr/>
        </p:nvSpPr>
        <p:spPr>
          <a:xfrm>
            <a:off x="5805359" y="1692399"/>
            <a:ext cx="5478401" cy="2031325"/>
          </a:xfrm>
          <a:prstGeom prst="rect">
            <a:avLst/>
          </a:prstGeom>
        </p:spPr>
        <p:txBody>
          <a:bodyPr wrap="square">
            <a:spAutoFit/>
          </a:bodyPr>
          <a:lstStyle/>
          <a:p>
            <a:pPr lvl="0" defTabSz="914400">
              <a:defRPr/>
            </a:pPr>
            <a:r>
              <a:rPr lang="zh-CN" altLang="en-US" dirty="0"/>
              <a:t>编译阶段生成的代码主要分三种形式：</a:t>
            </a:r>
            <a:endParaRPr lang="en-US" altLang="zh-CN" dirty="0"/>
          </a:p>
          <a:p>
            <a:pPr lvl="0" defTabSz="914400">
              <a:defRPr/>
            </a:pPr>
            <a:r>
              <a:rPr lang="en-US" altLang="zh-CN" dirty="0"/>
              <a:t>        1. </a:t>
            </a:r>
            <a:r>
              <a:rPr lang="zh-CN" altLang="zh-CN" dirty="0"/>
              <a:t>可以立即执行的</a:t>
            </a:r>
            <a:r>
              <a:rPr lang="zh-CN" altLang="zh-CN" dirty="0">
                <a:solidFill>
                  <a:srgbClr val="FF0000"/>
                </a:solidFill>
              </a:rPr>
              <a:t>机器语言代码</a:t>
            </a:r>
            <a:r>
              <a:rPr lang="zh-CN" altLang="zh-CN" dirty="0"/>
              <a:t>；</a:t>
            </a:r>
            <a:endParaRPr lang="en-US" altLang="zh-CN" dirty="0"/>
          </a:p>
          <a:p>
            <a:pPr lvl="0" defTabSz="914400">
              <a:defRPr/>
            </a:pPr>
            <a:r>
              <a:rPr lang="en-US" altLang="zh-CN" dirty="0"/>
              <a:t>        2. </a:t>
            </a:r>
            <a:r>
              <a:rPr lang="zh-CN" altLang="zh-CN" dirty="0">
                <a:solidFill>
                  <a:srgbClr val="FF0000"/>
                </a:solidFill>
              </a:rPr>
              <a:t>待装配的机器语言模块</a:t>
            </a:r>
            <a:r>
              <a:rPr lang="zh-CN" altLang="zh-CN" dirty="0"/>
              <a:t>，当需要执行时，由</a:t>
            </a:r>
            <a:r>
              <a:rPr lang="zh-CN" altLang="en-US" dirty="0"/>
              <a:t>链接</a:t>
            </a:r>
            <a:r>
              <a:rPr lang="zh-CN" altLang="zh-CN" dirty="0"/>
              <a:t>装入程序把它们和某些运行程序连接起来，转换成能执行的机器语言代码；</a:t>
            </a:r>
            <a:endParaRPr lang="en-US" altLang="zh-CN" dirty="0"/>
          </a:p>
          <a:p>
            <a:pPr lvl="0" defTabSz="914400">
              <a:defRPr/>
            </a:pPr>
            <a:r>
              <a:rPr lang="en-US" altLang="zh-CN" dirty="0"/>
              <a:t>        3. </a:t>
            </a:r>
            <a:r>
              <a:rPr lang="zh-CN" altLang="zh-CN" dirty="0">
                <a:solidFill>
                  <a:srgbClr val="FF0000"/>
                </a:solidFill>
              </a:rPr>
              <a:t>汇编语言代码</a:t>
            </a:r>
            <a:r>
              <a:rPr lang="zh-CN" altLang="zh-CN" dirty="0"/>
              <a:t>，须经过汇编程序汇编后</a:t>
            </a:r>
            <a:r>
              <a:rPr lang="zh-CN" altLang="en-US" dirty="0"/>
              <a:t>，</a:t>
            </a:r>
            <a:r>
              <a:rPr lang="zh-CN" altLang="zh-CN" dirty="0"/>
              <a:t>成为可执行的机器语言代码。</a:t>
            </a:r>
            <a:endParaRPr lang="en-US" altLang="zh-CN" dirty="0"/>
          </a:p>
        </p:txBody>
      </p:sp>
    </p:spTree>
    <p:extLst>
      <p:ext uri="{BB962C8B-B14F-4D97-AF65-F5344CB8AC3E}">
        <p14:creationId xmlns:p14="http://schemas.microsoft.com/office/powerpoint/2010/main" val="2448159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zh-CN" dirty="0">
                <a:solidFill>
                  <a:schemeClr val="tx1"/>
                </a:solidFill>
              </a:rPr>
              <a:t>程序的编译及执行过程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53</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en-US" dirty="0"/>
              <a:t>汇编阶段</a:t>
            </a:r>
            <a:r>
              <a:rPr lang="zh-CN" altLang="zh-CN" dirty="0"/>
              <a:t> </a:t>
            </a:r>
            <a:r>
              <a:rPr lang="zh-CN" altLang="zh-CN" dirty="0">
                <a:solidFill>
                  <a:schemeClr val="tx1"/>
                </a:solidFill>
              </a:rPr>
              <a:t> </a:t>
            </a:r>
            <a:endParaRPr lang="zh-CN" altLang="en-US" dirty="0">
              <a:solidFill>
                <a:prstClr val="black"/>
              </a:solidFill>
              <a:latin typeface="黑体" panose="02010609060101010101" pitchFamily="49" charset="-122"/>
            </a:endParaRPr>
          </a:p>
          <a:p>
            <a:endParaRPr lang="zh-CN" altLang="en-US" dirty="0"/>
          </a:p>
          <a:p>
            <a:endParaRPr lang="zh-CN" altLang="en-US" dirty="0"/>
          </a:p>
        </p:txBody>
      </p:sp>
      <p:grpSp>
        <p:nvGrpSpPr>
          <p:cNvPr id="29" name="组合 28">
            <a:extLst>
              <a:ext uri="{FF2B5EF4-FFF2-40B4-BE49-F238E27FC236}">
                <a16:creationId xmlns:a16="http://schemas.microsoft.com/office/drawing/2014/main" id="{0A6B80EA-625F-9E44-8111-91A14BB2ABBE}"/>
              </a:ext>
            </a:extLst>
          </p:cNvPr>
          <p:cNvGrpSpPr/>
          <p:nvPr/>
        </p:nvGrpSpPr>
        <p:grpSpPr>
          <a:xfrm>
            <a:off x="201224" y="1471005"/>
            <a:ext cx="5729676" cy="4994415"/>
            <a:chOff x="3381376" y="338136"/>
            <a:chExt cx="5434010" cy="5838827"/>
          </a:xfrm>
        </p:grpSpPr>
        <p:sp>
          <p:nvSpPr>
            <p:cNvPr id="31" name="椭圆 30">
              <a:extLst>
                <a:ext uri="{FF2B5EF4-FFF2-40B4-BE49-F238E27FC236}">
                  <a16:creationId xmlns:a16="http://schemas.microsoft.com/office/drawing/2014/main" id="{20AD0F77-86E9-5D47-BBBA-6A5CFA75F49A}"/>
                </a:ext>
              </a:extLst>
            </p:cNvPr>
            <p:cNvSpPr/>
            <p:nvPr/>
          </p:nvSpPr>
          <p:spPr>
            <a:xfrm>
              <a:off x="5519736" y="338136"/>
              <a:ext cx="1152525" cy="4667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源代码</a:t>
              </a:r>
            </a:p>
          </p:txBody>
        </p:sp>
        <p:sp>
          <p:nvSpPr>
            <p:cNvPr id="34" name="矩形 33">
              <a:extLst>
                <a:ext uri="{FF2B5EF4-FFF2-40B4-BE49-F238E27FC236}">
                  <a16:creationId xmlns:a16="http://schemas.microsoft.com/office/drawing/2014/main" id="{91F51CAF-BA85-B943-97A3-039C5F9FB4A0}"/>
                </a:ext>
              </a:extLst>
            </p:cNvPr>
            <p:cNvSpPr/>
            <p:nvPr/>
          </p:nvSpPr>
          <p:spPr>
            <a:xfrm>
              <a:off x="5229223" y="952500"/>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预处理</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程序</a:t>
              </a:r>
            </a:p>
          </p:txBody>
        </p:sp>
        <p:sp>
          <p:nvSpPr>
            <p:cNvPr id="35" name="矩形 34">
              <a:extLst>
                <a:ext uri="{FF2B5EF4-FFF2-40B4-BE49-F238E27FC236}">
                  <a16:creationId xmlns:a16="http://schemas.microsoft.com/office/drawing/2014/main" id="{0B097156-9DB2-E048-9086-FC1BAA10EF1C}"/>
                </a:ext>
              </a:extLst>
            </p:cNvPr>
            <p:cNvSpPr/>
            <p:nvPr/>
          </p:nvSpPr>
          <p:spPr>
            <a:xfrm>
              <a:off x="5229223" y="1533525"/>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词法分析</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程序</a:t>
              </a:r>
            </a:p>
          </p:txBody>
        </p:sp>
        <p:sp>
          <p:nvSpPr>
            <p:cNvPr id="36" name="矩形 35">
              <a:extLst>
                <a:ext uri="{FF2B5EF4-FFF2-40B4-BE49-F238E27FC236}">
                  <a16:creationId xmlns:a16="http://schemas.microsoft.com/office/drawing/2014/main" id="{E8B983B2-3D10-0940-B961-23A8DCD5E89C}"/>
                </a:ext>
              </a:extLst>
            </p:cNvPr>
            <p:cNvSpPr/>
            <p:nvPr/>
          </p:nvSpPr>
          <p:spPr>
            <a:xfrm>
              <a:off x="5229223" y="2114550"/>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语法分析</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程序</a:t>
              </a:r>
            </a:p>
          </p:txBody>
        </p:sp>
        <p:sp>
          <p:nvSpPr>
            <p:cNvPr id="37" name="矩形 36">
              <a:extLst>
                <a:ext uri="{FF2B5EF4-FFF2-40B4-BE49-F238E27FC236}">
                  <a16:creationId xmlns:a16="http://schemas.microsoft.com/office/drawing/2014/main" id="{F0C54DDE-883C-394F-AACB-74E9B4C09A2F}"/>
                </a:ext>
              </a:extLst>
            </p:cNvPr>
            <p:cNvSpPr/>
            <p:nvPr/>
          </p:nvSpPr>
          <p:spPr>
            <a:xfrm>
              <a:off x="5229223" y="2695575"/>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中间代码生成程序</a:t>
              </a:r>
            </a:p>
          </p:txBody>
        </p:sp>
        <p:sp>
          <p:nvSpPr>
            <p:cNvPr id="38" name="矩形 37">
              <a:extLst>
                <a:ext uri="{FF2B5EF4-FFF2-40B4-BE49-F238E27FC236}">
                  <a16:creationId xmlns:a16="http://schemas.microsoft.com/office/drawing/2014/main" id="{B760C4C7-F9D6-1B46-B8DE-19F13E6F78DB}"/>
                </a:ext>
              </a:extLst>
            </p:cNvPr>
            <p:cNvSpPr/>
            <p:nvPr/>
          </p:nvSpPr>
          <p:spPr>
            <a:xfrm>
              <a:off x="5229223" y="3276600"/>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代码优化</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程序</a:t>
              </a:r>
            </a:p>
          </p:txBody>
        </p:sp>
        <p:sp>
          <p:nvSpPr>
            <p:cNvPr id="39" name="矩形 38">
              <a:extLst>
                <a:ext uri="{FF2B5EF4-FFF2-40B4-BE49-F238E27FC236}">
                  <a16:creationId xmlns:a16="http://schemas.microsoft.com/office/drawing/2014/main" id="{CFCFF9C6-88CA-B742-A581-8C4C01A0387F}"/>
                </a:ext>
              </a:extLst>
            </p:cNvPr>
            <p:cNvSpPr/>
            <p:nvPr/>
          </p:nvSpPr>
          <p:spPr>
            <a:xfrm>
              <a:off x="5229223" y="3857625"/>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rgbClr val="FF0000"/>
                  </a:solidFill>
                  <a:effectLst/>
                  <a:uLnTx/>
                  <a:uFillTx/>
                  <a:latin typeface="Times New Roman" panose="02020603050405020304" pitchFamily="18" charset="0"/>
                  <a:ea typeface="黑体" panose="02010609060101010101" pitchFamily="49" charset="-122"/>
                  <a:cs typeface="+mn-cs"/>
                </a:rPr>
                <a:t>汇编</a:t>
              </a: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器</a:t>
              </a:r>
            </a:p>
          </p:txBody>
        </p:sp>
        <p:sp>
          <p:nvSpPr>
            <p:cNvPr id="40" name="椭圆 39">
              <a:extLst>
                <a:ext uri="{FF2B5EF4-FFF2-40B4-BE49-F238E27FC236}">
                  <a16:creationId xmlns:a16="http://schemas.microsoft.com/office/drawing/2014/main" id="{8EAEB2DB-04E1-5D41-910E-6F437A2F96C9}"/>
                </a:ext>
              </a:extLst>
            </p:cNvPr>
            <p:cNvSpPr/>
            <p:nvPr/>
          </p:nvSpPr>
          <p:spPr>
            <a:xfrm>
              <a:off x="5329934" y="4419598"/>
              <a:ext cx="1516855" cy="466726"/>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目标代码</a:t>
              </a:r>
            </a:p>
          </p:txBody>
        </p:sp>
        <p:sp>
          <p:nvSpPr>
            <p:cNvPr id="63" name="矩形 62">
              <a:extLst>
                <a:ext uri="{FF2B5EF4-FFF2-40B4-BE49-F238E27FC236}">
                  <a16:creationId xmlns:a16="http://schemas.microsoft.com/office/drawing/2014/main" id="{CD4B8A3C-F5A6-F542-BC41-F34B4AD2BECE}"/>
                </a:ext>
              </a:extLst>
            </p:cNvPr>
            <p:cNvSpPr/>
            <p:nvPr/>
          </p:nvSpPr>
          <p:spPr>
            <a:xfrm>
              <a:off x="5445913" y="5136063"/>
              <a:ext cx="1300167"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链接</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器</a:t>
              </a:r>
            </a:p>
          </p:txBody>
        </p:sp>
        <p:sp>
          <p:nvSpPr>
            <p:cNvPr id="64" name="椭圆 63">
              <a:extLst>
                <a:ext uri="{FF2B5EF4-FFF2-40B4-BE49-F238E27FC236}">
                  <a16:creationId xmlns:a16="http://schemas.microsoft.com/office/drawing/2014/main" id="{29099F19-3262-8344-A7E2-D8263DB6C6A3}"/>
                </a:ext>
              </a:extLst>
            </p:cNvPr>
            <p:cNvSpPr/>
            <p:nvPr/>
          </p:nvSpPr>
          <p:spPr>
            <a:xfrm>
              <a:off x="3381376" y="4986369"/>
              <a:ext cx="1562100" cy="597398"/>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其他目标代码</a:t>
              </a:r>
            </a:p>
          </p:txBody>
        </p:sp>
        <p:sp>
          <p:nvSpPr>
            <p:cNvPr id="65" name="椭圆 64">
              <a:extLst>
                <a:ext uri="{FF2B5EF4-FFF2-40B4-BE49-F238E27FC236}">
                  <a16:creationId xmlns:a16="http://schemas.microsoft.com/office/drawing/2014/main" id="{59EF9D95-8722-3541-9BC3-F37BE1C10697}"/>
                </a:ext>
              </a:extLst>
            </p:cNvPr>
            <p:cNvSpPr/>
            <p:nvPr/>
          </p:nvSpPr>
          <p:spPr>
            <a:xfrm>
              <a:off x="7253286" y="4957791"/>
              <a:ext cx="1562100" cy="63073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其他目标代码</a:t>
              </a:r>
            </a:p>
          </p:txBody>
        </p:sp>
        <p:sp>
          <p:nvSpPr>
            <p:cNvPr id="66" name="矩形: 圆角 16">
              <a:extLst>
                <a:ext uri="{FF2B5EF4-FFF2-40B4-BE49-F238E27FC236}">
                  <a16:creationId xmlns:a16="http://schemas.microsoft.com/office/drawing/2014/main" id="{CB43C2E8-4AEB-AB4B-B1A6-DA44C9557DFF}"/>
                </a:ext>
              </a:extLst>
            </p:cNvPr>
            <p:cNvSpPr/>
            <p:nvPr/>
          </p:nvSpPr>
          <p:spPr>
            <a:xfrm>
              <a:off x="5444203" y="5719764"/>
              <a:ext cx="1300166" cy="457199"/>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可执行程序</a:t>
              </a:r>
            </a:p>
          </p:txBody>
        </p:sp>
        <p:sp>
          <p:nvSpPr>
            <p:cNvPr id="67" name="矩形 66">
              <a:extLst>
                <a:ext uri="{FF2B5EF4-FFF2-40B4-BE49-F238E27FC236}">
                  <a16:creationId xmlns:a16="http://schemas.microsoft.com/office/drawing/2014/main" id="{BB76B549-BBEC-F54E-9017-2E6732075B5F}"/>
                </a:ext>
              </a:extLst>
            </p:cNvPr>
            <p:cNvSpPr/>
            <p:nvPr/>
          </p:nvSpPr>
          <p:spPr>
            <a:xfrm>
              <a:off x="8124823" y="1527175"/>
              <a:ext cx="428627" cy="26162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出错处理程序</a:t>
              </a:r>
            </a:p>
          </p:txBody>
        </p:sp>
        <p:sp>
          <p:nvSpPr>
            <p:cNvPr id="68" name="文本框 67">
              <a:extLst>
                <a:ext uri="{FF2B5EF4-FFF2-40B4-BE49-F238E27FC236}">
                  <a16:creationId xmlns:a16="http://schemas.microsoft.com/office/drawing/2014/main" id="{3865E2CD-4E15-7947-991A-690D33A4AEFC}"/>
                </a:ext>
              </a:extLst>
            </p:cNvPr>
            <p:cNvSpPr txBox="1"/>
            <p:nvPr/>
          </p:nvSpPr>
          <p:spPr>
            <a:xfrm>
              <a:off x="4073523" y="1965843"/>
              <a:ext cx="319936" cy="125934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effectLst/>
                  <a:uLnTx/>
                  <a:uFillTx/>
                  <a:latin typeface="Times New Roman" panose="02020603050405020304" pitchFamily="18" charset="0"/>
                  <a:ea typeface="黑体" panose="02010609060101010101" pitchFamily="49" charset="-122"/>
                  <a:cs typeface="+mn-cs"/>
                </a:rPr>
                <a:t>编译</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阶段</a:t>
              </a:r>
            </a:p>
          </p:txBody>
        </p:sp>
        <p:cxnSp>
          <p:nvCxnSpPr>
            <p:cNvPr id="69" name="直接箭头连接符 20">
              <a:extLst>
                <a:ext uri="{FF2B5EF4-FFF2-40B4-BE49-F238E27FC236}">
                  <a16:creationId xmlns:a16="http://schemas.microsoft.com/office/drawing/2014/main" id="{DCA75AB3-E6D9-B44A-9DE4-B1E4EBB8CC11}"/>
                </a:ext>
              </a:extLst>
            </p:cNvPr>
            <p:cNvCxnSpPr>
              <a:cxnSpLocks/>
              <a:stCxn id="31" idx="4"/>
            </p:cNvCxnSpPr>
            <p:nvPr/>
          </p:nvCxnSpPr>
          <p:spPr>
            <a:xfrm flipH="1">
              <a:off x="6095996" y="804861"/>
              <a:ext cx="3" cy="147639"/>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0" name="直接箭头连接符 22">
              <a:extLst>
                <a:ext uri="{FF2B5EF4-FFF2-40B4-BE49-F238E27FC236}">
                  <a16:creationId xmlns:a16="http://schemas.microsoft.com/office/drawing/2014/main" id="{77B9C58D-2BAF-1D4A-ADA5-A9D4E96340A8}"/>
                </a:ext>
              </a:extLst>
            </p:cNvPr>
            <p:cNvCxnSpPr>
              <a:cxnSpLocks/>
              <a:stCxn id="34" idx="2"/>
              <a:endCxn id="35" idx="0"/>
            </p:cNvCxnSpPr>
            <p:nvPr/>
          </p:nvCxnSpPr>
          <p:spPr>
            <a:xfrm>
              <a:off x="6095998" y="1238250"/>
              <a:ext cx="0"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接箭头连接符 24">
              <a:extLst>
                <a:ext uri="{FF2B5EF4-FFF2-40B4-BE49-F238E27FC236}">
                  <a16:creationId xmlns:a16="http://schemas.microsoft.com/office/drawing/2014/main" id="{C855DF25-B5BE-234E-A772-921611FF7D20}"/>
                </a:ext>
              </a:extLst>
            </p:cNvPr>
            <p:cNvCxnSpPr>
              <a:cxnSpLocks/>
              <a:stCxn id="35" idx="2"/>
            </p:cNvCxnSpPr>
            <p:nvPr/>
          </p:nvCxnSpPr>
          <p:spPr>
            <a:xfrm flipH="1">
              <a:off x="6095996" y="1819275"/>
              <a:ext cx="2"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2" name="直接箭头连接符 26">
              <a:extLst>
                <a:ext uri="{FF2B5EF4-FFF2-40B4-BE49-F238E27FC236}">
                  <a16:creationId xmlns:a16="http://schemas.microsoft.com/office/drawing/2014/main" id="{CAE1DD2C-3826-EC45-9591-A9A034FAB963}"/>
                </a:ext>
              </a:extLst>
            </p:cNvPr>
            <p:cNvCxnSpPr>
              <a:cxnSpLocks/>
              <a:stCxn id="36" idx="2"/>
              <a:endCxn id="37" idx="0"/>
            </p:cNvCxnSpPr>
            <p:nvPr/>
          </p:nvCxnSpPr>
          <p:spPr>
            <a:xfrm>
              <a:off x="6095998" y="2400300"/>
              <a:ext cx="0"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3" name="直接箭头连接符 28">
              <a:extLst>
                <a:ext uri="{FF2B5EF4-FFF2-40B4-BE49-F238E27FC236}">
                  <a16:creationId xmlns:a16="http://schemas.microsoft.com/office/drawing/2014/main" id="{30EBCA1B-4B5B-7740-A883-989AA85A8B6E}"/>
                </a:ext>
              </a:extLst>
            </p:cNvPr>
            <p:cNvCxnSpPr>
              <a:cxnSpLocks/>
              <a:stCxn id="37" idx="2"/>
            </p:cNvCxnSpPr>
            <p:nvPr/>
          </p:nvCxnSpPr>
          <p:spPr>
            <a:xfrm flipH="1">
              <a:off x="6095996" y="2981325"/>
              <a:ext cx="2" cy="28004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4" name="直接箭头连接符 30">
              <a:extLst>
                <a:ext uri="{FF2B5EF4-FFF2-40B4-BE49-F238E27FC236}">
                  <a16:creationId xmlns:a16="http://schemas.microsoft.com/office/drawing/2014/main" id="{6B83266C-905F-C746-BB22-D14C1EC6A9D0}"/>
                </a:ext>
              </a:extLst>
            </p:cNvPr>
            <p:cNvCxnSpPr>
              <a:cxnSpLocks/>
              <a:stCxn id="38" idx="2"/>
              <a:endCxn id="39" idx="0"/>
            </p:cNvCxnSpPr>
            <p:nvPr/>
          </p:nvCxnSpPr>
          <p:spPr>
            <a:xfrm>
              <a:off x="6095998" y="3562350"/>
              <a:ext cx="0"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直接箭头连接符 32">
              <a:extLst>
                <a:ext uri="{FF2B5EF4-FFF2-40B4-BE49-F238E27FC236}">
                  <a16:creationId xmlns:a16="http://schemas.microsoft.com/office/drawing/2014/main" id="{89D8F5B8-8D54-B54A-83BD-1830651BCE3B}"/>
                </a:ext>
              </a:extLst>
            </p:cNvPr>
            <p:cNvCxnSpPr>
              <a:cxnSpLocks/>
              <a:stCxn id="39" idx="2"/>
              <a:endCxn id="40" idx="0"/>
            </p:cNvCxnSpPr>
            <p:nvPr/>
          </p:nvCxnSpPr>
          <p:spPr>
            <a:xfrm flipH="1">
              <a:off x="6088362" y="4143375"/>
              <a:ext cx="7637" cy="276224"/>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直接箭头连接符 34">
              <a:extLst>
                <a:ext uri="{FF2B5EF4-FFF2-40B4-BE49-F238E27FC236}">
                  <a16:creationId xmlns:a16="http://schemas.microsoft.com/office/drawing/2014/main" id="{30D22D9E-4531-054A-A30B-F7705EAC324C}"/>
                </a:ext>
              </a:extLst>
            </p:cNvPr>
            <p:cNvCxnSpPr>
              <a:cxnSpLocks/>
              <a:stCxn id="40" idx="4"/>
              <a:endCxn id="63" idx="0"/>
            </p:cNvCxnSpPr>
            <p:nvPr/>
          </p:nvCxnSpPr>
          <p:spPr>
            <a:xfrm>
              <a:off x="6088362" y="4886325"/>
              <a:ext cx="7636" cy="249739"/>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直接箭头连接符 36">
              <a:extLst>
                <a:ext uri="{FF2B5EF4-FFF2-40B4-BE49-F238E27FC236}">
                  <a16:creationId xmlns:a16="http://schemas.microsoft.com/office/drawing/2014/main" id="{19B454E8-5E2B-DD45-A1E9-5A66CCC07DD7}"/>
                </a:ext>
              </a:extLst>
            </p:cNvPr>
            <p:cNvCxnSpPr>
              <a:cxnSpLocks/>
              <a:stCxn id="65" idx="2"/>
              <a:endCxn id="63" idx="3"/>
            </p:cNvCxnSpPr>
            <p:nvPr/>
          </p:nvCxnSpPr>
          <p:spPr>
            <a:xfrm flipH="1">
              <a:off x="6746081" y="5273160"/>
              <a:ext cx="507206" cy="5779"/>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8" name="直接箭头连接符 38">
              <a:extLst>
                <a:ext uri="{FF2B5EF4-FFF2-40B4-BE49-F238E27FC236}">
                  <a16:creationId xmlns:a16="http://schemas.microsoft.com/office/drawing/2014/main" id="{83C27D20-CCB9-3B42-8C98-CD124AEDA148}"/>
                </a:ext>
              </a:extLst>
            </p:cNvPr>
            <p:cNvCxnSpPr>
              <a:cxnSpLocks/>
              <a:endCxn id="63" idx="1"/>
            </p:cNvCxnSpPr>
            <p:nvPr/>
          </p:nvCxnSpPr>
          <p:spPr>
            <a:xfrm>
              <a:off x="4938707" y="5278937"/>
              <a:ext cx="507206" cy="1"/>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9" name="直接箭头连接符 40">
              <a:extLst>
                <a:ext uri="{FF2B5EF4-FFF2-40B4-BE49-F238E27FC236}">
                  <a16:creationId xmlns:a16="http://schemas.microsoft.com/office/drawing/2014/main" id="{6736444F-18B0-BD4E-9148-987CC9A7B26C}"/>
                </a:ext>
              </a:extLst>
            </p:cNvPr>
            <p:cNvCxnSpPr>
              <a:cxnSpLocks/>
              <a:stCxn id="63" idx="2"/>
              <a:endCxn id="66" idx="0"/>
            </p:cNvCxnSpPr>
            <p:nvPr/>
          </p:nvCxnSpPr>
          <p:spPr>
            <a:xfrm flipH="1">
              <a:off x="6094286" y="5421813"/>
              <a:ext cx="1712" cy="29795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0" name="直接箭头连接符 42">
              <a:extLst>
                <a:ext uri="{FF2B5EF4-FFF2-40B4-BE49-F238E27FC236}">
                  <a16:creationId xmlns:a16="http://schemas.microsoft.com/office/drawing/2014/main" id="{29252804-EF16-514A-BF06-0584243D0228}"/>
                </a:ext>
              </a:extLst>
            </p:cNvPr>
            <p:cNvCxnSpPr>
              <a:cxnSpLocks/>
              <a:stCxn id="35" idx="3"/>
            </p:cNvCxnSpPr>
            <p:nvPr/>
          </p:nvCxnSpPr>
          <p:spPr>
            <a:xfrm>
              <a:off x="6962773" y="1676400"/>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1" name="直接箭头连接符 44">
              <a:extLst>
                <a:ext uri="{FF2B5EF4-FFF2-40B4-BE49-F238E27FC236}">
                  <a16:creationId xmlns:a16="http://schemas.microsoft.com/office/drawing/2014/main" id="{BDC5D126-F41C-0A43-86DC-937DD45FB2C1}"/>
                </a:ext>
              </a:extLst>
            </p:cNvPr>
            <p:cNvCxnSpPr>
              <a:cxnSpLocks/>
              <a:stCxn id="36" idx="3"/>
            </p:cNvCxnSpPr>
            <p:nvPr/>
          </p:nvCxnSpPr>
          <p:spPr>
            <a:xfrm>
              <a:off x="6962773" y="2257425"/>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2" name="直接箭头连接符 46">
              <a:extLst>
                <a:ext uri="{FF2B5EF4-FFF2-40B4-BE49-F238E27FC236}">
                  <a16:creationId xmlns:a16="http://schemas.microsoft.com/office/drawing/2014/main" id="{26BB985E-604F-C549-AE81-2B0644E6FAA2}"/>
                </a:ext>
              </a:extLst>
            </p:cNvPr>
            <p:cNvCxnSpPr>
              <a:cxnSpLocks/>
              <a:endCxn id="67" idx="1"/>
            </p:cNvCxnSpPr>
            <p:nvPr/>
          </p:nvCxnSpPr>
          <p:spPr>
            <a:xfrm>
              <a:off x="6962773" y="2835275"/>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3" name="直接箭头连接符 48">
              <a:extLst>
                <a:ext uri="{FF2B5EF4-FFF2-40B4-BE49-F238E27FC236}">
                  <a16:creationId xmlns:a16="http://schemas.microsoft.com/office/drawing/2014/main" id="{9E76913C-037E-2F43-AF7C-702027932437}"/>
                </a:ext>
              </a:extLst>
            </p:cNvPr>
            <p:cNvCxnSpPr>
              <a:cxnSpLocks/>
              <a:stCxn id="38" idx="3"/>
            </p:cNvCxnSpPr>
            <p:nvPr/>
          </p:nvCxnSpPr>
          <p:spPr>
            <a:xfrm>
              <a:off x="6962773" y="3419475"/>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4" name="直接箭头连接符 50">
              <a:extLst>
                <a:ext uri="{FF2B5EF4-FFF2-40B4-BE49-F238E27FC236}">
                  <a16:creationId xmlns:a16="http://schemas.microsoft.com/office/drawing/2014/main" id="{FAA91B67-9F18-5540-9774-4A7BF7430167}"/>
                </a:ext>
              </a:extLst>
            </p:cNvPr>
            <p:cNvCxnSpPr/>
            <p:nvPr/>
          </p:nvCxnSpPr>
          <p:spPr>
            <a:xfrm>
              <a:off x="6962773" y="4000500"/>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grpSp>
          <p:nvGrpSpPr>
            <p:cNvPr id="85" name="组合 84">
              <a:extLst>
                <a:ext uri="{FF2B5EF4-FFF2-40B4-BE49-F238E27FC236}">
                  <a16:creationId xmlns:a16="http://schemas.microsoft.com/office/drawing/2014/main" id="{30D6737D-FC91-0742-966C-5A268E0C13A9}"/>
                </a:ext>
              </a:extLst>
            </p:cNvPr>
            <p:cNvGrpSpPr/>
            <p:nvPr/>
          </p:nvGrpSpPr>
          <p:grpSpPr>
            <a:xfrm>
              <a:off x="4401396" y="1651000"/>
              <a:ext cx="545248" cy="1778000"/>
              <a:chOff x="4393459" y="1651000"/>
              <a:chExt cx="545248" cy="1778000"/>
            </a:xfrm>
          </p:grpSpPr>
          <p:cxnSp>
            <p:nvCxnSpPr>
              <p:cNvPr id="86" name="直接连接符 52">
                <a:extLst>
                  <a:ext uri="{FF2B5EF4-FFF2-40B4-BE49-F238E27FC236}">
                    <a16:creationId xmlns:a16="http://schemas.microsoft.com/office/drawing/2014/main" id="{6E57CBFD-302F-4C4C-A5A2-1F13FAA4BB7C}"/>
                  </a:ext>
                </a:extLst>
              </p:cNvPr>
              <p:cNvCxnSpPr/>
              <p:nvPr/>
            </p:nvCxnSpPr>
            <p:spPr>
              <a:xfrm flipH="1">
                <a:off x="4641850" y="1651000"/>
                <a:ext cx="296857"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直接连接符 54">
                <a:extLst>
                  <a:ext uri="{FF2B5EF4-FFF2-40B4-BE49-F238E27FC236}">
                    <a16:creationId xmlns:a16="http://schemas.microsoft.com/office/drawing/2014/main" id="{F53DF0DD-9CE5-5741-8E3D-8B92101CDD55}"/>
                  </a:ext>
                </a:extLst>
              </p:cNvPr>
              <p:cNvCxnSpPr>
                <a:cxnSpLocks/>
              </p:cNvCxnSpPr>
              <p:nvPr/>
            </p:nvCxnSpPr>
            <p:spPr>
              <a:xfrm>
                <a:off x="4641850" y="1651000"/>
                <a:ext cx="0" cy="177800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 name="直接连接符 56">
                <a:extLst>
                  <a:ext uri="{FF2B5EF4-FFF2-40B4-BE49-F238E27FC236}">
                    <a16:creationId xmlns:a16="http://schemas.microsoft.com/office/drawing/2014/main" id="{80083DA9-1706-304F-A76C-1CE552AE86F9}"/>
                  </a:ext>
                </a:extLst>
              </p:cNvPr>
              <p:cNvCxnSpPr/>
              <p:nvPr/>
            </p:nvCxnSpPr>
            <p:spPr>
              <a:xfrm flipV="1">
                <a:off x="4641850" y="3419475"/>
                <a:ext cx="296857" cy="952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 name="直接连接符 58">
                <a:extLst>
                  <a:ext uri="{FF2B5EF4-FFF2-40B4-BE49-F238E27FC236}">
                    <a16:creationId xmlns:a16="http://schemas.microsoft.com/office/drawing/2014/main" id="{681E7F16-7137-6540-A103-3B795FCFDE78}"/>
                  </a:ext>
                </a:extLst>
              </p:cNvPr>
              <p:cNvCxnSpPr/>
              <p:nvPr/>
            </p:nvCxnSpPr>
            <p:spPr>
              <a:xfrm flipH="1">
                <a:off x="4393459" y="2454525"/>
                <a:ext cx="248391"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4" name="矩形 3">
            <a:extLst>
              <a:ext uri="{FF2B5EF4-FFF2-40B4-BE49-F238E27FC236}">
                <a16:creationId xmlns:a16="http://schemas.microsoft.com/office/drawing/2014/main" id="{DCF4AAED-86DA-40BC-9C3F-B391C88E589A}"/>
              </a:ext>
            </a:extLst>
          </p:cNvPr>
          <p:cNvSpPr/>
          <p:nvPr/>
        </p:nvSpPr>
        <p:spPr>
          <a:xfrm>
            <a:off x="5805359" y="1692399"/>
            <a:ext cx="5980229" cy="2585323"/>
          </a:xfrm>
          <a:prstGeom prst="rect">
            <a:avLst/>
          </a:prstGeom>
        </p:spPr>
        <p:txBody>
          <a:bodyPr wrap="square">
            <a:spAutoFit/>
          </a:bodyPr>
          <a:lstStyle/>
          <a:p>
            <a:pPr lvl="0" defTabSz="914400">
              <a:defRPr/>
            </a:pPr>
            <a:r>
              <a:rPr lang="en-US" altLang="zh-CN" dirty="0"/>
              <a:t>         </a:t>
            </a:r>
            <a:r>
              <a:rPr lang="zh-CN" altLang="zh-CN" dirty="0"/>
              <a:t>汇编</a:t>
            </a:r>
            <a:r>
              <a:rPr lang="zh-CN" altLang="en-US" dirty="0"/>
              <a:t>阶段</a:t>
            </a:r>
            <a:r>
              <a:rPr lang="zh-CN" altLang="zh-CN" dirty="0"/>
              <a:t>的过程就是指</a:t>
            </a:r>
            <a:r>
              <a:rPr lang="zh-CN" altLang="zh-CN" dirty="0">
                <a:solidFill>
                  <a:srgbClr val="FF0000"/>
                </a:solidFill>
              </a:rPr>
              <a:t>把汇编语言代码翻译成目标机器指令</a:t>
            </a:r>
            <a:r>
              <a:rPr lang="zh-CN" altLang="zh-CN" dirty="0"/>
              <a:t>的过程，翻译系统对高级语言源程序进行处理后都将经过汇编进而得到相应的目标文件，目标文件中所存放的是与源程序功能相同的目标机器语言代码。</a:t>
            </a:r>
            <a:endParaRPr lang="en-US" altLang="zh-CN" dirty="0"/>
          </a:p>
          <a:p>
            <a:pPr lvl="0" defTabSz="914400">
              <a:defRPr/>
            </a:pPr>
            <a:r>
              <a:rPr lang="en-US" altLang="zh-CN" dirty="0"/>
              <a:t>        </a:t>
            </a:r>
            <a:r>
              <a:rPr lang="zh-CN" altLang="zh-CN" dirty="0">
                <a:solidFill>
                  <a:srgbClr val="FF0000"/>
                </a:solidFill>
              </a:rPr>
              <a:t>目标文件</a:t>
            </a:r>
            <a:r>
              <a:rPr lang="zh-CN" altLang="zh-CN" dirty="0"/>
              <a:t>由段组成，通常一个目标文件中至少有两个段。</a:t>
            </a:r>
            <a:r>
              <a:rPr lang="zh-CN" altLang="zh-CN" b="1" dirty="0">
                <a:solidFill>
                  <a:srgbClr val="FF0000"/>
                </a:solidFill>
              </a:rPr>
              <a:t>代码段</a:t>
            </a:r>
            <a:r>
              <a:rPr lang="zh-CN" altLang="zh-CN" dirty="0"/>
              <a:t>主要包含程序的指令，该段一般是可读和可执行但是不可写的；</a:t>
            </a:r>
            <a:r>
              <a:rPr lang="zh-CN" altLang="zh-CN" b="1" dirty="0">
                <a:solidFill>
                  <a:srgbClr val="FF0000"/>
                </a:solidFill>
              </a:rPr>
              <a:t>数据段</a:t>
            </a:r>
            <a:r>
              <a:rPr lang="zh-CN" altLang="zh-CN" dirty="0"/>
              <a:t>主要存放程序中要用到的各种全局变量或静态的数据，一般数据段都是可读、可写、可执行的。</a:t>
            </a:r>
            <a:endParaRPr lang="en-US" altLang="zh-CN" dirty="0"/>
          </a:p>
        </p:txBody>
      </p:sp>
    </p:spTree>
    <p:extLst>
      <p:ext uri="{BB962C8B-B14F-4D97-AF65-F5344CB8AC3E}">
        <p14:creationId xmlns:p14="http://schemas.microsoft.com/office/powerpoint/2010/main" val="1039562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zh-CN" dirty="0">
                <a:solidFill>
                  <a:schemeClr val="tx1"/>
                </a:solidFill>
              </a:rPr>
              <a:t>程序的编译及执行过程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54</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en-US" dirty="0"/>
              <a:t>链接阶段</a:t>
            </a:r>
            <a:r>
              <a:rPr lang="zh-CN" altLang="zh-CN" dirty="0"/>
              <a:t> </a:t>
            </a:r>
            <a:r>
              <a:rPr lang="zh-CN" altLang="zh-CN" dirty="0">
                <a:solidFill>
                  <a:schemeClr val="tx1"/>
                </a:solidFill>
              </a:rPr>
              <a:t> </a:t>
            </a:r>
            <a:endParaRPr lang="zh-CN" altLang="en-US" dirty="0">
              <a:solidFill>
                <a:prstClr val="black"/>
              </a:solidFill>
              <a:latin typeface="黑体" panose="02010609060101010101" pitchFamily="49" charset="-122"/>
            </a:endParaRPr>
          </a:p>
          <a:p>
            <a:endParaRPr lang="zh-CN" altLang="en-US" dirty="0"/>
          </a:p>
          <a:p>
            <a:endParaRPr lang="zh-CN" altLang="en-US" dirty="0"/>
          </a:p>
        </p:txBody>
      </p:sp>
      <p:grpSp>
        <p:nvGrpSpPr>
          <p:cNvPr id="29" name="组合 28">
            <a:extLst>
              <a:ext uri="{FF2B5EF4-FFF2-40B4-BE49-F238E27FC236}">
                <a16:creationId xmlns:a16="http://schemas.microsoft.com/office/drawing/2014/main" id="{0A6B80EA-625F-9E44-8111-91A14BB2ABBE}"/>
              </a:ext>
            </a:extLst>
          </p:cNvPr>
          <p:cNvGrpSpPr/>
          <p:nvPr/>
        </p:nvGrpSpPr>
        <p:grpSpPr>
          <a:xfrm>
            <a:off x="201224" y="1471005"/>
            <a:ext cx="5729676" cy="4994415"/>
            <a:chOff x="3381376" y="338136"/>
            <a:chExt cx="5434010" cy="5838827"/>
          </a:xfrm>
        </p:grpSpPr>
        <p:sp>
          <p:nvSpPr>
            <p:cNvPr id="31" name="椭圆 30">
              <a:extLst>
                <a:ext uri="{FF2B5EF4-FFF2-40B4-BE49-F238E27FC236}">
                  <a16:creationId xmlns:a16="http://schemas.microsoft.com/office/drawing/2014/main" id="{20AD0F77-86E9-5D47-BBBA-6A5CFA75F49A}"/>
                </a:ext>
              </a:extLst>
            </p:cNvPr>
            <p:cNvSpPr/>
            <p:nvPr/>
          </p:nvSpPr>
          <p:spPr>
            <a:xfrm>
              <a:off x="5519736" y="338136"/>
              <a:ext cx="1152525" cy="4667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源代码</a:t>
              </a:r>
            </a:p>
          </p:txBody>
        </p:sp>
        <p:sp>
          <p:nvSpPr>
            <p:cNvPr id="34" name="矩形 33">
              <a:extLst>
                <a:ext uri="{FF2B5EF4-FFF2-40B4-BE49-F238E27FC236}">
                  <a16:creationId xmlns:a16="http://schemas.microsoft.com/office/drawing/2014/main" id="{91F51CAF-BA85-B943-97A3-039C5F9FB4A0}"/>
                </a:ext>
              </a:extLst>
            </p:cNvPr>
            <p:cNvSpPr/>
            <p:nvPr/>
          </p:nvSpPr>
          <p:spPr>
            <a:xfrm>
              <a:off x="5229223" y="952500"/>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预处理</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程序</a:t>
              </a:r>
            </a:p>
          </p:txBody>
        </p:sp>
        <p:sp>
          <p:nvSpPr>
            <p:cNvPr id="35" name="矩形 34">
              <a:extLst>
                <a:ext uri="{FF2B5EF4-FFF2-40B4-BE49-F238E27FC236}">
                  <a16:creationId xmlns:a16="http://schemas.microsoft.com/office/drawing/2014/main" id="{0B097156-9DB2-E048-9086-FC1BAA10EF1C}"/>
                </a:ext>
              </a:extLst>
            </p:cNvPr>
            <p:cNvSpPr/>
            <p:nvPr/>
          </p:nvSpPr>
          <p:spPr>
            <a:xfrm>
              <a:off x="5229223" y="1533525"/>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词法分析</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程序</a:t>
              </a:r>
            </a:p>
          </p:txBody>
        </p:sp>
        <p:sp>
          <p:nvSpPr>
            <p:cNvPr id="36" name="矩形 35">
              <a:extLst>
                <a:ext uri="{FF2B5EF4-FFF2-40B4-BE49-F238E27FC236}">
                  <a16:creationId xmlns:a16="http://schemas.microsoft.com/office/drawing/2014/main" id="{E8B983B2-3D10-0940-B961-23A8DCD5E89C}"/>
                </a:ext>
              </a:extLst>
            </p:cNvPr>
            <p:cNvSpPr/>
            <p:nvPr/>
          </p:nvSpPr>
          <p:spPr>
            <a:xfrm>
              <a:off x="5229223" y="2114550"/>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语法分析</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程序</a:t>
              </a:r>
            </a:p>
          </p:txBody>
        </p:sp>
        <p:sp>
          <p:nvSpPr>
            <p:cNvPr id="37" name="矩形 36">
              <a:extLst>
                <a:ext uri="{FF2B5EF4-FFF2-40B4-BE49-F238E27FC236}">
                  <a16:creationId xmlns:a16="http://schemas.microsoft.com/office/drawing/2014/main" id="{F0C54DDE-883C-394F-AACB-74E9B4C09A2F}"/>
                </a:ext>
              </a:extLst>
            </p:cNvPr>
            <p:cNvSpPr/>
            <p:nvPr/>
          </p:nvSpPr>
          <p:spPr>
            <a:xfrm>
              <a:off x="5229223" y="2695575"/>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中间代码生成程序</a:t>
              </a:r>
            </a:p>
          </p:txBody>
        </p:sp>
        <p:sp>
          <p:nvSpPr>
            <p:cNvPr id="38" name="矩形 37">
              <a:extLst>
                <a:ext uri="{FF2B5EF4-FFF2-40B4-BE49-F238E27FC236}">
                  <a16:creationId xmlns:a16="http://schemas.microsoft.com/office/drawing/2014/main" id="{B760C4C7-F9D6-1B46-B8DE-19F13E6F78DB}"/>
                </a:ext>
              </a:extLst>
            </p:cNvPr>
            <p:cNvSpPr/>
            <p:nvPr/>
          </p:nvSpPr>
          <p:spPr>
            <a:xfrm>
              <a:off x="5229223" y="3276600"/>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代码优化</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程序</a:t>
              </a:r>
            </a:p>
          </p:txBody>
        </p:sp>
        <p:sp>
          <p:nvSpPr>
            <p:cNvPr id="39" name="矩形 38">
              <a:extLst>
                <a:ext uri="{FF2B5EF4-FFF2-40B4-BE49-F238E27FC236}">
                  <a16:creationId xmlns:a16="http://schemas.microsoft.com/office/drawing/2014/main" id="{CFCFF9C6-88CA-B742-A581-8C4C01A0387F}"/>
                </a:ext>
              </a:extLst>
            </p:cNvPr>
            <p:cNvSpPr/>
            <p:nvPr/>
          </p:nvSpPr>
          <p:spPr>
            <a:xfrm>
              <a:off x="5229223" y="3857625"/>
              <a:ext cx="1733550"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汇编器</a:t>
              </a:r>
            </a:p>
          </p:txBody>
        </p:sp>
        <p:sp>
          <p:nvSpPr>
            <p:cNvPr id="40" name="椭圆 39">
              <a:extLst>
                <a:ext uri="{FF2B5EF4-FFF2-40B4-BE49-F238E27FC236}">
                  <a16:creationId xmlns:a16="http://schemas.microsoft.com/office/drawing/2014/main" id="{8EAEB2DB-04E1-5D41-910E-6F437A2F96C9}"/>
                </a:ext>
              </a:extLst>
            </p:cNvPr>
            <p:cNvSpPr/>
            <p:nvPr/>
          </p:nvSpPr>
          <p:spPr>
            <a:xfrm>
              <a:off x="5329934" y="4419598"/>
              <a:ext cx="1516855" cy="466726"/>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目标代码</a:t>
              </a:r>
            </a:p>
          </p:txBody>
        </p:sp>
        <p:sp>
          <p:nvSpPr>
            <p:cNvPr id="63" name="矩形 62">
              <a:extLst>
                <a:ext uri="{FF2B5EF4-FFF2-40B4-BE49-F238E27FC236}">
                  <a16:creationId xmlns:a16="http://schemas.microsoft.com/office/drawing/2014/main" id="{CD4B8A3C-F5A6-F542-BC41-F34B4AD2BECE}"/>
                </a:ext>
              </a:extLst>
            </p:cNvPr>
            <p:cNvSpPr/>
            <p:nvPr/>
          </p:nvSpPr>
          <p:spPr>
            <a:xfrm>
              <a:off x="5445913" y="5136063"/>
              <a:ext cx="1300167" cy="28575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schemeClr val="tx1"/>
                  </a:solidFill>
                  <a:effectLst/>
                  <a:uLnTx/>
                  <a:uFillTx/>
                  <a:latin typeface="Times New Roman" panose="02020603050405020304" pitchFamily="18" charset="0"/>
                  <a:ea typeface="黑体" panose="02010609060101010101" pitchFamily="49" charset="-122"/>
                  <a:cs typeface="+mn-cs"/>
                </a:rPr>
                <a:t>链接</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器</a:t>
              </a:r>
            </a:p>
          </p:txBody>
        </p:sp>
        <p:sp>
          <p:nvSpPr>
            <p:cNvPr id="64" name="椭圆 63">
              <a:extLst>
                <a:ext uri="{FF2B5EF4-FFF2-40B4-BE49-F238E27FC236}">
                  <a16:creationId xmlns:a16="http://schemas.microsoft.com/office/drawing/2014/main" id="{29099F19-3262-8344-A7E2-D8263DB6C6A3}"/>
                </a:ext>
              </a:extLst>
            </p:cNvPr>
            <p:cNvSpPr/>
            <p:nvPr/>
          </p:nvSpPr>
          <p:spPr>
            <a:xfrm>
              <a:off x="3381376" y="4986369"/>
              <a:ext cx="1562100" cy="597398"/>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其他目标代码</a:t>
              </a:r>
            </a:p>
          </p:txBody>
        </p:sp>
        <p:sp>
          <p:nvSpPr>
            <p:cNvPr id="65" name="椭圆 64">
              <a:extLst>
                <a:ext uri="{FF2B5EF4-FFF2-40B4-BE49-F238E27FC236}">
                  <a16:creationId xmlns:a16="http://schemas.microsoft.com/office/drawing/2014/main" id="{59EF9D95-8722-3541-9BC3-F37BE1C10697}"/>
                </a:ext>
              </a:extLst>
            </p:cNvPr>
            <p:cNvSpPr/>
            <p:nvPr/>
          </p:nvSpPr>
          <p:spPr>
            <a:xfrm>
              <a:off x="7253286" y="4957791"/>
              <a:ext cx="1562100" cy="63073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其他目标代码</a:t>
              </a:r>
            </a:p>
          </p:txBody>
        </p:sp>
        <p:sp>
          <p:nvSpPr>
            <p:cNvPr id="66" name="矩形: 圆角 16">
              <a:extLst>
                <a:ext uri="{FF2B5EF4-FFF2-40B4-BE49-F238E27FC236}">
                  <a16:creationId xmlns:a16="http://schemas.microsoft.com/office/drawing/2014/main" id="{CB43C2E8-4AEB-AB4B-B1A6-DA44C9557DFF}"/>
                </a:ext>
              </a:extLst>
            </p:cNvPr>
            <p:cNvSpPr/>
            <p:nvPr/>
          </p:nvSpPr>
          <p:spPr>
            <a:xfrm>
              <a:off x="5444203" y="5719764"/>
              <a:ext cx="1300166" cy="457199"/>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可执行程序</a:t>
              </a:r>
            </a:p>
          </p:txBody>
        </p:sp>
        <p:sp>
          <p:nvSpPr>
            <p:cNvPr id="67" name="矩形 66">
              <a:extLst>
                <a:ext uri="{FF2B5EF4-FFF2-40B4-BE49-F238E27FC236}">
                  <a16:creationId xmlns:a16="http://schemas.microsoft.com/office/drawing/2014/main" id="{BB76B549-BBEC-F54E-9017-2E6732075B5F}"/>
                </a:ext>
              </a:extLst>
            </p:cNvPr>
            <p:cNvSpPr/>
            <p:nvPr/>
          </p:nvSpPr>
          <p:spPr>
            <a:xfrm>
              <a:off x="8124823" y="1527175"/>
              <a:ext cx="428627" cy="26162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出错处理程序</a:t>
              </a:r>
            </a:p>
          </p:txBody>
        </p:sp>
        <p:sp>
          <p:nvSpPr>
            <p:cNvPr id="68" name="文本框 67">
              <a:extLst>
                <a:ext uri="{FF2B5EF4-FFF2-40B4-BE49-F238E27FC236}">
                  <a16:creationId xmlns:a16="http://schemas.microsoft.com/office/drawing/2014/main" id="{3865E2CD-4E15-7947-991A-690D33A4AEFC}"/>
                </a:ext>
              </a:extLst>
            </p:cNvPr>
            <p:cNvSpPr txBox="1"/>
            <p:nvPr/>
          </p:nvSpPr>
          <p:spPr>
            <a:xfrm>
              <a:off x="4073523" y="1965843"/>
              <a:ext cx="319936" cy="125934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effectLst/>
                  <a:uLnTx/>
                  <a:uFillTx/>
                  <a:latin typeface="Times New Roman" panose="02020603050405020304" pitchFamily="18" charset="0"/>
                  <a:ea typeface="黑体" panose="02010609060101010101" pitchFamily="49" charset="-122"/>
                  <a:cs typeface="+mn-cs"/>
                </a:rPr>
                <a:t>编译</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阶段</a:t>
              </a:r>
            </a:p>
          </p:txBody>
        </p:sp>
        <p:cxnSp>
          <p:nvCxnSpPr>
            <p:cNvPr id="69" name="直接箭头连接符 20">
              <a:extLst>
                <a:ext uri="{FF2B5EF4-FFF2-40B4-BE49-F238E27FC236}">
                  <a16:creationId xmlns:a16="http://schemas.microsoft.com/office/drawing/2014/main" id="{DCA75AB3-E6D9-B44A-9DE4-B1E4EBB8CC11}"/>
                </a:ext>
              </a:extLst>
            </p:cNvPr>
            <p:cNvCxnSpPr>
              <a:cxnSpLocks/>
              <a:stCxn id="31" idx="4"/>
            </p:cNvCxnSpPr>
            <p:nvPr/>
          </p:nvCxnSpPr>
          <p:spPr>
            <a:xfrm flipH="1">
              <a:off x="6095996" y="804861"/>
              <a:ext cx="3" cy="147639"/>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0" name="直接箭头连接符 22">
              <a:extLst>
                <a:ext uri="{FF2B5EF4-FFF2-40B4-BE49-F238E27FC236}">
                  <a16:creationId xmlns:a16="http://schemas.microsoft.com/office/drawing/2014/main" id="{77B9C58D-2BAF-1D4A-ADA5-A9D4E96340A8}"/>
                </a:ext>
              </a:extLst>
            </p:cNvPr>
            <p:cNvCxnSpPr>
              <a:cxnSpLocks/>
              <a:stCxn id="34" idx="2"/>
              <a:endCxn id="35" idx="0"/>
            </p:cNvCxnSpPr>
            <p:nvPr/>
          </p:nvCxnSpPr>
          <p:spPr>
            <a:xfrm>
              <a:off x="6095998" y="1238250"/>
              <a:ext cx="0"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接箭头连接符 24">
              <a:extLst>
                <a:ext uri="{FF2B5EF4-FFF2-40B4-BE49-F238E27FC236}">
                  <a16:creationId xmlns:a16="http://schemas.microsoft.com/office/drawing/2014/main" id="{C855DF25-B5BE-234E-A772-921611FF7D20}"/>
                </a:ext>
              </a:extLst>
            </p:cNvPr>
            <p:cNvCxnSpPr>
              <a:cxnSpLocks/>
              <a:stCxn id="35" idx="2"/>
            </p:cNvCxnSpPr>
            <p:nvPr/>
          </p:nvCxnSpPr>
          <p:spPr>
            <a:xfrm flipH="1">
              <a:off x="6095996" y="1819275"/>
              <a:ext cx="2"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2" name="直接箭头连接符 26">
              <a:extLst>
                <a:ext uri="{FF2B5EF4-FFF2-40B4-BE49-F238E27FC236}">
                  <a16:creationId xmlns:a16="http://schemas.microsoft.com/office/drawing/2014/main" id="{CAE1DD2C-3826-EC45-9591-A9A034FAB963}"/>
                </a:ext>
              </a:extLst>
            </p:cNvPr>
            <p:cNvCxnSpPr>
              <a:cxnSpLocks/>
              <a:stCxn id="36" idx="2"/>
              <a:endCxn id="37" idx="0"/>
            </p:cNvCxnSpPr>
            <p:nvPr/>
          </p:nvCxnSpPr>
          <p:spPr>
            <a:xfrm>
              <a:off x="6095998" y="2400300"/>
              <a:ext cx="0"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3" name="直接箭头连接符 28">
              <a:extLst>
                <a:ext uri="{FF2B5EF4-FFF2-40B4-BE49-F238E27FC236}">
                  <a16:creationId xmlns:a16="http://schemas.microsoft.com/office/drawing/2014/main" id="{30EBCA1B-4B5B-7740-A883-989AA85A8B6E}"/>
                </a:ext>
              </a:extLst>
            </p:cNvPr>
            <p:cNvCxnSpPr>
              <a:cxnSpLocks/>
              <a:stCxn id="37" idx="2"/>
            </p:cNvCxnSpPr>
            <p:nvPr/>
          </p:nvCxnSpPr>
          <p:spPr>
            <a:xfrm flipH="1">
              <a:off x="6095996" y="2981325"/>
              <a:ext cx="2" cy="28004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4" name="直接箭头连接符 30">
              <a:extLst>
                <a:ext uri="{FF2B5EF4-FFF2-40B4-BE49-F238E27FC236}">
                  <a16:creationId xmlns:a16="http://schemas.microsoft.com/office/drawing/2014/main" id="{6B83266C-905F-C746-BB22-D14C1EC6A9D0}"/>
                </a:ext>
              </a:extLst>
            </p:cNvPr>
            <p:cNvCxnSpPr>
              <a:cxnSpLocks/>
              <a:stCxn id="38" idx="2"/>
              <a:endCxn id="39" idx="0"/>
            </p:cNvCxnSpPr>
            <p:nvPr/>
          </p:nvCxnSpPr>
          <p:spPr>
            <a:xfrm>
              <a:off x="6095998" y="3562350"/>
              <a:ext cx="0" cy="29527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直接箭头连接符 32">
              <a:extLst>
                <a:ext uri="{FF2B5EF4-FFF2-40B4-BE49-F238E27FC236}">
                  <a16:creationId xmlns:a16="http://schemas.microsoft.com/office/drawing/2014/main" id="{89D8F5B8-8D54-B54A-83BD-1830651BCE3B}"/>
                </a:ext>
              </a:extLst>
            </p:cNvPr>
            <p:cNvCxnSpPr>
              <a:cxnSpLocks/>
              <a:stCxn id="39" idx="2"/>
              <a:endCxn id="40" idx="0"/>
            </p:cNvCxnSpPr>
            <p:nvPr/>
          </p:nvCxnSpPr>
          <p:spPr>
            <a:xfrm flipH="1">
              <a:off x="6088362" y="4143375"/>
              <a:ext cx="7637" cy="276224"/>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直接箭头连接符 34">
              <a:extLst>
                <a:ext uri="{FF2B5EF4-FFF2-40B4-BE49-F238E27FC236}">
                  <a16:creationId xmlns:a16="http://schemas.microsoft.com/office/drawing/2014/main" id="{30D22D9E-4531-054A-A30B-F7705EAC324C}"/>
                </a:ext>
              </a:extLst>
            </p:cNvPr>
            <p:cNvCxnSpPr>
              <a:cxnSpLocks/>
              <a:stCxn id="40" idx="4"/>
              <a:endCxn id="63" idx="0"/>
            </p:cNvCxnSpPr>
            <p:nvPr/>
          </p:nvCxnSpPr>
          <p:spPr>
            <a:xfrm>
              <a:off x="6088362" y="4886325"/>
              <a:ext cx="7636" cy="249739"/>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直接箭头连接符 36">
              <a:extLst>
                <a:ext uri="{FF2B5EF4-FFF2-40B4-BE49-F238E27FC236}">
                  <a16:creationId xmlns:a16="http://schemas.microsoft.com/office/drawing/2014/main" id="{19B454E8-5E2B-DD45-A1E9-5A66CCC07DD7}"/>
                </a:ext>
              </a:extLst>
            </p:cNvPr>
            <p:cNvCxnSpPr>
              <a:cxnSpLocks/>
              <a:stCxn id="65" idx="2"/>
              <a:endCxn id="63" idx="3"/>
            </p:cNvCxnSpPr>
            <p:nvPr/>
          </p:nvCxnSpPr>
          <p:spPr>
            <a:xfrm flipH="1">
              <a:off x="6746081" y="5273160"/>
              <a:ext cx="507206" cy="5779"/>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8" name="直接箭头连接符 38">
              <a:extLst>
                <a:ext uri="{FF2B5EF4-FFF2-40B4-BE49-F238E27FC236}">
                  <a16:creationId xmlns:a16="http://schemas.microsoft.com/office/drawing/2014/main" id="{83C27D20-CCB9-3B42-8C98-CD124AEDA148}"/>
                </a:ext>
              </a:extLst>
            </p:cNvPr>
            <p:cNvCxnSpPr>
              <a:cxnSpLocks/>
              <a:endCxn id="63" idx="1"/>
            </p:cNvCxnSpPr>
            <p:nvPr/>
          </p:nvCxnSpPr>
          <p:spPr>
            <a:xfrm>
              <a:off x="4938707" y="5278937"/>
              <a:ext cx="507206" cy="1"/>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9" name="直接箭头连接符 40">
              <a:extLst>
                <a:ext uri="{FF2B5EF4-FFF2-40B4-BE49-F238E27FC236}">
                  <a16:creationId xmlns:a16="http://schemas.microsoft.com/office/drawing/2014/main" id="{6736444F-18B0-BD4E-9148-987CC9A7B26C}"/>
                </a:ext>
              </a:extLst>
            </p:cNvPr>
            <p:cNvCxnSpPr>
              <a:cxnSpLocks/>
              <a:stCxn id="63" idx="2"/>
              <a:endCxn id="66" idx="0"/>
            </p:cNvCxnSpPr>
            <p:nvPr/>
          </p:nvCxnSpPr>
          <p:spPr>
            <a:xfrm flipH="1">
              <a:off x="6094286" y="5421813"/>
              <a:ext cx="1712" cy="29795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0" name="直接箭头连接符 42">
              <a:extLst>
                <a:ext uri="{FF2B5EF4-FFF2-40B4-BE49-F238E27FC236}">
                  <a16:creationId xmlns:a16="http://schemas.microsoft.com/office/drawing/2014/main" id="{29252804-EF16-514A-BF06-0584243D0228}"/>
                </a:ext>
              </a:extLst>
            </p:cNvPr>
            <p:cNvCxnSpPr>
              <a:cxnSpLocks/>
              <a:stCxn id="35" idx="3"/>
            </p:cNvCxnSpPr>
            <p:nvPr/>
          </p:nvCxnSpPr>
          <p:spPr>
            <a:xfrm>
              <a:off x="6962773" y="1676400"/>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1" name="直接箭头连接符 44">
              <a:extLst>
                <a:ext uri="{FF2B5EF4-FFF2-40B4-BE49-F238E27FC236}">
                  <a16:creationId xmlns:a16="http://schemas.microsoft.com/office/drawing/2014/main" id="{BDC5D126-F41C-0A43-86DC-937DD45FB2C1}"/>
                </a:ext>
              </a:extLst>
            </p:cNvPr>
            <p:cNvCxnSpPr>
              <a:cxnSpLocks/>
              <a:stCxn id="36" idx="3"/>
            </p:cNvCxnSpPr>
            <p:nvPr/>
          </p:nvCxnSpPr>
          <p:spPr>
            <a:xfrm>
              <a:off x="6962773" y="2257425"/>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2" name="直接箭头连接符 46">
              <a:extLst>
                <a:ext uri="{FF2B5EF4-FFF2-40B4-BE49-F238E27FC236}">
                  <a16:creationId xmlns:a16="http://schemas.microsoft.com/office/drawing/2014/main" id="{26BB985E-604F-C549-AE81-2B0644E6FAA2}"/>
                </a:ext>
              </a:extLst>
            </p:cNvPr>
            <p:cNvCxnSpPr>
              <a:cxnSpLocks/>
              <a:endCxn id="67" idx="1"/>
            </p:cNvCxnSpPr>
            <p:nvPr/>
          </p:nvCxnSpPr>
          <p:spPr>
            <a:xfrm>
              <a:off x="6962773" y="2835275"/>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3" name="直接箭头连接符 48">
              <a:extLst>
                <a:ext uri="{FF2B5EF4-FFF2-40B4-BE49-F238E27FC236}">
                  <a16:creationId xmlns:a16="http://schemas.microsoft.com/office/drawing/2014/main" id="{9E76913C-037E-2F43-AF7C-702027932437}"/>
                </a:ext>
              </a:extLst>
            </p:cNvPr>
            <p:cNvCxnSpPr>
              <a:cxnSpLocks/>
              <a:stCxn id="38" idx="3"/>
            </p:cNvCxnSpPr>
            <p:nvPr/>
          </p:nvCxnSpPr>
          <p:spPr>
            <a:xfrm>
              <a:off x="6962773" y="3419475"/>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84" name="直接箭头连接符 50">
              <a:extLst>
                <a:ext uri="{FF2B5EF4-FFF2-40B4-BE49-F238E27FC236}">
                  <a16:creationId xmlns:a16="http://schemas.microsoft.com/office/drawing/2014/main" id="{FAA91B67-9F18-5540-9774-4A7BF7430167}"/>
                </a:ext>
              </a:extLst>
            </p:cNvPr>
            <p:cNvCxnSpPr/>
            <p:nvPr/>
          </p:nvCxnSpPr>
          <p:spPr>
            <a:xfrm>
              <a:off x="6962773" y="4000500"/>
              <a:ext cx="1162050"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grpSp>
          <p:nvGrpSpPr>
            <p:cNvPr id="85" name="组合 84">
              <a:extLst>
                <a:ext uri="{FF2B5EF4-FFF2-40B4-BE49-F238E27FC236}">
                  <a16:creationId xmlns:a16="http://schemas.microsoft.com/office/drawing/2014/main" id="{30D6737D-FC91-0742-966C-5A268E0C13A9}"/>
                </a:ext>
              </a:extLst>
            </p:cNvPr>
            <p:cNvGrpSpPr/>
            <p:nvPr/>
          </p:nvGrpSpPr>
          <p:grpSpPr>
            <a:xfrm>
              <a:off x="4401396" y="1651000"/>
              <a:ext cx="545248" cy="1778000"/>
              <a:chOff x="4393459" y="1651000"/>
              <a:chExt cx="545248" cy="1778000"/>
            </a:xfrm>
          </p:grpSpPr>
          <p:cxnSp>
            <p:nvCxnSpPr>
              <p:cNvPr id="86" name="直接连接符 52">
                <a:extLst>
                  <a:ext uri="{FF2B5EF4-FFF2-40B4-BE49-F238E27FC236}">
                    <a16:creationId xmlns:a16="http://schemas.microsoft.com/office/drawing/2014/main" id="{6E57CBFD-302F-4C4C-A5A2-1F13FAA4BB7C}"/>
                  </a:ext>
                </a:extLst>
              </p:cNvPr>
              <p:cNvCxnSpPr/>
              <p:nvPr/>
            </p:nvCxnSpPr>
            <p:spPr>
              <a:xfrm flipH="1">
                <a:off x="4641850" y="1651000"/>
                <a:ext cx="296857"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直接连接符 54">
                <a:extLst>
                  <a:ext uri="{FF2B5EF4-FFF2-40B4-BE49-F238E27FC236}">
                    <a16:creationId xmlns:a16="http://schemas.microsoft.com/office/drawing/2014/main" id="{F53DF0DD-9CE5-5741-8E3D-8B92101CDD55}"/>
                  </a:ext>
                </a:extLst>
              </p:cNvPr>
              <p:cNvCxnSpPr>
                <a:cxnSpLocks/>
              </p:cNvCxnSpPr>
              <p:nvPr/>
            </p:nvCxnSpPr>
            <p:spPr>
              <a:xfrm>
                <a:off x="4641850" y="1651000"/>
                <a:ext cx="0" cy="177800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 name="直接连接符 56">
                <a:extLst>
                  <a:ext uri="{FF2B5EF4-FFF2-40B4-BE49-F238E27FC236}">
                    <a16:creationId xmlns:a16="http://schemas.microsoft.com/office/drawing/2014/main" id="{80083DA9-1706-304F-A76C-1CE552AE86F9}"/>
                  </a:ext>
                </a:extLst>
              </p:cNvPr>
              <p:cNvCxnSpPr/>
              <p:nvPr/>
            </p:nvCxnSpPr>
            <p:spPr>
              <a:xfrm flipV="1">
                <a:off x="4641850" y="3419475"/>
                <a:ext cx="296857" cy="952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 name="直接连接符 58">
                <a:extLst>
                  <a:ext uri="{FF2B5EF4-FFF2-40B4-BE49-F238E27FC236}">
                    <a16:creationId xmlns:a16="http://schemas.microsoft.com/office/drawing/2014/main" id="{681E7F16-7137-6540-A103-3B795FCFDE78}"/>
                  </a:ext>
                </a:extLst>
              </p:cNvPr>
              <p:cNvCxnSpPr/>
              <p:nvPr/>
            </p:nvCxnSpPr>
            <p:spPr>
              <a:xfrm flipH="1">
                <a:off x="4393459" y="2454525"/>
                <a:ext cx="248391"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4" name="矩形 3">
            <a:extLst>
              <a:ext uri="{FF2B5EF4-FFF2-40B4-BE49-F238E27FC236}">
                <a16:creationId xmlns:a16="http://schemas.microsoft.com/office/drawing/2014/main" id="{DCF4AAED-86DA-40BC-9C3F-B391C88E589A}"/>
              </a:ext>
            </a:extLst>
          </p:cNvPr>
          <p:cNvSpPr/>
          <p:nvPr/>
        </p:nvSpPr>
        <p:spPr>
          <a:xfrm>
            <a:off x="5805359" y="1583779"/>
            <a:ext cx="5980229" cy="3970318"/>
          </a:xfrm>
          <a:prstGeom prst="rect">
            <a:avLst/>
          </a:prstGeom>
        </p:spPr>
        <p:txBody>
          <a:bodyPr wrap="square">
            <a:spAutoFit/>
          </a:bodyPr>
          <a:lstStyle/>
          <a:p>
            <a:pPr lvl="0" defTabSz="914400">
              <a:defRPr/>
            </a:pPr>
            <a:r>
              <a:rPr lang="en-US" altLang="zh-CN" dirty="0"/>
              <a:t>       </a:t>
            </a:r>
            <a:r>
              <a:rPr lang="zh-CN" altLang="zh-CN" dirty="0"/>
              <a:t>由汇编程序生成的目标文件可能还存在一些问题所以并不能立即就被执行。例如，某个源文件中的函数可能对另一个源文件中定义的变量或函数等进行了引用；在程序中可能调用了某个库文件中的函数等等。链接的目的就是解决这些问题，其主要工作是</a:t>
            </a:r>
            <a:r>
              <a:rPr lang="zh-CN" altLang="zh-CN" dirty="0">
                <a:solidFill>
                  <a:srgbClr val="FF0000"/>
                </a:solidFill>
              </a:rPr>
              <a:t>将有关的目标文件彼此相链接</a:t>
            </a:r>
            <a:r>
              <a:rPr lang="zh-CN" altLang="zh-CN" dirty="0"/>
              <a:t>，也就是将某文件中引用的某符号同另一个文件中该符号的定义链接起来，使得所有的这些目标文件成为一个能够被操作系统装入并执行的统一整体。</a:t>
            </a:r>
            <a:endParaRPr lang="en-US" altLang="zh-CN" dirty="0"/>
          </a:p>
          <a:p>
            <a:pPr marL="285750" lvl="0" indent="-285750" defTabSz="914400">
              <a:buFont typeface="Arial" panose="020B0604020202020204" pitchFamily="34" charset="0"/>
              <a:buChar char="•"/>
              <a:defRPr/>
            </a:pPr>
            <a:r>
              <a:rPr lang="zh-CN" altLang="en-US" dirty="0">
                <a:solidFill>
                  <a:srgbClr val="FF0000"/>
                </a:solidFill>
              </a:rPr>
              <a:t>静态链接</a:t>
            </a:r>
            <a:endParaRPr lang="en-US" altLang="zh-CN" dirty="0">
              <a:solidFill>
                <a:srgbClr val="FF0000"/>
              </a:solidFill>
            </a:endParaRPr>
          </a:p>
          <a:p>
            <a:pPr lvl="0" defTabSz="914400">
              <a:defRPr/>
            </a:pPr>
            <a:r>
              <a:rPr lang="en-US" altLang="zh-CN" dirty="0"/>
              <a:t>        </a:t>
            </a:r>
            <a:r>
              <a:rPr lang="zh-CN" altLang="zh-CN" dirty="0"/>
              <a:t>把函数代码从静态链接库复制到目标执行文件</a:t>
            </a:r>
            <a:endParaRPr lang="en-US" altLang="zh-CN" dirty="0">
              <a:solidFill>
                <a:srgbClr val="FF0000"/>
              </a:solidFill>
            </a:endParaRPr>
          </a:p>
          <a:p>
            <a:pPr marL="285750" lvl="0" indent="-285750" defTabSz="914400">
              <a:buFont typeface="Arial" panose="020B0604020202020204" pitchFamily="34" charset="0"/>
              <a:buChar char="•"/>
              <a:defRPr/>
            </a:pPr>
            <a:r>
              <a:rPr lang="zh-CN" altLang="en-US" dirty="0">
                <a:solidFill>
                  <a:srgbClr val="FF0000"/>
                </a:solidFill>
              </a:rPr>
              <a:t>动态链接</a:t>
            </a:r>
            <a:endParaRPr lang="en-US" altLang="zh-CN" dirty="0">
              <a:solidFill>
                <a:srgbClr val="FF0000"/>
              </a:solidFill>
            </a:endParaRPr>
          </a:p>
          <a:p>
            <a:pPr lvl="0" defTabSz="914400">
              <a:defRPr/>
            </a:pPr>
            <a:r>
              <a:rPr lang="en-US" altLang="zh-CN" dirty="0"/>
              <a:t>        </a:t>
            </a:r>
            <a:r>
              <a:rPr lang="zh-CN" altLang="zh-CN" dirty="0"/>
              <a:t>把函数代码插入到动态链接库或共享对象的某个对象文件中，链接程序只在最终的可执行程序中记录对象名称和少量其他登记信息的一部分。</a:t>
            </a:r>
            <a:endParaRPr lang="en-US" altLang="zh-CN" dirty="0">
              <a:solidFill>
                <a:srgbClr val="FF0000"/>
              </a:solidFill>
            </a:endParaRPr>
          </a:p>
        </p:txBody>
      </p:sp>
    </p:spTree>
    <p:extLst>
      <p:ext uri="{BB962C8B-B14F-4D97-AF65-F5344CB8AC3E}">
        <p14:creationId xmlns:p14="http://schemas.microsoft.com/office/powerpoint/2010/main" val="2369920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zh-CN" dirty="0">
                <a:solidFill>
                  <a:schemeClr val="tx1"/>
                </a:solidFill>
              </a:rPr>
              <a:t>程序的编译及执行过程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55</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en-US" dirty="0"/>
              <a:t>示例</a:t>
            </a:r>
            <a:r>
              <a:rPr lang="zh-CN" altLang="zh-CN" dirty="0"/>
              <a:t> </a:t>
            </a:r>
            <a:r>
              <a:rPr lang="zh-CN" altLang="zh-CN" dirty="0">
                <a:solidFill>
                  <a:schemeClr val="tx1"/>
                </a:solidFill>
              </a:rPr>
              <a:t> </a:t>
            </a:r>
            <a:endParaRPr lang="zh-CN" altLang="en-US" dirty="0">
              <a:solidFill>
                <a:prstClr val="black"/>
              </a:solidFill>
              <a:latin typeface="黑体" panose="02010609060101010101" pitchFamily="49" charset="-122"/>
            </a:endParaRPr>
          </a:p>
          <a:p>
            <a:endParaRPr lang="zh-CN" altLang="en-US" dirty="0"/>
          </a:p>
          <a:p>
            <a:endParaRPr lang="zh-CN" altLang="en-US" dirty="0"/>
          </a:p>
        </p:txBody>
      </p:sp>
      <p:sp>
        <p:nvSpPr>
          <p:cNvPr id="91" name="文本框 90">
            <a:extLst>
              <a:ext uri="{FF2B5EF4-FFF2-40B4-BE49-F238E27FC236}">
                <a16:creationId xmlns:a16="http://schemas.microsoft.com/office/drawing/2014/main" id="{37A28BC6-5924-8649-B5EB-D36E45885227}"/>
              </a:ext>
            </a:extLst>
          </p:cNvPr>
          <p:cNvSpPr txBox="1"/>
          <p:nvPr/>
        </p:nvSpPr>
        <p:spPr>
          <a:xfrm>
            <a:off x="453770" y="1712622"/>
            <a:ext cx="5361841" cy="4401205"/>
          </a:xfrm>
          <a:prstGeom prst="rect">
            <a:avLst/>
          </a:prstGeom>
          <a:noFill/>
        </p:spPr>
        <p:txBody>
          <a:bodyPr wrap="square">
            <a:spAutoFit/>
          </a:bodyPr>
          <a:lstStyle/>
          <a:p>
            <a:r>
              <a:rPr lang="en-US" altLang="zh-CN" sz="2000" dirty="0"/>
              <a:t>	</a:t>
            </a:r>
            <a:r>
              <a:rPr lang="zh-CN" altLang="en-US" sz="2000" dirty="0"/>
              <a:t>右</a:t>
            </a:r>
            <a:r>
              <a:rPr lang="zh-CN" altLang="zh-CN" sz="2000" dirty="0"/>
              <a:t>图</a:t>
            </a:r>
            <a:r>
              <a:rPr lang="zh-CN" altLang="en-US" sz="2000" dirty="0"/>
              <a:t>展示了</a:t>
            </a:r>
            <a:r>
              <a:rPr lang="en-US" altLang="zh-CN" sz="2000" dirty="0" err="1"/>
              <a:t>gcc</a:t>
            </a:r>
            <a:r>
              <a:rPr lang="zh-CN" altLang="zh-CN" sz="2000" dirty="0"/>
              <a:t>的编译过程，以名为</a:t>
            </a:r>
            <a:r>
              <a:rPr lang="en-US" altLang="zh-CN" sz="2000" dirty="0" err="1"/>
              <a:t>program.c</a:t>
            </a:r>
            <a:r>
              <a:rPr lang="zh-CN" altLang="zh-CN" sz="2000" dirty="0"/>
              <a:t>的</a:t>
            </a:r>
            <a:r>
              <a:rPr lang="en-US" altLang="zh-CN" sz="2000" dirty="0"/>
              <a:t>c</a:t>
            </a:r>
            <a:r>
              <a:rPr lang="zh-CN" altLang="zh-CN" sz="2000" dirty="0"/>
              <a:t>文件为例</a:t>
            </a:r>
            <a:r>
              <a:rPr lang="zh-CN" altLang="en-US" sz="2000" dirty="0"/>
              <a:t>：</a:t>
            </a:r>
            <a:endParaRPr lang="en-US" altLang="zh-CN" sz="2000" dirty="0"/>
          </a:p>
          <a:p>
            <a:endParaRPr lang="en-US" altLang="zh-CN" sz="2000" dirty="0"/>
          </a:p>
          <a:p>
            <a:r>
              <a:rPr lang="en-US" altLang="zh-CN" sz="2000" dirty="0"/>
              <a:t>1.</a:t>
            </a:r>
            <a:r>
              <a:rPr lang="zh-CN" altLang="en-US" sz="2000" dirty="0"/>
              <a:t>  </a:t>
            </a:r>
            <a:r>
              <a:rPr lang="en-US" altLang="zh-CN" sz="2000" dirty="0" err="1"/>
              <a:t>gcc</a:t>
            </a:r>
            <a:r>
              <a:rPr lang="zh-CN" altLang="zh-CN" sz="2000" dirty="0"/>
              <a:t>使用“</a:t>
            </a:r>
            <a:r>
              <a:rPr lang="en-US" altLang="zh-CN" sz="2000" dirty="0" err="1"/>
              <a:t>gcc</a:t>
            </a:r>
            <a:r>
              <a:rPr lang="zh-CN" altLang="en-US" sz="2000" dirty="0"/>
              <a:t> </a:t>
            </a:r>
            <a:r>
              <a:rPr lang="en-US" altLang="zh-CN" sz="2000" dirty="0"/>
              <a:t>-E</a:t>
            </a:r>
            <a:r>
              <a:rPr lang="zh-CN" altLang="zh-CN" sz="2000" dirty="0"/>
              <a:t>”指令进行预处理，将</a:t>
            </a:r>
            <a:r>
              <a:rPr lang="en-US" altLang="zh-CN" sz="2000" dirty="0" err="1"/>
              <a:t>program.c</a:t>
            </a:r>
            <a:r>
              <a:rPr lang="zh-CN" altLang="zh-CN" sz="2000" dirty="0"/>
              <a:t>文件转化成</a:t>
            </a:r>
            <a:r>
              <a:rPr lang="en-US" altLang="zh-CN" sz="2000" dirty="0" err="1"/>
              <a:t>program.i</a:t>
            </a:r>
            <a:r>
              <a:rPr lang="zh-CN" altLang="zh-CN" sz="2000" dirty="0"/>
              <a:t>文件；</a:t>
            </a:r>
            <a:endParaRPr lang="en-US" altLang="zh-CN" sz="2000" dirty="0"/>
          </a:p>
          <a:p>
            <a:pPr marL="457200" indent="-457200">
              <a:buAutoNum type="arabicPeriod"/>
            </a:pPr>
            <a:endParaRPr lang="en-US" altLang="zh-CN" sz="2000" dirty="0"/>
          </a:p>
          <a:p>
            <a:r>
              <a:rPr lang="en-US" altLang="zh-CN" sz="2000" dirty="0"/>
              <a:t>2.</a:t>
            </a:r>
            <a:r>
              <a:rPr lang="zh-CN" altLang="en-US" sz="2000" dirty="0"/>
              <a:t> </a:t>
            </a:r>
            <a:r>
              <a:rPr lang="zh-CN" altLang="zh-CN" sz="2000" dirty="0"/>
              <a:t>使用“</a:t>
            </a:r>
            <a:r>
              <a:rPr lang="en-US" altLang="zh-CN" sz="2000" dirty="0" err="1"/>
              <a:t>gcc</a:t>
            </a:r>
            <a:r>
              <a:rPr lang="en-US" altLang="zh-CN" sz="2000" dirty="0"/>
              <a:t> -S</a:t>
            </a:r>
            <a:r>
              <a:rPr lang="zh-CN" altLang="zh-CN" sz="2000" dirty="0"/>
              <a:t>”指令对</a:t>
            </a:r>
            <a:r>
              <a:rPr lang="en-US" altLang="zh-CN" sz="2000" dirty="0"/>
              <a:t>.</a:t>
            </a:r>
            <a:r>
              <a:rPr lang="en-US" altLang="zh-CN" sz="2000" dirty="0" err="1"/>
              <a:t>i</a:t>
            </a:r>
            <a:r>
              <a:rPr lang="zh-CN" altLang="zh-CN" sz="2000" dirty="0"/>
              <a:t>文件进行编译转</a:t>
            </a:r>
            <a:r>
              <a:rPr lang="zh-CN" altLang="en-US" sz="2000" dirty="0"/>
              <a:t>   </a:t>
            </a:r>
            <a:r>
              <a:rPr lang="zh-CN" altLang="zh-CN" sz="2000" dirty="0"/>
              <a:t>换成</a:t>
            </a:r>
            <a:r>
              <a:rPr lang="en-US" altLang="zh-CN" sz="2000" dirty="0" err="1"/>
              <a:t>program.s</a:t>
            </a:r>
            <a:r>
              <a:rPr lang="zh-CN" altLang="zh-CN" sz="2000" dirty="0"/>
              <a:t>文件</a:t>
            </a:r>
            <a:endParaRPr lang="en-US" altLang="zh-CN" sz="2000" dirty="0"/>
          </a:p>
          <a:p>
            <a:endParaRPr lang="en-US" altLang="zh-CN" sz="2000" dirty="0"/>
          </a:p>
          <a:p>
            <a:r>
              <a:rPr lang="en-US" altLang="zh-CN" sz="2000" dirty="0"/>
              <a:t>3.</a:t>
            </a:r>
            <a:r>
              <a:rPr lang="zh-CN" altLang="en-US" sz="2000" dirty="0"/>
              <a:t> </a:t>
            </a:r>
            <a:r>
              <a:rPr lang="zh-CN" altLang="zh-CN" sz="2000" dirty="0"/>
              <a:t>在汇编阶段，使用“</a:t>
            </a:r>
            <a:r>
              <a:rPr lang="en-US" altLang="zh-CN" sz="2000" dirty="0" err="1"/>
              <a:t>gcc</a:t>
            </a:r>
            <a:r>
              <a:rPr lang="zh-CN" altLang="en-US" sz="2000" dirty="0"/>
              <a:t> </a:t>
            </a:r>
            <a:r>
              <a:rPr lang="en-US" altLang="zh-CN" sz="2000" dirty="0"/>
              <a:t>-c</a:t>
            </a:r>
            <a:r>
              <a:rPr lang="zh-CN" altLang="zh-CN" sz="2000" dirty="0"/>
              <a:t>”指令将</a:t>
            </a:r>
            <a:r>
              <a:rPr lang="en-US" altLang="zh-CN" sz="2000" dirty="0" err="1"/>
              <a:t>program.s</a:t>
            </a:r>
            <a:r>
              <a:rPr lang="zh-CN" altLang="zh-CN" sz="2000" dirty="0"/>
              <a:t>文件转换成</a:t>
            </a:r>
            <a:r>
              <a:rPr lang="en-US" altLang="zh-CN" sz="2000" dirty="0" err="1"/>
              <a:t>program.o</a:t>
            </a:r>
            <a:r>
              <a:rPr lang="zh-CN" altLang="zh-CN" sz="2000" dirty="0"/>
              <a:t>文件</a:t>
            </a:r>
            <a:endParaRPr lang="en-US" altLang="zh-CN" sz="2000" dirty="0"/>
          </a:p>
          <a:p>
            <a:endParaRPr lang="en-US" altLang="zh-CN" sz="2000" dirty="0"/>
          </a:p>
          <a:p>
            <a:r>
              <a:rPr lang="en-US" altLang="zh-CN" sz="2000" dirty="0"/>
              <a:t>4.</a:t>
            </a:r>
            <a:r>
              <a:rPr lang="zh-CN" altLang="en-US" sz="2000" dirty="0"/>
              <a:t> </a:t>
            </a:r>
            <a:r>
              <a:rPr lang="zh-CN" altLang="zh-CN" sz="2000" dirty="0"/>
              <a:t>最后将</a:t>
            </a:r>
            <a:r>
              <a:rPr lang="en-US" altLang="zh-CN" sz="2000" dirty="0" err="1"/>
              <a:t>program.o</a:t>
            </a:r>
            <a:r>
              <a:rPr lang="zh-CN" altLang="zh-CN" sz="2000" dirty="0"/>
              <a:t>文件转化成可执行程序文件</a:t>
            </a:r>
            <a:r>
              <a:rPr lang="en-US" altLang="zh-CN" sz="2000" dirty="0"/>
              <a:t>program</a:t>
            </a:r>
            <a:endParaRPr lang="zh-CN" altLang="zh-CN" sz="2000" dirty="0"/>
          </a:p>
        </p:txBody>
      </p:sp>
      <p:grpSp>
        <p:nvGrpSpPr>
          <p:cNvPr id="42" name="组合 41">
            <a:extLst>
              <a:ext uri="{FF2B5EF4-FFF2-40B4-BE49-F238E27FC236}">
                <a16:creationId xmlns:a16="http://schemas.microsoft.com/office/drawing/2014/main" id="{22CBFB7E-CB7C-674A-90F6-B45D212145A5}"/>
              </a:ext>
            </a:extLst>
          </p:cNvPr>
          <p:cNvGrpSpPr/>
          <p:nvPr/>
        </p:nvGrpSpPr>
        <p:grpSpPr>
          <a:xfrm>
            <a:off x="6808338" y="1136855"/>
            <a:ext cx="4317958" cy="5348426"/>
            <a:chOff x="3665222" y="194375"/>
            <a:chExt cx="4872149" cy="5482525"/>
          </a:xfrm>
        </p:grpSpPr>
        <p:sp>
          <p:nvSpPr>
            <p:cNvPr id="43" name="矩形 42">
              <a:extLst>
                <a:ext uri="{FF2B5EF4-FFF2-40B4-BE49-F238E27FC236}">
                  <a16:creationId xmlns:a16="http://schemas.microsoft.com/office/drawing/2014/main" id="{6F1F6EAE-909E-F64F-92C6-F6F643A2209C}"/>
                </a:ext>
              </a:extLst>
            </p:cNvPr>
            <p:cNvSpPr/>
            <p:nvPr/>
          </p:nvSpPr>
          <p:spPr>
            <a:xfrm>
              <a:off x="3665222" y="1181100"/>
              <a:ext cx="701039" cy="35052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15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GCC</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总</a:t>
              </a:r>
              <a:endParaRPr kumimoji="0" lang="en-US" altLang="zh-CN"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控</a:t>
              </a:r>
              <a:endParaRPr kumimoji="0" lang="en-US" altLang="zh-CN"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程</a:t>
              </a:r>
              <a:endParaRPr kumimoji="0" lang="en-US" altLang="zh-CN"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序</a:t>
              </a:r>
            </a:p>
          </p:txBody>
        </p:sp>
        <p:sp>
          <p:nvSpPr>
            <p:cNvPr id="44" name="矩形 43">
              <a:extLst>
                <a:ext uri="{FF2B5EF4-FFF2-40B4-BE49-F238E27FC236}">
                  <a16:creationId xmlns:a16="http://schemas.microsoft.com/office/drawing/2014/main" id="{7459F620-C8BF-0A42-8237-F053EBB0D95A}"/>
                </a:ext>
              </a:extLst>
            </p:cNvPr>
            <p:cNvSpPr/>
            <p:nvPr/>
          </p:nvSpPr>
          <p:spPr>
            <a:xfrm>
              <a:off x="5494020" y="1181100"/>
              <a:ext cx="1409700" cy="56388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预处理器</a:t>
              </a:r>
              <a:endParaRPr kumimoji="0" lang="en-US" altLang="zh-CN"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a:t>
              </a:r>
              <a:r>
                <a:rPr kumimoji="0" lang="en-US" altLang="zh-CN" sz="1600" b="0" i="0" u="none" strike="noStrike" kern="1200" cap="none" spc="0" normalizeH="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cpp</a:t>
              </a:r>
              <a:r>
                <a:rPr kumimoji="0" lang="en-US" altLang="zh-CN"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a:t>
              </a:r>
              <a:endPar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5" name="椭圆 44">
              <a:extLst>
                <a:ext uri="{FF2B5EF4-FFF2-40B4-BE49-F238E27FC236}">
                  <a16:creationId xmlns:a16="http://schemas.microsoft.com/office/drawing/2014/main" id="{615146EC-70DD-1E4A-BE4A-631B950C96A0}"/>
                </a:ext>
              </a:extLst>
            </p:cNvPr>
            <p:cNvSpPr/>
            <p:nvPr/>
          </p:nvSpPr>
          <p:spPr>
            <a:xfrm>
              <a:off x="5638800" y="194375"/>
              <a:ext cx="1120140" cy="56388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rPr>
                <a:t>源代码</a:t>
              </a:r>
            </a:p>
          </p:txBody>
        </p:sp>
        <p:sp>
          <p:nvSpPr>
            <p:cNvPr id="46" name="矩形 45">
              <a:extLst>
                <a:ext uri="{FF2B5EF4-FFF2-40B4-BE49-F238E27FC236}">
                  <a16:creationId xmlns:a16="http://schemas.microsoft.com/office/drawing/2014/main" id="{F78494D7-EB73-C246-A17C-F3EEC2A19F1B}"/>
                </a:ext>
              </a:extLst>
            </p:cNvPr>
            <p:cNvSpPr/>
            <p:nvPr/>
          </p:nvSpPr>
          <p:spPr>
            <a:xfrm>
              <a:off x="5494020" y="2167825"/>
              <a:ext cx="1409700" cy="56388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编译器</a:t>
              </a:r>
              <a:endParaRPr kumimoji="0" lang="en-US" altLang="zh-CN"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(ccl)</a:t>
              </a:r>
              <a:endPar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7" name="矩形 46">
              <a:extLst>
                <a:ext uri="{FF2B5EF4-FFF2-40B4-BE49-F238E27FC236}">
                  <a16:creationId xmlns:a16="http://schemas.microsoft.com/office/drawing/2014/main" id="{28B21AEC-924F-C742-93B1-D23FB0CD9CEB}"/>
                </a:ext>
              </a:extLst>
            </p:cNvPr>
            <p:cNvSpPr/>
            <p:nvPr/>
          </p:nvSpPr>
          <p:spPr>
            <a:xfrm>
              <a:off x="5486400" y="3147060"/>
              <a:ext cx="1409700" cy="56388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汇编器</a:t>
              </a:r>
              <a:endParaRPr kumimoji="0" lang="en-US" altLang="zh-CN"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(as)</a:t>
              </a:r>
              <a:endPar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8" name="矩形 47">
              <a:extLst>
                <a:ext uri="{FF2B5EF4-FFF2-40B4-BE49-F238E27FC236}">
                  <a16:creationId xmlns:a16="http://schemas.microsoft.com/office/drawing/2014/main" id="{A27BF765-23E3-C340-AD0C-8A617341225D}"/>
                </a:ext>
              </a:extLst>
            </p:cNvPr>
            <p:cNvSpPr/>
            <p:nvPr/>
          </p:nvSpPr>
          <p:spPr>
            <a:xfrm>
              <a:off x="5486400" y="4122420"/>
              <a:ext cx="1409700" cy="56388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链接器</a:t>
              </a:r>
              <a:endParaRPr kumimoji="0" lang="en-US" altLang="zh-CN"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a:t>
              </a:r>
              <a:r>
                <a:rPr kumimoji="0" lang="en-US" altLang="zh-CN" sz="1600" b="0" i="0" u="none" strike="noStrike" kern="1200" cap="none" spc="0" normalizeH="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ld</a:t>
              </a:r>
              <a:r>
                <a:rPr kumimoji="0" lang="en-US" altLang="zh-CN"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a:t>
              </a:r>
              <a:endPar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9" name="矩形: 圆角 11">
              <a:extLst>
                <a:ext uri="{FF2B5EF4-FFF2-40B4-BE49-F238E27FC236}">
                  <a16:creationId xmlns:a16="http://schemas.microsoft.com/office/drawing/2014/main" id="{3899585D-A223-FC4F-B5DE-CE8286274A4C}"/>
                </a:ext>
              </a:extLst>
            </p:cNvPr>
            <p:cNvSpPr/>
            <p:nvPr/>
          </p:nvSpPr>
          <p:spPr>
            <a:xfrm>
              <a:off x="5638801" y="5113020"/>
              <a:ext cx="1120140" cy="56388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150" normalizeH="0" noProof="0" dirty="0">
                  <a:ln>
                    <a:noFill/>
                  </a:ln>
                  <a:solidFill>
                    <a:prstClr val="black"/>
                  </a:solidFill>
                  <a:effectLst/>
                  <a:uLnTx/>
                  <a:uFillTx/>
                  <a:latin typeface="Times New Roman" panose="02020603050405020304" pitchFamily="18" charset="0"/>
                  <a:ea typeface="黑体" panose="02010609060101010101" pitchFamily="49" charset="-122"/>
                </a:rPr>
                <a:t>可执行程序</a:t>
              </a:r>
            </a:p>
          </p:txBody>
        </p:sp>
        <p:sp>
          <p:nvSpPr>
            <p:cNvPr id="50" name="文本框 49">
              <a:extLst>
                <a:ext uri="{FF2B5EF4-FFF2-40B4-BE49-F238E27FC236}">
                  <a16:creationId xmlns:a16="http://schemas.microsoft.com/office/drawing/2014/main" id="{F00B9B01-223A-9F42-A0C2-82795D584BA9}"/>
                </a:ext>
              </a:extLst>
            </p:cNvPr>
            <p:cNvSpPr txBox="1"/>
            <p:nvPr/>
          </p:nvSpPr>
          <p:spPr>
            <a:xfrm>
              <a:off x="6229349" y="810794"/>
              <a:ext cx="1261946" cy="34704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progarm.c</a:t>
              </a:r>
              <a:endPar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sp>
          <p:nvSpPr>
            <p:cNvPr id="51" name="文本框 50">
              <a:extLst>
                <a:ext uri="{FF2B5EF4-FFF2-40B4-BE49-F238E27FC236}">
                  <a16:creationId xmlns:a16="http://schemas.microsoft.com/office/drawing/2014/main" id="{40B8E020-4408-7147-BE19-BB7F75C87F72}"/>
                </a:ext>
              </a:extLst>
            </p:cNvPr>
            <p:cNvSpPr txBox="1"/>
            <p:nvPr/>
          </p:nvSpPr>
          <p:spPr>
            <a:xfrm>
              <a:off x="6233159" y="1791944"/>
              <a:ext cx="112009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progarm.i</a:t>
              </a:r>
              <a:endPar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sp>
          <p:nvSpPr>
            <p:cNvPr id="52" name="文本框 51">
              <a:extLst>
                <a:ext uri="{FF2B5EF4-FFF2-40B4-BE49-F238E27FC236}">
                  <a16:creationId xmlns:a16="http://schemas.microsoft.com/office/drawing/2014/main" id="{E0BF10EF-35C9-5D42-9E2C-557C6E3A42C0}"/>
                </a:ext>
              </a:extLst>
            </p:cNvPr>
            <p:cNvSpPr txBox="1"/>
            <p:nvPr/>
          </p:nvSpPr>
          <p:spPr>
            <a:xfrm>
              <a:off x="6233159" y="2767133"/>
              <a:ext cx="1188565"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progarm.s</a:t>
              </a:r>
              <a:endPar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sp>
          <p:nvSpPr>
            <p:cNvPr id="53" name="文本框 52">
              <a:extLst>
                <a:ext uri="{FF2B5EF4-FFF2-40B4-BE49-F238E27FC236}">
                  <a16:creationId xmlns:a16="http://schemas.microsoft.com/office/drawing/2014/main" id="{BBC7ABB2-34E0-1C46-90F6-F58BA9084E42}"/>
                </a:ext>
              </a:extLst>
            </p:cNvPr>
            <p:cNvSpPr txBox="1"/>
            <p:nvPr/>
          </p:nvSpPr>
          <p:spPr>
            <a:xfrm>
              <a:off x="6229349" y="3762791"/>
              <a:ext cx="118856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progarm.o</a:t>
              </a:r>
              <a:endPar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sp>
          <p:nvSpPr>
            <p:cNvPr id="54" name="文本框 53">
              <a:extLst>
                <a:ext uri="{FF2B5EF4-FFF2-40B4-BE49-F238E27FC236}">
                  <a16:creationId xmlns:a16="http://schemas.microsoft.com/office/drawing/2014/main" id="{B16582B1-4958-DA4B-AD75-F66320EBC233}"/>
                </a:ext>
              </a:extLst>
            </p:cNvPr>
            <p:cNvSpPr txBox="1"/>
            <p:nvPr/>
          </p:nvSpPr>
          <p:spPr>
            <a:xfrm>
              <a:off x="6252210" y="4745771"/>
              <a:ext cx="116570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progarm</a:t>
              </a:r>
              <a:endPar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sp>
          <p:nvSpPr>
            <p:cNvPr id="55" name="文本框 54">
              <a:extLst>
                <a:ext uri="{FF2B5EF4-FFF2-40B4-BE49-F238E27FC236}">
                  <a16:creationId xmlns:a16="http://schemas.microsoft.com/office/drawing/2014/main" id="{F731388E-AF4E-3C4D-8965-AD3F93F5262A}"/>
                </a:ext>
              </a:extLst>
            </p:cNvPr>
            <p:cNvSpPr txBox="1"/>
            <p:nvPr/>
          </p:nvSpPr>
          <p:spPr>
            <a:xfrm>
              <a:off x="7495108" y="4235083"/>
              <a:ext cx="1042263" cy="33855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printf.o</a:t>
              </a:r>
              <a:endPar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cxnSp>
          <p:nvCxnSpPr>
            <p:cNvPr id="56" name="直接箭头连接符 19">
              <a:extLst>
                <a:ext uri="{FF2B5EF4-FFF2-40B4-BE49-F238E27FC236}">
                  <a16:creationId xmlns:a16="http://schemas.microsoft.com/office/drawing/2014/main" id="{88F2231C-3E63-1E4E-B41F-F69FB5882D4E}"/>
                </a:ext>
              </a:extLst>
            </p:cNvPr>
            <p:cNvCxnSpPr>
              <a:stCxn id="45" idx="4"/>
              <a:endCxn id="44" idx="0"/>
            </p:cNvCxnSpPr>
            <p:nvPr/>
          </p:nvCxnSpPr>
          <p:spPr>
            <a:xfrm>
              <a:off x="6198870" y="758255"/>
              <a:ext cx="0" cy="422845"/>
            </a:xfrm>
            <a:prstGeom prst="straightConnector1">
              <a:avLst/>
            </a:prstGeom>
            <a:ln w="15875">
              <a:solidFill>
                <a:schemeClr val="tx1"/>
              </a:solidFill>
              <a:tailEnd type="stealth" w="med" len="med"/>
            </a:ln>
          </p:spPr>
          <p:style>
            <a:lnRef idx="1">
              <a:schemeClr val="accent1"/>
            </a:lnRef>
            <a:fillRef idx="0">
              <a:schemeClr val="accent1"/>
            </a:fillRef>
            <a:effectRef idx="0">
              <a:schemeClr val="accent1"/>
            </a:effectRef>
            <a:fontRef idx="minor">
              <a:schemeClr val="tx1"/>
            </a:fontRef>
          </p:style>
        </p:cxnSp>
        <p:cxnSp>
          <p:nvCxnSpPr>
            <p:cNvPr id="57" name="直接箭头连接符 21">
              <a:extLst>
                <a:ext uri="{FF2B5EF4-FFF2-40B4-BE49-F238E27FC236}">
                  <a16:creationId xmlns:a16="http://schemas.microsoft.com/office/drawing/2014/main" id="{44F786C7-8D7D-7646-9F52-8E9B5BA240B1}"/>
                </a:ext>
              </a:extLst>
            </p:cNvPr>
            <p:cNvCxnSpPr>
              <a:stCxn id="44" idx="2"/>
              <a:endCxn id="46" idx="0"/>
            </p:cNvCxnSpPr>
            <p:nvPr/>
          </p:nvCxnSpPr>
          <p:spPr>
            <a:xfrm>
              <a:off x="6198870" y="1744980"/>
              <a:ext cx="0" cy="422845"/>
            </a:xfrm>
            <a:prstGeom prst="straightConnector1">
              <a:avLst/>
            </a:prstGeom>
            <a:ln w="15875">
              <a:solidFill>
                <a:schemeClr val="tx1"/>
              </a:solidFill>
              <a:tailEnd type="stealth" w="med" len="med"/>
            </a:ln>
          </p:spPr>
          <p:style>
            <a:lnRef idx="1">
              <a:schemeClr val="accent1"/>
            </a:lnRef>
            <a:fillRef idx="0">
              <a:schemeClr val="accent1"/>
            </a:fillRef>
            <a:effectRef idx="0">
              <a:schemeClr val="accent1"/>
            </a:effectRef>
            <a:fontRef idx="minor">
              <a:schemeClr val="tx1"/>
            </a:fontRef>
          </p:style>
        </p:cxnSp>
        <p:cxnSp>
          <p:nvCxnSpPr>
            <p:cNvPr id="58" name="直接箭头连接符 25">
              <a:extLst>
                <a:ext uri="{FF2B5EF4-FFF2-40B4-BE49-F238E27FC236}">
                  <a16:creationId xmlns:a16="http://schemas.microsoft.com/office/drawing/2014/main" id="{5B587641-BAE4-D145-8E10-459E5A7EFFAF}"/>
                </a:ext>
              </a:extLst>
            </p:cNvPr>
            <p:cNvCxnSpPr>
              <a:stCxn id="47" idx="2"/>
              <a:endCxn id="48" idx="0"/>
            </p:cNvCxnSpPr>
            <p:nvPr/>
          </p:nvCxnSpPr>
          <p:spPr>
            <a:xfrm>
              <a:off x="6191250" y="3710940"/>
              <a:ext cx="0" cy="411480"/>
            </a:xfrm>
            <a:prstGeom prst="straightConnector1">
              <a:avLst/>
            </a:prstGeom>
            <a:ln w="15875">
              <a:solidFill>
                <a:schemeClr val="tx1"/>
              </a:solidFill>
              <a:tailEnd type="stealth" w="med" len="med"/>
            </a:ln>
          </p:spPr>
          <p:style>
            <a:lnRef idx="1">
              <a:schemeClr val="accent1"/>
            </a:lnRef>
            <a:fillRef idx="0">
              <a:schemeClr val="accent1"/>
            </a:fillRef>
            <a:effectRef idx="0">
              <a:schemeClr val="accent1"/>
            </a:effectRef>
            <a:fontRef idx="minor">
              <a:schemeClr val="tx1"/>
            </a:fontRef>
          </p:style>
        </p:cxnSp>
        <p:cxnSp>
          <p:nvCxnSpPr>
            <p:cNvPr id="59" name="直接箭头连接符 27">
              <a:extLst>
                <a:ext uri="{FF2B5EF4-FFF2-40B4-BE49-F238E27FC236}">
                  <a16:creationId xmlns:a16="http://schemas.microsoft.com/office/drawing/2014/main" id="{70191788-5BE2-4146-B90E-246C53FD7057}"/>
                </a:ext>
              </a:extLst>
            </p:cNvPr>
            <p:cNvCxnSpPr>
              <a:stCxn id="48" idx="2"/>
            </p:cNvCxnSpPr>
            <p:nvPr/>
          </p:nvCxnSpPr>
          <p:spPr>
            <a:xfrm>
              <a:off x="6191250" y="4686300"/>
              <a:ext cx="7620" cy="426720"/>
            </a:xfrm>
            <a:prstGeom prst="straightConnector1">
              <a:avLst/>
            </a:prstGeom>
            <a:ln w="15875">
              <a:solidFill>
                <a:schemeClr val="tx1"/>
              </a:solidFill>
              <a:tailEnd type="stealth" w="med" len="med"/>
            </a:ln>
          </p:spPr>
          <p:style>
            <a:lnRef idx="1">
              <a:schemeClr val="accent1"/>
            </a:lnRef>
            <a:fillRef idx="0">
              <a:schemeClr val="accent1"/>
            </a:fillRef>
            <a:effectRef idx="0">
              <a:schemeClr val="accent1"/>
            </a:effectRef>
            <a:fontRef idx="minor">
              <a:schemeClr val="tx1"/>
            </a:fontRef>
          </p:style>
        </p:cxnSp>
        <p:cxnSp>
          <p:nvCxnSpPr>
            <p:cNvPr id="60" name="直接箭头连接符 29">
              <a:extLst>
                <a:ext uri="{FF2B5EF4-FFF2-40B4-BE49-F238E27FC236}">
                  <a16:creationId xmlns:a16="http://schemas.microsoft.com/office/drawing/2014/main" id="{2282850A-CB51-5343-A603-4112729660A0}"/>
                </a:ext>
              </a:extLst>
            </p:cNvPr>
            <p:cNvCxnSpPr>
              <a:stCxn id="46" idx="2"/>
            </p:cNvCxnSpPr>
            <p:nvPr/>
          </p:nvCxnSpPr>
          <p:spPr>
            <a:xfrm>
              <a:off x="6198870" y="2731705"/>
              <a:ext cx="0" cy="415355"/>
            </a:xfrm>
            <a:prstGeom prst="straightConnector1">
              <a:avLst/>
            </a:prstGeom>
            <a:ln w="15875">
              <a:solidFill>
                <a:schemeClr val="tx1"/>
              </a:solidFill>
              <a:tailEnd type="stealth" w="med" len="med"/>
            </a:ln>
          </p:spPr>
          <p:style>
            <a:lnRef idx="1">
              <a:schemeClr val="accent1"/>
            </a:lnRef>
            <a:fillRef idx="0">
              <a:schemeClr val="accent1"/>
            </a:fillRef>
            <a:effectRef idx="0">
              <a:schemeClr val="accent1"/>
            </a:effectRef>
            <a:fontRef idx="minor">
              <a:schemeClr val="tx1"/>
            </a:fontRef>
          </p:style>
        </p:cxnSp>
        <p:cxnSp>
          <p:nvCxnSpPr>
            <p:cNvPr id="61" name="直接箭头连接符 31">
              <a:extLst>
                <a:ext uri="{FF2B5EF4-FFF2-40B4-BE49-F238E27FC236}">
                  <a16:creationId xmlns:a16="http://schemas.microsoft.com/office/drawing/2014/main" id="{925B217B-DA5A-B94D-BEBD-179CA558D02F}"/>
                </a:ext>
              </a:extLst>
            </p:cNvPr>
            <p:cNvCxnSpPr/>
            <p:nvPr/>
          </p:nvCxnSpPr>
          <p:spPr>
            <a:xfrm flipV="1">
              <a:off x="4366260" y="1463040"/>
              <a:ext cx="1120140" cy="1142048"/>
            </a:xfrm>
            <a:prstGeom prst="straightConnector1">
              <a:avLst/>
            </a:prstGeom>
            <a:ln w="9525">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62" name="直接箭头连接符 33">
              <a:extLst>
                <a:ext uri="{FF2B5EF4-FFF2-40B4-BE49-F238E27FC236}">
                  <a16:creationId xmlns:a16="http://schemas.microsoft.com/office/drawing/2014/main" id="{A431C682-06CF-B94E-BD00-4237F47385E6}"/>
                </a:ext>
              </a:extLst>
            </p:cNvPr>
            <p:cNvCxnSpPr>
              <a:endCxn id="46" idx="1"/>
            </p:cNvCxnSpPr>
            <p:nvPr/>
          </p:nvCxnSpPr>
          <p:spPr>
            <a:xfrm flipV="1">
              <a:off x="4366260" y="2449765"/>
              <a:ext cx="1127760" cy="317368"/>
            </a:xfrm>
            <a:prstGeom prst="straightConnector1">
              <a:avLst/>
            </a:prstGeom>
            <a:ln w="9525">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90" name="直接箭头连接符 35">
              <a:extLst>
                <a:ext uri="{FF2B5EF4-FFF2-40B4-BE49-F238E27FC236}">
                  <a16:creationId xmlns:a16="http://schemas.microsoft.com/office/drawing/2014/main" id="{852FFE4C-D452-9647-8405-494683D36597}"/>
                </a:ext>
              </a:extLst>
            </p:cNvPr>
            <p:cNvCxnSpPr>
              <a:endCxn id="47" idx="1"/>
            </p:cNvCxnSpPr>
            <p:nvPr/>
          </p:nvCxnSpPr>
          <p:spPr>
            <a:xfrm>
              <a:off x="4362450" y="3133423"/>
              <a:ext cx="1123950" cy="295577"/>
            </a:xfrm>
            <a:prstGeom prst="straightConnector1">
              <a:avLst/>
            </a:prstGeom>
            <a:ln w="9525">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92" name="直接箭头连接符 37">
              <a:extLst>
                <a:ext uri="{FF2B5EF4-FFF2-40B4-BE49-F238E27FC236}">
                  <a16:creationId xmlns:a16="http://schemas.microsoft.com/office/drawing/2014/main" id="{3F10098A-ED71-1342-990E-B7B79FF40828}"/>
                </a:ext>
              </a:extLst>
            </p:cNvPr>
            <p:cNvCxnSpPr>
              <a:endCxn id="48" idx="1"/>
            </p:cNvCxnSpPr>
            <p:nvPr/>
          </p:nvCxnSpPr>
          <p:spPr>
            <a:xfrm>
              <a:off x="4364355" y="3296988"/>
              <a:ext cx="1122045" cy="1107372"/>
            </a:xfrm>
            <a:prstGeom prst="straightConnector1">
              <a:avLst/>
            </a:prstGeom>
            <a:ln w="9525">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93" name="直接箭头连接符 39">
              <a:extLst>
                <a:ext uri="{FF2B5EF4-FFF2-40B4-BE49-F238E27FC236}">
                  <a16:creationId xmlns:a16="http://schemas.microsoft.com/office/drawing/2014/main" id="{DC0F621B-D4C3-F949-ACBD-8DB20ED62F08}"/>
                </a:ext>
              </a:extLst>
            </p:cNvPr>
            <p:cNvCxnSpPr>
              <a:cxnSpLocks/>
              <a:stCxn id="55" idx="1"/>
              <a:endCxn id="48" idx="3"/>
            </p:cNvCxnSpPr>
            <p:nvPr/>
          </p:nvCxnSpPr>
          <p:spPr>
            <a:xfrm flipH="1">
              <a:off x="6896100" y="4404360"/>
              <a:ext cx="599008" cy="0"/>
            </a:xfrm>
            <a:prstGeom prst="straightConnector1">
              <a:avLst/>
            </a:prstGeom>
            <a:ln w="15875">
              <a:solidFill>
                <a:schemeClr val="tx1"/>
              </a:solidFill>
              <a:tailEnd type="stealth"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4556982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zh-CN" dirty="0">
                <a:solidFill>
                  <a:schemeClr val="tx1"/>
                </a:solidFill>
              </a:rPr>
              <a:t>程序的编译及执行过程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56</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zh-CN" dirty="0"/>
              <a:t>程序的执行  </a:t>
            </a:r>
            <a:r>
              <a:rPr lang="zh-CN" altLang="zh-CN" dirty="0">
                <a:solidFill>
                  <a:schemeClr val="tx1"/>
                </a:solidFill>
              </a:rPr>
              <a:t> </a:t>
            </a:r>
            <a:endParaRPr lang="zh-CN" altLang="en-US" dirty="0">
              <a:solidFill>
                <a:prstClr val="black"/>
              </a:solidFill>
              <a:latin typeface="黑体" panose="02010609060101010101" pitchFamily="49" charset="-122"/>
            </a:endParaRPr>
          </a:p>
          <a:p>
            <a:endParaRPr lang="zh-CN" altLang="en-US" dirty="0"/>
          </a:p>
          <a:p>
            <a:endParaRPr lang="zh-CN" altLang="en-US" dirty="0"/>
          </a:p>
        </p:txBody>
      </p:sp>
      <p:sp>
        <p:nvSpPr>
          <p:cNvPr id="91" name="文本框 90">
            <a:extLst>
              <a:ext uri="{FF2B5EF4-FFF2-40B4-BE49-F238E27FC236}">
                <a16:creationId xmlns:a16="http://schemas.microsoft.com/office/drawing/2014/main" id="{37A28BC6-5924-8649-B5EB-D36E45885227}"/>
              </a:ext>
            </a:extLst>
          </p:cNvPr>
          <p:cNvSpPr txBox="1"/>
          <p:nvPr/>
        </p:nvSpPr>
        <p:spPr>
          <a:xfrm>
            <a:off x="453770" y="1712622"/>
            <a:ext cx="11141882" cy="2862322"/>
          </a:xfrm>
          <a:prstGeom prst="rect">
            <a:avLst/>
          </a:prstGeom>
          <a:noFill/>
        </p:spPr>
        <p:txBody>
          <a:bodyPr wrap="square">
            <a:spAutoFit/>
          </a:bodyPr>
          <a:lstStyle/>
          <a:p>
            <a:r>
              <a:rPr lang="en-US" altLang="zh-CN" sz="2000" dirty="0"/>
              <a:t>	</a:t>
            </a:r>
            <a:r>
              <a:rPr lang="zh-CN" altLang="zh-CN" sz="2000" dirty="0"/>
              <a:t>可执行文件分为包含了程序指令的</a:t>
            </a:r>
            <a:r>
              <a:rPr lang="zh-CN" altLang="zh-CN" sz="2000" dirty="0">
                <a:solidFill>
                  <a:srgbClr val="FF0000"/>
                </a:solidFill>
              </a:rPr>
              <a:t>代码段</a:t>
            </a:r>
            <a:r>
              <a:rPr lang="zh-CN" altLang="zh-CN" sz="2000" dirty="0"/>
              <a:t>和包含了程序全局变量和静态数据的</a:t>
            </a:r>
            <a:r>
              <a:rPr lang="zh-CN" altLang="zh-CN" sz="2000" dirty="0">
                <a:solidFill>
                  <a:srgbClr val="FF0000"/>
                </a:solidFill>
              </a:rPr>
              <a:t>数据段</a:t>
            </a:r>
            <a:r>
              <a:rPr lang="zh-CN" altLang="zh-CN" sz="2000" dirty="0"/>
              <a:t>，该文件可被计算机直接执行。计算机执行程序的方式就是将可执行文件中的指令一条一条的自动取出并执行，控制器产生的控制信号控制数据通路完成特定的指令功能。</a:t>
            </a:r>
            <a:endParaRPr lang="en-US" altLang="zh-CN" sz="2000" dirty="0"/>
          </a:p>
          <a:p>
            <a:endParaRPr lang="en-US" altLang="zh-CN" sz="2000" dirty="0"/>
          </a:p>
          <a:p>
            <a:endParaRPr lang="zh-CN" altLang="zh-CN" sz="2000" dirty="0"/>
          </a:p>
          <a:p>
            <a:r>
              <a:rPr lang="en-US" altLang="zh-CN" sz="2000" dirty="0"/>
              <a:t>	CPU</a:t>
            </a:r>
            <a:r>
              <a:rPr lang="zh-CN" altLang="zh-CN" sz="2000" dirty="0"/>
              <a:t>取出并执行一条指令的时间被称为</a:t>
            </a:r>
            <a:r>
              <a:rPr lang="zh-CN" altLang="zh-CN" sz="2000" b="1" dirty="0">
                <a:solidFill>
                  <a:srgbClr val="FF0000"/>
                </a:solidFill>
              </a:rPr>
              <a:t>指令周期</a:t>
            </a:r>
            <a:r>
              <a:rPr lang="zh-CN" altLang="zh-CN" sz="2000" dirty="0"/>
              <a:t>，不同指令的指令周期可能不同。</a:t>
            </a:r>
            <a:r>
              <a:rPr lang="en-US" altLang="zh-CN" sz="2000" dirty="0"/>
              <a:t>CPU</a:t>
            </a:r>
            <a:r>
              <a:rPr lang="zh-CN" altLang="zh-CN" sz="2000" dirty="0"/>
              <a:t>要执行指令序列需要对指令长度进行判定，还需要确定指令的操作类型、寄存器编号以及立即数。此外，如何判断操作数在寄存器中还是在存储器中、如何在一条指令执行结束后正确读取下一条指令也是</a:t>
            </a:r>
            <a:r>
              <a:rPr lang="en-US" altLang="zh-CN" sz="2000" dirty="0"/>
              <a:t>CPU</a:t>
            </a:r>
            <a:r>
              <a:rPr lang="zh-CN" altLang="zh-CN" sz="2000" dirty="0"/>
              <a:t>需要考虑的问题</a:t>
            </a:r>
            <a:r>
              <a:rPr lang="zh-CN" altLang="en-US" sz="2000" dirty="0"/>
              <a:t>。</a:t>
            </a:r>
            <a:endParaRPr lang="zh-CN" altLang="zh-CN" sz="2000" dirty="0"/>
          </a:p>
        </p:txBody>
      </p:sp>
    </p:spTree>
    <p:extLst>
      <p:ext uri="{BB962C8B-B14F-4D97-AF65-F5344CB8AC3E}">
        <p14:creationId xmlns:p14="http://schemas.microsoft.com/office/powerpoint/2010/main" val="31459704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程序的运行过程</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57</a:t>
            </a:fld>
            <a:endParaRPr lang="zh-CN" altLang="en-US"/>
          </a:p>
        </p:txBody>
      </p:sp>
      <p:sp>
        <p:nvSpPr>
          <p:cNvPr id="24" name="Rectangle 3">
            <a:extLst>
              <a:ext uri="{FF2B5EF4-FFF2-40B4-BE49-F238E27FC236}">
                <a16:creationId xmlns:a16="http://schemas.microsoft.com/office/drawing/2014/main" id="{C1633FA4-DE13-4474-9C19-C97606DC2DE7}"/>
              </a:ext>
            </a:extLst>
          </p:cNvPr>
          <p:cNvSpPr>
            <a:spLocks noGrp="1" noChangeArrowheads="1"/>
          </p:cNvSpPr>
          <p:nvPr>
            <p:ph idx="1"/>
          </p:nvPr>
        </p:nvSpPr>
        <p:spPr>
          <a:xfrm>
            <a:off x="280321" y="1129072"/>
            <a:ext cx="11223421" cy="2970213"/>
          </a:xfrm>
        </p:spPr>
        <p:txBody>
          <a:bodyPr/>
          <a:lstStyle/>
          <a:p>
            <a:pPr>
              <a:lnSpc>
                <a:spcPct val="120000"/>
              </a:lnSpc>
            </a:pPr>
            <a:r>
              <a:rPr lang="zh-CN" altLang="en-US" sz="2200" dirty="0">
                <a:solidFill>
                  <a:srgbClr val="FF0000"/>
                </a:solidFill>
                <a:latin typeface="+mn-ea"/>
              </a:rPr>
              <a:t>程序启动前</a:t>
            </a:r>
            <a:r>
              <a:rPr lang="zh-CN" altLang="en-US" sz="2200" dirty="0">
                <a:latin typeface="+mn-ea"/>
              </a:rPr>
              <a:t>，指令和数据都存放在存储器中，形式上没有差别，都是</a:t>
            </a:r>
            <a:r>
              <a:rPr lang="en-US" altLang="zh-CN" sz="2200" dirty="0">
                <a:latin typeface="+mn-ea"/>
              </a:rPr>
              <a:t>0/1</a:t>
            </a:r>
            <a:r>
              <a:rPr lang="zh-CN" altLang="en-US" sz="2200" dirty="0">
                <a:latin typeface="+mn-ea"/>
              </a:rPr>
              <a:t>序列</a:t>
            </a:r>
          </a:p>
          <a:p>
            <a:pPr>
              <a:lnSpc>
                <a:spcPct val="120000"/>
              </a:lnSpc>
            </a:pPr>
            <a:r>
              <a:rPr lang="zh-CN" altLang="en-US" sz="2200" dirty="0">
                <a:latin typeface="+mn-ea"/>
              </a:rPr>
              <a:t>采用</a:t>
            </a:r>
            <a:r>
              <a:rPr lang="zh-CN" altLang="en-US" sz="2200" dirty="0">
                <a:solidFill>
                  <a:srgbClr val="FF0000"/>
                </a:solidFill>
                <a:latin typeface="+mn-ea"/>
              </a:rPr>
              <a:t>“存储程序”</a:t>
            </a:r>
            <a:r>
              <a:rPr lang="zh-CN" altLang="en-US" sz="2200" dirty="0">
                <a:latin typeface="+mn-ea"/>
              </a:rPr>
              <a:t>工作方式：</a:t>
            </a:r>
          </a:p>
          <a:p>
            <a:pPr lvl="1">
              <a:lnSpc>
                <a:spcPct val="120000"/>
              </a:lnSpc>
            </a:pPr>
            <a:r>
              <a:rPr lang="zh-CN" altLang="en-US" sz="2200" dirty="0">
                <a:latin typeface="+mn-ea"/>
              </a:rPr>
              <a:t>程序由指令组成，程序被启动后，计算机能自动取出一条一条指令执行，在执行过程中无需人的干预。</a:t>
            </a:r>
          </a:p>
          <a:p>
            <a:pPr>
              <a:lnSpc>
                <a:spcPct val="120000"/>
              </a:lnSpc>
            </a:pPr>
            <a:r>
              <a:rPr lang="zh-CN" altLang="en-US" sz="2200" dirty="0">
                <a:solidFill>
                  <a:srgbClr val="FF0000"/>
                </a:solidFill>
                <a:latin typeface="+mn-ea"/>
              </a:rPr>
              <a:t>指令执行过程中</a:t>
            </a:r>
            <a:r>
              <a:rPr lang="zh-CN" altLang="en-US" sz="2200" dirty="0">
                <a:latin typeface="+mn-ea"/>
              </a:rPr>
              <a:t>，指令和数据被从存储器取到</a:t>
            </a:r>
            <a:r>
              <a:rPr lang="en-US" altLang="zh-CN" sz="2200" dirty="0">
                <a:latin typeface="+mn-ea"/>
              </a:rPr>
              <a:t>CPU</a:t>
            </a:r>
            <a:r>
              <a:rPr lang="zh-CN" altLang="en-US" sz="2200" dirty="0">
                <a:latin typeface="+mn-ea"/>
              </a:rPr>
              <a:t>，存放在</a:t>
            </a:r>
            <a:r>
              <a:rPr lang="en-US" altLang="zh-CN" sz="2200" dirty="0">
                <a:latin typeface="+mn-ea"/>
              </a:rPr>
              <a:t>CPU</a:t>
            </a:r>
            <a:r>
              <a:rPr lang="zh-CN" altLang="en-US" sz="2200" dirty="0">
                <a:latin typeface="+mn-ea"/>
              </a:rPr>
              <a:t>内的寄存器中，指令在</a:t>
            </a:r>
            <a:r>
              <a:rPr lang="en-US" altLang="zh-CN" sz="2200" dirty="0">
                <a:latin typeface="+mn-ea"/>
              </a:rPr>
              <a:t>IR</a:t>
            </a:r>
            <a:r>
              <a:rPr lang="zh-CN" altLang="en-US" sz="2200" dirty="0">
                <a:latin typeface="+mn-ea"/>
              </a:rPr>
              <a:t>中，数据在</a:t>
            </a:r>
            <a:r>
              <a:rPr lang="en-US" altLang="zh-CN" sz="2200" dirty="0">
                <a:latin typeface="+mn-ea"/>
              </a:rPr>
              <a:t>GPR</a:t>
            </a:r>
            <a:r>
              <a:rPr lang="zh-CN" altLang="en-US" sz="2200" dirty="0">
                <a:latin typeface="+mn-ea"/>
              </a:rPr>
              <a:t>中。</a:t>
            </a:r>
          </a:p>
        </p:txBody>
      </p:sp>
      <p:sp>
        <p:nvSpPr>
          <p:cNvPr id="25" name="Text Box 4">
            <a:extLst>
              <a:ext uri="{FF2B5EF4-FFF2-40B4-BE49-F238E27FC236}">
                <a16:creationId xmlns:a16="http://schemas.microsoft.com/office/drawing/2014/main" id="{439CF7B4-52AE-4EB9-826C-A2AF294B776B}"/>
              </a:ext>
            </a:extLst>
          </p:cNvPr>
          <p:cNvSpPr txBox="1">
            <a:spLocks noChangeArrowheads="1"/>
          </p:cNvSpPr>
          <p:nvPr/>
        </p:nvSpPr>
        <p:spPr bwMode="auto">
          <a:xfrm>
            <a:off x="711007" y="4042324"/>
            <a:ext cx="10362048" cy="24399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90000"/>
              <a:buFont typeface="Wingdings" panose="05000000000000000000" pitchFamily="2" charset="2"/>
              <a:buBlip>
                <a:blip r:embed="rId3"/>
              </a:buBlip>
              <a:defRPr sz="3600" b="1">
                <a:solidFill>
                  <a:schemeClr val="tx1"/>
                </a:solidFill>
                <a:latin typeface="Myriad Web" pitchFamily="34" charset="0"/>
                <a:ea typeface="Arial Unicode MS" pitchFamily="34" charset="-122"/>
              </a:defRPr>
            </a:lvl1pPr>
            <a:lvl2pPr marL="742950" indent="-285750">
              <a:spcBef>
                <a:spcPct val="20000"/>
              </a:spcBef>
              <a:buClr>
                <a:schemeClr val="hlink"/>
              </a:buClr>
              <a:buSzPct val="90000"/>
              <a:buFont typeface="Wingdings" panose="05000000000000000000" pitchFamily="2" charset="2"/>
              <a:buBlip>
                <a:blip r:embed="rId4"/>
              </a:buBlip>
              <a:defRPr sz="2800">
                <a:solidFill>
                  <a:schemeClr val="tx1"/>
                </a:solidFill>
                <a:latin typeface="Myriad Web" pitchFamily="34" charset="0"/>
                <a:ea typeface="Arial Unicode MS" pitchFamily="34" charset="-122"/>
              </a:defRPr>
            </a:lvl2pPr>
            <a:lvl3pPr marL="1143000" indent="-228600">
              <a:spcBef>
                <a:spcPct val="20000"/>
              </a:spcBef>
              <a:buClr>
                <a:schemeClr val="folHlink"/>
              </a:buClr>
              <a:buSzPct val="90000"/>
              <a:buFont typeface="Wingdings" panose="05000000000000000000" pitchFamily="2" charset="2"/>
              <a:buBlip>
                <a:blip r:embed="rId5"/>
              </a:buBlip>
              <a:defRPr sz="2400">
                <a:solidFill>
                  <a:schemeClr val="tx1"/>
                </a:solidFill>
                <a:latin typeface="Myriad Web" pitchFamily="34" charset="0"/>
                <a:ea typeface="Arial Unicode MS" pitchFamily="34"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Myriad Web" pitchFamily="34" charset="0"/>
                <a:ea typeface="Arial Unicode MS" pitchFamily="34"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yriad Web" pitchFamily="34" charset="0"/>
                <a:ea typeface="Arial Unicode MS" pitchFamily="34" charset="-122"/>
              </a:defRPr>
            </a:lvl9pPr>
          </a:lstStyle>
          <a:p>
            <a:pPr eaLnBrk="1" hangingPunct="1">
              <a:spcBef>
                <a:spcPct val="50000"/>
              </a:spcBef>
              <a:buClrTx/>
              <a:buSzTx/>
              <a:buFontTx/>
              <a:buNone/>
            </a:pPr>
            <a:r>
              <a:rPr lang="zh-CN" altLang="en-US" sz="2200" dirty="0">
                <a:solidFill>
                  <a:schemeClr val="tx2"/>
                </a:solidFill>
                <a:latin typeface="+mn-ea"/>
                <a:ea typeface="+mn-ea"/>
              </a:rPr>
              <a:t>指令中需给出的信息：</a:t>
            </a:r>
          </a:p>
          <a:p>
            <a:pPr marL="342900" indent="-342900" eaLnBrk="1" hangingPunct="1">
              <a:spcBef>
                <a:spcPct val="50000"/>
              </a:spcBef>
              <a:buClrTx/>
              <a:buSzTx/>
              <a:buFont typeface="Arial" panose="020B0604020202020204" pitchFamily="34" charset="0"/>
              <a:buChar char="•"/>
            </a:pPr>
            <a:r>
              <a:rPr lang="zh-CN" altLang="en-US" sz="2200" dirty="0">
                <a:solidFill>
                  <a:schemeClr val="tx2"/>
                </a:solidFill>
                <a:latin typeface="+mn-ea"/>
                <a:ea typeface="+mn-ea"/>
              </a:rPr>
              <a:t>操作性质（操作码）</a:t>
            </a:r>
          </a:p>
          <a:p>
            <a:pPr marL="342900" indent="-342900" eaLnBrk="1" hangingPunct="1">
              <a:spcBef>
                <a:spcPct val="50000"/>
              </a:spcBef>
              <a:buClrTx/>
              <a:buSzTx/>
              <a:buFont typeface="Arial" panose="020B0604020202020204" pitchFamily="34" charset="0"/>
              <a:buChar char="•"/>
            </a:pPr>
            <a:r>
              <a:rPr lang="zh-CN" altLang="en-US" sz="2200" dirty="0">
                <a:solidFill>
                  <a:schemeClr val="tx2"/>
                </a:solidFill>
                <a:latin typeface="+mn-ea"/>
                <a:ea typeface="+mn-ea"/>
              </a:rPr>
              <a:t>源操作数</a:t>
            </a:r>
            <a:r>
              <a:rPr lang="en-US" altLang="zh-CN" sz="2200" dirty="0">
                <a:solidFill>
                  <a:schemeClr val="tx2"/>
                </a:solidFill>
                <a:latin typeface="+mn-ea"/>
                <a:ea typeface="+mn-ea"/>
              </a:rPr>
              <a:t>1 </a:t>
            </a:r>
            <a:r>
              <a:rPr lang="zh-CN" altLang="en-US" sz="2200" dirty="0">
                <a:solidFill>
                  <a:schemeClr val="tx2"/>
                </a:solidFill>
                <a:latin typeface="+mn-ea"/>
                <a:ea typeface="+mn-ea"/>
              </a:rPr>
              <a:t>或</a:t>
            </a:r>
            <a:r>
              <a:rPr lang="en-US" altLang="zh-CN" sz="2200" dirty="0">
                <a:solidFill>
                  <a:schemeClr val="tx2"/>
                </a:solidFill>
                <a:latin typeface="+mn-ea"/>
                <a:ea typeface="+mn-ea"/>
              </a:rPr>
              <a:t>/</a:t>
            </a:r>
            <a:r>
              <a:rPr lang="zh-CN" altLang="en-US" sz="2200" dirty="0">
                <a:solidFill>
                  <a:schemeClr val="tx2"/>
                </a:solidFill>
                <a:latin typeface="+mn-ea"/>
                <a:ea typeface="+mn-ea"/>
              </a:rPr>
              <a:t>和 源操作数</a:t>
            </a:r>
            <a:r>
              <a:rPr lang="en-US" altLang="zh-CN" sz="2200" dirty="0">
                <a:solidFill>
                  <a:schemeClr val="tx2"/>
                </a:solidFill>
                <a:latin typeface="+mn-ea"/>
                <a:ea typeface="+mn-ea"/>
              </a:rPr>
              <a:t>2</a:t>
            </a:r>
            <a:r>
              <a:rPr lang="zh-CN" altLang="en-US" sz="2200" dirty="0">
                <a:solidFill>
                  <a:schemeClr val="tx2"/>
                </a:solidFill>
                <a:latin typeface="+mn-ea"/>
                <a:ea typeface="+mn-ea"/>
              </a:rPr>
              <a:t>（立即数、寄存器编号、存储地址）</a:t>
            </a:r>
          </a:p>
          <a:p>
            <a:pPr marL="342900" indent="-342900" eaLnBrk="1" hangingPunct="1">
              <a:spcBef>
                <a:spcPct val="50000"/>
              </a:spcBef>
              <a:buClrTx/>
              <a:buSzTx/>
              <a:buFont typeface="Arial" panose="020B0604020202020204" pitchFamily="34" charset="0"/>
              <a:buChar char="•"/>
            </a:pPr>
            <a:r>
              <a:rPr lang="zh-CN" altLang="en-US" sz="2200" dirty="0">
                <a:solidFill>
                  <a:schemeClr val="tx2"/>
                </a:solidFill>
                <a:latin typeface="+mn-ea"/>
                <a:ea typeface="+mn-ea"/>
              </a:rPr>
              <a:t>目的操作数地址（寄存器编号、存储地址）</a:t>
            </a:r>
          </a:p>
          <a:p>
            <a:pPr eaLnBrk="1" hangingPunct="1">
              <a:spcBef>
                <a:spcPct val="50000"/>
              </a:spcBef>
              <a:buClrTx/>
              <a:buSzTx/>
              <a:buFontTx/>
              <a:buNone/>
            </a:pPr>
            <a:r>
              <a:rPr lang="zh-CN" altLang="en-US" sz="2200" dirty="0">
                <a:solidFill>
                  <a:schemeClr val="tx2"/>
                </a:solidFill>
                <a:latin typeface="+mn-ea"/>
                <a:ea typeface="+mn-ea"/>
              </a:rPr>
              <a:t>存储地址的描述与</a:t>
            </a:r>
            <a:r>
              <a:rPr lang="zh-CN" altLang="en-US" sz="2200" dirty="0">
                <a:solidFill>
                  <a:srgbClr val="FF0000"/>
                </a:solidFill>
                <a:latin typeface="+mn-ea"/>
                <a:ea typeface="+mn-ea"/>
              </a:rPr>
              <a:t>操作数的数据结构</a:t>
            </a:r>
            <a:r>
              <a:rPr lang="zh-CN" altLang="en-US" sz="2200" dirty="0">
                <a:solidFill>
                  <a:schemeClr val="tx2"/>
                </a:solidFill>
                <a:latin typeface="+mn-ea"/>
                <a:ea typeface="+mn-ea"/>
              </a:rPr>
              <a:t>有关！</a:t>
            </a:r>
          </a:p>
        </p:txBody>
      </p:sp>
    </p:spTree>
    <p:extLst>
      <p:ext uri="{BB962C8B-B14F-4D97-AF65-F5344CB8AC3E}">
        <p14:creationId xmlns:p14="http://schemas.microsoft.com/office/powerpoint/2010/main" val="652493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4">
                                            <p:txEl>
                                              <p:pRg st="0" end="0"/>
                                            </p:txEl>
                                          </p:spTgt>
                                        </p:tgtEl>
                                        <p:attrNameLst>
                                          <p:attrName>style.visibility</p:attrName>
                                        </p:attrNameLst>
                                      </p:cBhvr>
                                      <p:to>
                                        <p:strVal val="visible"/>
                                      </p:to>
                                    </p:set>
                                    <p:animEffect transition="in" filter="blinds(horizontal)">
                                      <p:cBhvr>
                                        <p:cTn id="7" dur="500"/>
                                        <p:tgtEl>
                                          <p:spTgt spid="2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4">
                                            <p:txEl>
                                              <p:pRg st="1" end="1"/>
                                            </p:txEl>
                                          </p:spTgt>
                                        </p:tgtEl>
                                        <p:attrNameLst>
                                          <p:attrName>style.visibility</p:attrName>
                                        </p:attrNameLst>
                                      </p:cBhvr>
                                      <p:to>
                                        <p:strVal val="visible"/>
                                      </p:to>
                                    </p:set>
                                    <p:animEffect transition="in" filter="blinds(horizontal)">
                                      <p:cBhvr>
                                        <p:cTn id="12" dur="500"/>
                                        <p:tgtEl>
                                          <p:spTgt spid="2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4">
                                            <p:txEl>
                                              <p:pRg st="2" end="2"/>
                                            </p:txEl>
                                          </p:spTgt>
                                        </p:tgtEl>
                                        <p:attrNameLst>
                                          <p:attrName>style.visibility</p:attrName>
                                        </p:attrNameLst>
                                      </p:cBhvr>
                                      <p:to>
                                        <p:strVal val="visible"/>
                                      </p:to>
                                    </p:set>
                                    <p:animEffect transition="in" filter="blinds(horizontal)">
                                      <p:cBhvr>
                                        <p:cTn id="17" dur="500"/>
                                        <p:tgtEl>
                                          <p:spTgt spid="2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24">
                                            <p:txEl>
                                              <p:pRg st="3" end="3"/>
                                            </p:txEl>
                                          </p:spTgt>
                                        </p:tgtEl>
                                        <p:attrNameLst>
                                          <p:attrName>style.visibility</p:attrName>
                                        </p:attrNameLst>
                                      </p:cBhvr>
                                      <p:to>
                                        <p:strVal val="visible"/>
                                      </p:to>
                                    </p:set>
                                    <p:animEffect transition="in" filter="blinds(horizontal)">
                                      <p:cBhvr>
                                        <p:cTn id="22" dur="500"/>
                                        <p:tgtEl>
                                          <p:spTgt spid="2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blinds(horizontal)">
                                      <p:cBhvr>
                                        <p:cTn id="2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编程举例</a:t>
            </a:r>
            <a:r>
              <a:rPr lang="zh-CN" altLang="zh-CN" dirty="0">
                <a:solidFill>
                  <a:schemeClr val="tx1"/>
                </a:solidFill>
              </a:rPr>
              <a:t>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58</a:t>
            </a:fld>
            <a:endParaRPr lang="zh-CN" altLang="en-US"/>
          </a:p>
        </p:txBody>
      </p:sp>
      <p:sp>
        <p:nvSpPr>
          <p:cNvPr id="8" name="Text Box 16">
            <a:extLst>
              <a:ext uri="{FF2B5EF4-FFF2-40B4-BE49-F238E27FC236}">
                <a16:creationId xmlns:a16="http://schemas.microsoft.com/office/drawing/2014/main" id="{88D4FA21-DFC9-4440-A3F7-555BA8CCC5F3}"/>
              </a:ext>
            </a:extLst>
          </p:cNvPr>
          <p:cNvSpPr txBox="1">
            <a:spLocks noChangeArrowheads="1"/>
          </p:cNvSpPr>
          <p:nvPr/>
        </p:nvSpPr>
        <p:spPr bwMode="auto">
          <a:xfrm>
            <a:off x="5577596" y="1159434"/>
            <a:ext cx="3759200"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zh-CN" altLang="en-US" sz="3200"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 (</a:t>
            </a:r>
            <a:r>
              <a:rPr lang="en-US" altLang="zh-CN" sz="3200" i="1"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ax</a:t>
            </a:r>
            <a:r>
              <a:rPr lang="en-US" altLang="zh-CN" sz="3200"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 + </a:t>
            </a:r>
            <a:r>
              <a:rPr lang="en-US" altLang="zh-CN" sz="3200" i="1"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b</a:t>
            </a:r>
            <a:r>
              <a:rPr lang="en-US" altLang="zh-CN" sz="3200"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sz="3200" i="1"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x</a:t>
            </a:r>
            <a:r>
              <a:rPr lang="en-US" altLang="zh-CN" sz="3200"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 + </a:t>
            </a:r>
            <a:r>
              <a:rPr lang="en-US" altLang="zh-CN" sz="3200" i="1"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c</a:t>
            </a:r>
            <a:r>
              <a:rPr lang="en-US" altLang="zh-CN" sz="3200"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 </a:t>
            </a:r>
            <a:endParaRPr lang="zh-CN" altLang="en-US" sz="3200" dirty="0">
              <a:solidFill>
                <a:schemeClr val="tx1"/>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9" name="Text Box 17">
            <a:extLst>
              <a:ext uri="{FF2B5EF4-FFF2-40B4-BE49-F238E27FC236}">
                <a16:creationId xmlns:a16="http://schemas.microsoft.com/office/drawing/2014/main" id="{BA5D6669-4318-4442-9024-0C94057E80C0}"/>
              </a:ext>
            </a:extLst>
          </p:cNvPr>
          <p:cNvSpPr txBox="1">
            <a:spLocks noChangeArrowheads="1"/>
          </p:cNvSpPr>
          <p:nvPr/>
        </p:nvSpPr>
        <p:spPr bwMode="auto">
          <a:xfrm>
            <a:off x="6034796" y="1897622"/>
            <a:ext cx="3733800" cy="579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zh-CN" altLang="en-US" b="0" dirty="0">
                <a:solidFill>
                  <a:schemeClr val="tx1"/>
                </a:solidFill>
                <a:latin typeface="Times New Roman" panose="02020603050405020304" pitchFamily="18" charset="0"/>
              </a:rPr>
              <a:t>取</a:t>
            </a:r>
            <a:r>
              <a:rPr lang="en-US" altLang="zh-CN" sz="3200" b="0" i="1" dirty="0">
                <a:solidFill>
                  <a:schemeClr val="tx1"/>
                </a:solidFill>
                <a:latin typeface="Times New Roman" panose="02020603050405020304" pitchFamily="18" charset="0"/>
              </a:rPr>
              <a:t>x</a:t>
            </a:r>
            <a:r>
              <a:rPr lang="en-US" altLang="zh-CN" b="0" dirty="0">
                <a:solidFill>
                  <a:schemeClr val="tx1"/>
                </a:solidFill>
                <a:latin typeface="Times New Roman" panose="02020603050405020304" pitchFamily="18" charset="0"/>
              </a:rPr>
              <a:t>       </a:t>
            </a:r>
            <a:r>
              <a:rPr lang="zh-CN" altLang="en-US" b="0" dirty="0">
                <a:solidFill>
                  <a:schemeClr val="tx1"/>
                </a:solidFill>
                <a:latin typeface="Times New Roman" panose="02020603050405020304" pitchFamily="18" charset="0"/>
              </a:rPr>
              <a:t>至运算器中</a:t>
            </a:r>
          </a:p>
        </p:txBody>
      </p:sp>
      <p:sp>
        <p:nvSpPr>
          <p:cNvPr id="10" name="Text Box 18">
            <a:extLst>
              <a:ext uri="{FF2B5EF4-FFF2-40B4-BE49-F238E27FC236}">
                <a16:creationId xmlns:a16="http://schemas.microsoft.com/office/drawing/2014/main" id="{4DC3F423-D9BF-4428-BF0C-C0F69C078984}"/>
              </a:ext>
            </a:extLst>
          </p:cNvPr>
          <p:cNvSpPr txBox="1">
            <a:spLocks noChangeArrowheads="1"/>
          </p:cNvSpPr>
          <p:nvPr/>
        </p:nvSpPr>
        <p:spPr bwMode="auto">
          <a:xfrm>
            <a:off x="6034796" y="2507222"/>
            <a:ext cx="35814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zh-CN" altLang="en-US" b="0" dirty="0">
                <a:solidFill>
                  <a:schemeClr val="tx1"/>
                </a:solidFill>
                <a:latin typeface="Times New Roman" panose="02020603050405020304" pitchFamily="18" charset="0"/>
              </a:rPr>
              <a:t>乘以</a:t>
            </a:r>
            <a:r>
              <a:rPr lang="en-US" altLang="zh-CN" b="0" dirty="0">
                <a:solidFill>
                  <a:schemeClr val="tx1"/>
                </a:solidFill>
                <a:latin typeface="Times New Roman" panose="02020603050405020304" pitchFamily="18" charset="0"/>
              </a:rPr>
              <a:t>a   </a:t>
            </a:r>
            <a:r>
              <a:rPr lang="zh-CN" altLang="en-US" b="0" dirty="0">
                <a:solidFill>
                  <a:schemeClr val="tx1"/>
                </a:solidFill>
                <a:latin typeface="Times New Roman" panose="02020603050405020304" pitchFamily="18" charset="0"/>
              </a:rPr>
              <a:t>在运算器中</a:t>
            </a:r>
          </a:p>
        </p:txBody>
      </p:sp>
      <p:sp>
        <p:nvSpPr>
          <p:cNvPr id="11" name="Text Box 19">
            <a:extLst>
              <a:ext uri="{FF2B5EF4-FFF2-40B4-BE49-F238E27FC236}">
                <a16:creationId xmlns:a16="http://schemas.microsoft.com/office/drawing/2014/main" id="{9DB546D1-9FEA-438A-B638-FF8216EF4590}"/>
              </a:ext>
            </a:extLst>
          </p:cNvPr>
          <p:cNvSpPr txBox="1">
            <a:spLocks noChangeArrowheads="1"/>
          </p:cNvSpPr>
          <p:nvPr/>
        </p:nvSpPr>
        <p:spPr bwMode="auto">
          <a:xfrm>
            <a:off x="6034796" y="3116822"/>
            <a:ext cx="35814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zh-CN" altLang="en-US" b="0" dirty="0">
                <a:solidFill>
                  <a:schemeClr val="tx1"/>
                </a:solidFill>
                <a:latin typeface="Times New Roman" panose="02020603050405020304" pitchFamily="18" charset="0"/>
              </a:rPr>
              <a:t>加</a:t>
            </a:r>
            <a:r>
              <a:rPr lang="en-US" altLang="zh-CN" b="0" dirty="0">
                <a:solidFill>
                  <a:schemeClr val="tx1"/>
                </a:solidFill>
                <a:latin typeface="Times New Roman" panose="02020603050405020304" pitchFamily="18" charset="0"/>
              </a:rPr>
              <a:t>b       </a:t>
            </a:r>
            <a:r>
              <a:rPr lang="zh-CN" altLang="en-US" b="0" dirty="0">
                <a:solidFill>
                  <a:schemeClr val="tx1"/>
                </a:solidFill>
                <a:latin typeface="Times New Roman" panose="02020603050405020304" pitchFamily="18" charset="0"/>
              </a:rPr>
              <a:t>在运算器中</a:t>
            </a:r>
          </a:p>
        </p:txBody>
      </p:sp>
      <p:sp>
        <p:nvSpPr>
          <p:cNvPr id="12" name="Text Box 21">
            <a:extLst>
              <a:ext uri="{FF2B5EF4-FFF2-40B4-BE49-F238E27FC236}">
                <a16:creationId xmlns:a16="http://schemas.microsoft.com/office/drawing/2014/main" id="{6997B468-EEEF-4549-B23F-5765FA1860FB}"/>
              </a:ext>
            </a:extLst>
          </p:cNvPr>
          <p:cNvSpPr txBox="1">
            <a:spLocks noChangeArrowheads="1"/>
          </p:cNvSpPr>
          <p:nvPr/>
        </p:nvSpPr>
        <p:spPr bwMode="auto">
          <a:xfrm>
            <a:off x="6034796" y="4336022"/>
            <a:ext cx="36576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buClrTx/>
              <a:buSzTx/>
              <a:buNone/>
            </a:pPr>
            <a:r>
              <a:rPr lang="zh-CN" altLang="en-US" b="0" dirty="0">
                <a:solidFill>
                  <a:schemeClr val="tx1"/>
                </a:solidFill>
                <a:latin typeface="Times New Roman" panose="02020603050405020304" pitchFamily="18" charset="0"/>
              </a:rPr>
              <a:t>加</a:t>
            </a:r>
            <a:r>
              <a:rPr lang="en-US" altLang="zh-CN" b="0" dirty="0">
                <a:solidFill>
                  <a:schemeClr val="tx1"/>
                </a:solidFill>
                <a:latin typeface="Times New Roman" panose="02020603050405020304" pitchFamily="18" charset="0"/>
              </a:rPr>
              <a:t>c        </a:t>
            </a:r>
            <a:r>
              <a:rPr lang="zh-CN" altLang="en-US" b="0" dirty="0">
                <a:solidFill>
                  <a:schemeClr val="tx1"/>
                </a:solidFill>
                <a:latin typeface="Times New Roman" panose="02020603050405020304" pitchFamily="18" charset="0"/>
              </a:rPr>
              <a:t>在运算器中</a:t>
            </a:r>
          </a:p>
        </p:txBody>
      </p:sp>
      <p:sp>
        <p:nvSpPr>
          <p:cNvPr id="13" name="Text Box 24">
            <a:extLst>
              <a:ext uri="{FF2B5EF4-FFF2-40B4-BE49-F238E27FC236}">
                <a16:creationId xmlns:a16="http://schemas.microsoft.com/office/drawing/2014/main" id="{30462D5A-8C51-4C99-9F05-9D7B7D2451EF}"/>
              </a:ext>
            </a:extLst>
          </p:cNvPr>
          <p:cNvSpPr txBox="1">
            <a:spLocks noChangeArrowheads="1"/>
          </p:cNvSpPr>
          <p:nvPr/>
        </p:nvSpPr>
        <p:spPr bwMode="auto">
          <a:xfrm>
            <a:off x="1615196" y="1159434"/>
            <a:ext cx="4132263"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zh-CN" altLang="en-US" sz="3200" dirty="0">
                <a:solidFill>
                  <a:schemeClr val="tx1"/>
                </a:solidFill>
                <a:latin typeface="Times New Roman" panose="02020603050405020304" pitchFamily="18" charset="0"/>
              </a:rPr>
              <a:t>计算     </a:t>
            </a:r>
            <a:r>
              <a:rPr lang="en-US" altLang="zh-CN" sz="3200" i="1" dirty="0">
                <a:solidFill>
                  <a:schemeClr val="tx1"/>
                </a:solidFill>
                <a:latin typeface="Times New Roman" panose="02020603050405020304" pitchFamily="18" charset="0"/>
              </a:rPr>
              <a:t>ax</a:t>
            </a:r>
            <a:r>
              <a:rPr lang="en-US" altLang="zh-CN" sz="3200" baseline="30000" dirty="0">
                <a:solidFill>
                  <a:schemeClr val="tx1"/>
                </a:solidFill>
                <a:latin typeface="Times New Roman" panose="02020603050405020304" pitchFamily="18" charset="0"/>
              </a:rPr>
              <a:t>2</a:t>
            </a:r>
            <a:r>
              <a:rPr lang="en-US" altLang="zh-CN" sz="3200" dirty="0">
                <a:solidFill>
                  <a:schemeClr val="tx1"/>
                </a:solidFill>
                <a:latin typeface="Times New Roman" panose="02020603050405020304" pitchFamily="18" charset="0"/>
                <a:cs typeface="Times New Roman" panose="02020603050405020304" pitchFamily="18" charset="0"/>
              </a:rPr>
              <a:t> + </a:t>
            </a:r>
            <a:r>
              <a:rPr lang="en-US" altLang="zh-CN" sz="3200" i="1" dirty="0">
                <a:solidFill>
                  <a:schemeClr val="tx1"/>
                </a:solidFill>
                <a:latin typeface="Times New Roman" panose="02020603050405020304" pitchFamily="18" charset="0"/>
              </a:rPr>
              <a:t>bx</a:t>
            </a:r>
            <a:r>
              <a:rPr lang="en-US" altLang="zh-CN" sz="3200" dirty="0">
                <a:solidFill>
                  <a:schemeClr val="tx1"/>
                </a:solidFill>
                <a:latin typeface="Times New Roman" panose="02020603050405020304" pitchFamily="18" charset="0"/>
              </a:rPr>
              <a:t> + </a:t>
            </a:r>
            <a:r>
              <a:rPr lang="en-US" altLang="zh-CN" sz="3200" i="1" dirty="0">
                <a:solidFill>
                  <a:schemeClr val="tx1"/>
                </a:solidFill>
                <a:latin typeface="Times New Roman" panose="02020603050405020304" pitchFamily="18" charset="0"/>
              </a:rPr>
              <a:t>c</a:t>
            </a:r>
            <a:endParaRPr lang="zh-CN" altLang="en-US" sz="3200" i="1" dirty="0">
              <a:solidFill>
                <a:schemeClr val="tx1"/>
              </a:solidFill>
              <a:latin typeface="Times New Roman" panose="02020603050405020304" pitchFamily="18" charset="0"/>
            </a:endParaRPr>
          </a:p>
        </p:txBody>
      </p:sp>
      <p:sp>
        <p:nvSpPr>
          <p:cNvPr id="14" name="Text Box 20">
            <a:extLst>
              <a:ext uri="{FF2B5EF4-FFF2-40B4-BE49-F238E27FC236}">
                <a16:creationId xmlns:a16="http://schemas.microsoft.com/office/drawing/2014/main" id="{6509AC1D-AF74-45F5-886F-7DECA2DBE3E8}"/>
              </a:ext>
            </a:extLst>
          </p:cNvPr>
          <p:cNvSpPr txBox="1">
            <a:spLocks noChangeArrowheads="1"/>
          </p:cNvSpPr>
          <p:nvPr/>
        </p:nvSpPr>
        <p:spPr bwMode="auto">
          <a:xfrm>
            <a:off x="6034796" y="3726421"/>
            <a:ext cx="3810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buClrTx/>
              <a:buSzTx/>
              <a:buNone/>
            </a:pPr>
            <a:r>
              <a:rPr lang="zh-CN" altLang="en-US" b="0" dirty="0">
                <a:solidFill>
                  <a:schemeClr val="tx1"/>
                </a:solidFill>
                <a:latin typeface="Times New Roman" panose="02020603050405020304" pitchFamily="18" charset="0"/>
              </a:rPr>
              <a:t>乘以</a:t>
            </a:r>
            <a:r>
              <a:rPr lang="en-US" altLang="zh-CN" b="0" dirty="0">
                <a:solidFill>
                  <a:schemeClr val="tx1"/>
                </a:solidFill>
                <a:latin typeface="Times New Roman" panose="02020603050405020304" pitchFamily="18" charset="0"/>
              </a:rPr>
              <a:t>x   </a:t>
            </a:r>
            <a:r>
              <a:rPr lang="zh-CN" altLang="en-US" b="0" dirty="0">
                <a:solidFill>
                  <a:schemeClr val="tx1"/>
                </a:solidFill>
                <a:latin typeface="Times New Roman" panose="02020603050405020304" pitchFamily="18" charset="0"/>
              </a:rPr>
              <a:t>在运算器中</a:t>
            </a:r>
          </a:p>
        </p:txBody>
      </p:sp>
      <p:sp>
        <p:nvSpPr>
          <p:cNvPr id="15" name="Text Box 10">
            <a:extLst>
              <a:ext uri="{FF2B5EF4-FFF2-40B4-BE49-F238E27FC236}">
                <a16:creationId xmlns:a16="http://schemas.microsoft.com/office/drawing/2014/main" id="{669FD57E-626B-4ADF-8AA1-3AD9C8986C17}"/>
              </a:ext>
            </a:extLst>
          </p:cNvPr>
          <p:cNvSpPr txBox="1">
            <a:spLocks noChangeArrowheads="1"/>
          </p:cNvSpPr>
          <p:nvPr/>
        </p:nvSpPr>
        <p:spPr bwMode="auto">
          <a:xfrm>
            <a:off x="5974877" y="4945622"/>
            <a:ext cx="366077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zh-CN" altLang="en-US" b="0" dirty="0">
                <a:solidFill>
                  <a:schemeClr val="tx1"/>
                </a:solidFill>
                <a:latin typeface="Times New Roman" panose="02020603050405020304" pitchFamily="18" charset="0"/>
              </a:rPr>
              <a:t>存结果</a:t>
            </a:r>
            <a:r>
              <a:rPr lang="en-US" altLang="zh-CN" b="0" dirty="0">
                <a:solidFill>
                  <a:schemeClr val="tx1"/>
                </a:solidFill>
                <a:latin typeface="Times New Roman" panose="02020603050405020304" pitchFamily="18" charset="0"/>
              </a:rPr>
              <a:t>   </a:t>
            </a:r>
            <a:r>
              <a:rPr lang="zh-CN" altLang="en-US" b="0" dirty="0">
                <a:solidFill>
                  <a:schemeClr val="tx1"/>
                </a:solidFill>
                <a:latin typeface="Times New Roman" panose="02020603050405020304" pitchFamily="18" charset="0"/>
              </a:rPr>
              <a:t>在存储器中</a:t>
            </a:r>
            <a:endParaRPr lang="en-US" altLang="zh-CN" b="0" dirty="0">
              <a:solidFill>
                <a:schemeClr val="tx1"/>
              </a:solidFill>
              <a:latin typeface="Times New Roman" panose="02020603050405020304" pitchFamily="18" charset="0"/>
            </a:endParaRPr>
          </a:p>
        </p:txBody>
      </p:sp>
      <p:sp>
        <p:nvSpPr>
          <p:cNvPr id="16" name="Text Box 10">
            <a:extLst>
              <a:ext uri="{FF2B5EF4-FFF2-40B4-BE49-F238E27FC236}">
                <a16:creationId xmlns:a16="http://schemas.microsoft.com/office/drawing/2014/main" id="{CC5DC111-AC8F-4D75-9C1C-1C6838C53DD8}"/>
              </a:ext>
            </a:extLst>
          </p:cNvPr>
          <p:cNvSpPr txBox="1">
            <a:spLocks noChangeArrowheads="1"/>
          </p:cNvSpPr>
          <p:nvPr/>
        </p:nvSpPr>
        <p:spPr bwMode="auto">
          <a:xfrm>
            <a:off x="6000813" y="5526043"/>
            <a:ext cx="366077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zh-CN" altLang="en-US" b="0" dirty="0">
                <a:solidFill>
                  <a:schemeClr val="tx1"/>
                </a:solidFill>
                <a:latin typeface="Times New Roman" panose="02020603050405020304" pitchFamily="18" charset="0"/>
              </a:rPr>
              <a:t>打印</a:t>
            </a:r>
            <a:endParaRPr lang="en-US" altLang="zh-CN" b="0" dirty="0">
              <a:solidFill>
                <a:schemeClr val="tx1"/>
              </a:solidFill>
              <a:latin typeface="Times New Roman" panose="02020603050405020304" pitchFamily="18" charset="0"/>
            </a:endParaRPr>
          </a:p>
        </p:txBody>
      </p:sp>
      <p:sp>
        <p:nvSpPr>
          <p:cNvPr id="17" name="Text Box 10">
            <a:extLst>
              <a:ext uri="{FF2B5EF4-FFF2-40B4-BE49-F238E27FC236}">
                <a16:creationId xmlns:a16="http://schemas.microsoft.com/office/drawing/2014/main" id="{963A4EE0-0B20-4616-889D-3C75C4EA2AA6}"/>
              </a:ext>
            </a:extLst>
          </p:cNvPr>
          <p:cNvSpPr txBox="1">
            <a:spLocks noChangeArrowheads="1"/>
          </p:cNvSpPr>
          <p:nvPr/>
        </p:nvSpPr>
        <p:spPr bwMode="auto">
          <a:xfrm>
            <a:off x="6007297" y="6067556"/>
            <a:ext cx="366077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buClrTx/>
              <a:buSzTx/>
              <a:buNone/>
            </a:pPr>
            <a:r>
              <a:rPr lang="zh-CN" altLang="en-US" b="0" dirty="0">
                <a:solidFill>
                  <a:schemeClr val="tx1"/>
                </a:solidFill>
                <a:latin typeface="Times New Roman" panose="02020603050405020304" pitchFamily="18" charset="0"/>
              </a:rPr>
              <a:t>停机</a:t>
            </a:r>
            <a:endParaRPr lang="en-US" altLang="zh-CN" b="0" dirty="0">
              <a:solidFill>
                <a:schemeClr val="tx1"/>
              </a:solidFill>
              <a:latin typeface="Times New Roman" panose="02020603050405020304" pitchFamily="18" charset="0"/>
            </a:endParaRPr>
          </a:p>
        </p:txBody>
      </p:sp>
      <p:graphicFrame>
        <p:nvGraphicFramePr>
          <p:cNvPr id="18" name="表格 2">
            <a:extLst>
              <a:ext uri="{FF2B5EF4-FFF2-40B4-BE49-F238E27FC236}">
                <a16:creationId xmlns:a16="http://schemas.microsoft.com/office/drawing/2014/main" id="{BA6658EA-13D9-4351-ACBC-EDC918D8AEF7}"/>
              </a:ext>
            </a:extLst>
          </p:cNvPr>
          <p:cNvGraphicFramePr>
            <a:graphicFrameLocks noGrp="1"/>
          </p:cNvGraphicFramePr>
          <p:nvPr/>
        </p:nvGraphicFramePr>
        <p:xfrm>
          <a:off x="2499604" y="2337383"/>
          <a:ext cx="1401864" cy="3627120"/>
        </p:xfrm>
        <a:graphic>
          <a:graphicData uri="http://schemas.openxmlformats.org/drawingml/2006/table">
            <a:tbl>
              <a:tblPr firstRow="1" bandRow="1">
                <a:tableStyleId>{5C22544A-7EE6-4342-B048-85BDC9FD1C3A}</a:tableStyleId>
              </a:tblPr>
              <a:tblGrid>
                <a:gridCol w="1401864">
                  <a:extLst>
                    <a:ext uri="{9D8B030D-6E8A-4147-A177-3AD203B41FA5}">
                      <a16:colId xmlns:a16="http://schemas.microsoft.com/office/drawing/2014/main" val="1248601302"/>
                    </a:ext>
                  </a:extLst>
                </a:gridCol>
              </a:tblGrid>
              <a:tr h="370840">
                <a:tc>
                  <a:txBody>
                    <a:bodyPr/>
                    <a:lstStyle/>
                    <a:p>
                      <a:pPr algn="ctr"/>
                      <a:r>
                        <a:rPr lang="zh-CN" altLang="en-US" sz="2800" dirty="0">
                          <a:latin typeface="+mn-ea"/>
                          <a:ea typeface="+mn-ea"/>
                        </a:rPr>
                        <a:t>操作</a:t>
                      </a:r>
                    </a:p>
                  </a:txBody>
                  <a:tcPr/>
                </a:tc>
                <a:extLst>
                  <a:ext uri="{0D108BD9-81ED-4DB2-BD59-A6C34878D82A}">
                    <a16:rowId xmlns:a16="http://schemas.microsoft.com/office/drawing/2014/main" val="279508706"/>
                  </a:ext>
                </a:extLst>
              </a:tr>
              <a:tr h="370840">
                <a:tc>
                  <a:txBody>
                    <a:bodyPr/>
                    <a:lstStyle/>
                    <a:p>
                      <a:pPr algn="ctr"/>
                      <a:r>
                        <a:rPr lang="zh-CN" altLang="en-US" sz="2800" dirty="0">
                          <a:latin typeface="+mn-ea"/>
                          <a:ea typeface="+mn-ea"/>
                        </a:rPr>
                        <a:t>存数</a:t>
                      </a:r>
                    </a:p>
                  </a:txBody>
                  <a:tcPr/>
                </a:tc>
                <a:extLst>
                  <a:ext uri="{0D108BD9-81ED-4DB2-BD59-A6C34878D82A}">
                    <a16:rowId xmlns:a16="http://schemas.microsoft.com/office/drawing/2014/main" val="1676092584"/>
                  </a:ext>
                </a:extLst>
              </a:tr>
              <a:tr h="370840">
                <a:tc>
                  <a:txBody>
                    <a:bodyPr/>
                    <a:lstStyle/>
                    <a:p>
                      <a:pPr algn="ctr"/>
                      <a:r>
                        <a:rPr lang="zh-CN" altLang="en-US" sz="2800" dirty="0">
                          <a:latin typeface="+mn-ea"/>
                          <a:ea typeface="+mn-ea"/>
                        </a:rPr>
                        <a:t>取数</a:t>
                      </a:r>
                    </a:p>
                  </a:txBody>
                  <a:tcPr/>
                </a:tc>
                <a:extLst>
                  <a:ext uri="{0D108BD9-81ED-4DB2-BD59-A6C34878D82A}">
                    <a16:rowId xmlns:a16="http://schemas.microsoft.com/office/drawing/2014/main" val="3854355801"/>
                  </a:ext>
                </a:extLst>
              </a:tr>
              <a:tr h="370840">
                <a:tc>
                  <a:txBody>
                    <a:bodyPr/>
                    <a:lstStyle/>
                    <a:p>
                      <a:pPr algn="ctr"/>
                      <a:r>
                        <a:rPr lang="zh-CN" altLang="en-US" sz="2800" dirty="0">
                          <a:latin typeface="+mn-ea"/>
                          <a:ea typeface="+mn-ea"/>
                        </a:rPr>
                        <a:t>加</a:t>
                      </a:r>
                    </a:p>
                  </a:txBody>
                  <a:tcPr/>
                </a:tc>
                <a:extLst>
                  <a:ext uri="{0D108BD9-81ED-4DB2-BD59-A6C34878D82A}">
                    <a16:rowId xmlns:a16="http://schemas.microsoft.com/office/drawing/2014/main" val="2931359499"/>
                  </a:ext>
                </a:extLst>
              </a:tr>
              <a:tr h="370840">
                <a:tc>
                  <a:txBody>
                    <a:bodyPr/>
                    <a:lstStyle/>
                    <a:p>
                      <a:pPr algn="ctr"/>
                      <a:r>
                        <a:rPr lang="zh-CN" altLang="en-US" sz="2800" dirty="0">
                          <a:latin typeface="+mn-ea"/>
                          <a:ea typeface="+mn-ea"/>
                        </a:rPr>
                        <a:t>乘</a:t>
                      </a:r>
                    </a:p>
                  </a:txBody>
                  <a:tcPr/>
                </a:tc>
                <a:extLst>
                  <a:ext uri="{0D108BD9-81ED-4DB2-BD59-A6C34878D82A}">
                    <a16:rowId xmlns:a16="http://schemas.microsoft.com/office/drawing/2014/main" val="145884764"/>
                  </a:ext>
                </a:extLst>
              </a:tr>
              <a:tr h="370840">
                <a:tc>
                  <a:txBody>
                    <a:bodyPr/>
                    <a:lstStyle/>
                    <a:p>
                      <a:pPr algn="ctr"/>
                      <a:r>
                        <a:rPr lang="zh-CN" altLang="en-US" sz="2800" dirty="0">
                          <a:latin typeface="+mn-ea"/>
                          <a:ea typeface="+mn-ea"/>
                        </a:rPr>
                        <a:t>打印</a:t>
                      </a:r>
                    </a:p>
                  </a:txBody>
                  <a:tcPr/>
                </a:tc>
                <a:extLst>
                  <a:ext uri="{0D108BD9-81ED-4DB2-BD59-A6C34878D82A}">
                    <a16:rowId xmlns:a16="http://schemas.microsoft.com/office/drawing/2014/main" val="1024779139"/>
                  </a:ext>
                </a:extLst>
              </a:tr>
              <a:tr h="370840">
                <a:tc>
                  <a:txBody>
                    <a:bodyPr/>
                    <a:lstStyle/>
                    <a:p>
                      <a:pPr algn="ctr"/>
                      <a:r>
                        <a:rPr lang="zh-CN" altLang="en-US" sz="2800" dirty="0">
                          <a:latin typeface="+mn-ea"/>
                          <a:ea typeface="+mn-ea"/>
                        </a:rPr>
                        <a:t>停机</a:t>
                      </a:r>
                    </a:p>
                  </a:txBody>
                  <a:tcPr/>
                </a:tc>
                <a:extLst>
                  <a:ext uri="{0D108BD9-81ED-4DB2-BD59-A6C34878D82A}">
                    <a16:rowId xmlns:a16="http://schemas.microsoft.com/office/drawing/2014/main" val="4144818546"/>
                  </a:ext>
                </a:extLst>
              </a:tr>
            </a:tbl>
          </a:graphicData>
        </a:graphic>
      </p:graphicFrame>
    </p:spTree>
    <p:extLst>
      <p:ext uri="{BB962C8B-B14F-4D97-AF65-F5344CB8AC3E}">
        <p14:creationId xmlns:p14="http://schemas.microsoft.com/office/powerpoint/2010/main" val="1215912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linds(horizontal)">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blinds(horizontal)">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blinds(horizontal)">
                                      <p:cBhvr>
                                        <p:cTn id="27" dur="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blinds(horizontal)">
                                      <p:cBhvr>
                                        <p:cTn id="32" dur="5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blinds(horizontal)">
                                      <p:cBhvr>
                                        <p:cTn id="37" dur="500"/>
                                        <p:tgtEl>
                                          <p:spTgt spid="16"/>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blinds(horizontal)">
                                      <p:cBhvr>
                                        <p:cTn id="42" dur="500"/>
                                        <p:tgtEl>
                                          <p:spTgt spid="17"/>
                                        </p:tgtEl>
                                      </p:cBhvr>
                                    </p:animEffec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utoUpdateAnimBg="0"/>
      <p:bldP spid="10" grpId="0" autoUpdateAnimBg="0"/>
      <p:bldP spid="11" grpId="0" autoUpdateAnimBg="0"/>
      <p:bldP spid="12" grpId="0" autoUpdateAnimBg="0"/>
      <p:bldP spid="14" grpId="0" autoUpdateAnimBg="0"/>
      <p:bldP spid="15" grpId="0" autoUpdateAnimBg="0"/>
      <p:bldP spid="16" grpId="0" autoUpdateAnimBg="0"/>
      <p:bldP spid="17" grpId="0" autoUpdateAnimBg="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程序清单</a:t>
            </a:r>
            <a:r>
              <a:rPr lang="zh-CN" altLang="zh-CN" dirty="0">
                <a:solidFill>
                  <a:schemeClr val="tx1"/>
                </a:solidFill>
              </a:rPr>
              <a:t>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59</a:t>
            </a:fld>
            <a:endParaRPr lang="zh-CN" altLang="en-US"/>
          </a:p>
        </p:txBody>
      </p:sp>
      <p:graphicFrame>
        <p:nvGraphicFramePr>
          <p:cNvPr id="19" name="Group 181">
            <a:extLst>
              <a:ext uri="{FF2B5EF4-FFF2-40B4-BE49-F238E27FC236}">
                <a16:creationId xmlns:a16="http://schemas.microsoft.com/office/drawing/2014/main" id="{E97EF3AC-0135-4923-8D3C-B2C668A2A2A6}"/>
              </a:ext>
            </a:extLst>
          </p:cNvPr>
          <p:cNvGraphicFramePr>
            <a:graphicFrameLocks noGrp="1"/>
          </p:cNvGraphicFramePr>
          <p:nvPr/>
        </p:nvGraphicFramePr>
        <p:xfrm>
          <a:off x="4769557" y="1019140"/>
          <a:ext cx="6930829" cy="5486400"/>
        </p:xfrm>
        <a:graphic>
          <a:graphicData uri="http://schemas.openxmlformats.org/drawingml/2006/table">
            <a:tbl>
              <a:tblPr/>
              <a:tblGrid>
                <a:gridCol w="1215309">
                  <a:extLst>
                    <a:ext uri="{9D8B030D-6E8A-4147-A177-3AD203B41FA5}">
                      <a16:colId xmlns:a16="http://schemas.microsoft.com/office/drawing/2014/main" val="20000"/>
                    </a:ext>
                  </a:extLst>
                </a:gridCol>
                <a:gridCol w="997162">
                  <a:extLst>
                    <a:ext uri="{9D8B030D-6E8A-4147-A177-3AD203B41FA5}">
                      <a16:colId xmlns:a16="http://schemas.microsoft.com/office/drawing/2014/main" val="20001"/>
                    </a:ext>
                  </a:extLst>
                </a:gridCol>
                <a:gridCol w="1498064">
                  <a:extLst>
                    <a:ext uri="{9D8B030D-6E8A-4147-A177-3AD203B41FA5}">
                      <a16:colId xmlns:a16="http://schemas.microsoft.com/office/drawing/2014/main" val="20002"/>
                    </a:ext>
                  </a:extLst>
                </a:gridCol>
                <a:gridCol w="3220294">
                  <a:extLst>
                    <a:ext uri="{9D8B030D-6E8A-4147-A177-3AD203B41FA5}">
                      <a16:colId xmlns:a16="http://schemas.microsoft.com/office/drawing/2014/main" val="20003"/>
                    </a:ext>
                  </a:extLst>
                </a:gridCol>
              </a:tblGrid>
              <a:tr h="354295">
                <a:tc rowSpan="2">
                  <a:txBody>
                    <a:body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主存单元地址</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2">
                  <a:txBody>
                    <a:body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指令</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zh-CN" altLang="en-US"/>
                    </a:p>
                  </a:txBody>
                  <a:tcPr/>
                </a:tc>
                <a:tc rowSpan="2">
                  <a:txBody>
                    <a:body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 注释</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54295">
                <a:tc vMerge="1">
                  <a:txBody>
                    <a:bodyPr/>
                    <a:lstStyle/>
                    <a:p>
                      <a:endParaRPr lang="zh-CN" altLang="en-US"/>
                    </a:p>
                  </a:txBody>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操作码</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  地址码</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vMerge="1">
                  <a:txBody>
                    <a:bodyPr/>
                    <a:lstStyle/>
                    <a:p>
                      <a:endParaRPr lang="zh-CN" altLang="en-US"/>
                    </a:p>
                  </a:txBody>
                  <a:tcPr/>
                </a:tc>
                <a:extLst>
                  <a:ext uri="{0D108BD9-81ED-4DB2-BD59-A6C34878D82A}">
                    <a16:rowId xmlns:a16="http://schemas.microsoft.com/office/drawing/2014/main" val="10001"/>
                  </a:ext>
                </a:extLst>
              </a:tr>
              <a:tr h="354295">
                <a:tc>
                  <a:txBody>
                    <a:body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  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000001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0000001000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取数</a:t>
                      </a:r>
                      <a:r>
                        <a:rPr kumimoji="1" lang="en-US" altLang="zh-CN" sz="1800" b="0" i="1"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x</a:t>
                      </a: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至</a:t>
                      </a:r>
                      <a:r>
                        <a:rPr kumimoji="1" lang="en-US" altLang="zh-CN"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ACC</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54295">
                <a:tc>
                  <a:txBody>
                    <a:body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  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000100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0000001001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乘</a:t>
                      </a:r>
                      <a:r>
                        <a:rPr kumimoji="1" lang="en-US" altLang="zh-CN" sz="1800" b="0" i="1"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a</a:t>
                      </a: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得</a:t>
                      </a:r>
                      <a:r>
                        <a:rPr kumimoji="1" lang="en-US" altLang="zh-CN" sz="1800" b="0" i="1"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ax </a:t>
                      </a:r>
                      <a:r>
                        <a:rPr kumimoji="1" lang="en-US" altLang="zh-CN"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a:t>
                      </a: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存于</a:t>
                      </a:r>
                      <a:r>
                        <a:rPr kumimoji="1" lang="en-US" altLang="zh-CN"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ACC</a:t>
                      </a: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54295">
                <a:tc>
                  <a:txBody>
                    <a:body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  2</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000011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0000001010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加</a:t>
                      </a:r>
                      <a:r>
                        <a:rPr kumimoji="1" lang="en-US" altLang="zh-CN" sz="1800" b="0" i="1"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b</a:t>
                      </a: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得</a:t>
                      </a:r>
                      <a:r>
                        <a:rPr kumimoji="1" lang="en-US" altLang="zh-CN" sz="1800" b="0" i="1" u="none" strike="noStrike" cap="none" normalizeH="0" baseline="0" dirty="0" err="1">
                          <a:ln>
                            <a:noFill/>
                          </a:ln>
                          <a:solidFill>
                            <a:schemeClr val="tx1"/>
                          </a:solidFill>
                          <a:effectLst/>
                          <a:latin typeface="Times New Roman" panose="02020603050405020304" pitchFamily="18" charset="0"/>
                          <a:ea typeface="黑体" panose="02010609060101010101" pitchFamily="49" charset="-122"/>
                        </a:rPr>
                        <a:t>ax</a:t>
                      </a:r>
                      <a:r>
                        <a:rPr kumimoji="1" lang="en-US" altLang="zh-CN" sz="1800" b="0" i="0" u="none" strike="noStrike" cap="none" normalizeH="0" baseline="0" dirty="0" err="1">
                          <a:ln>
                            <a:noFill/>
                          </a:ln>
                          <a:solidFill>
                            <a:schemeClr val="tx1"/>
                          </a:solidFill>
                          <a:effectLst/>
                          <a:latin typeface="Times New Roman" panose="02020603050405020304" pitchFamily="18" charset="0"/>
                          <a:ea typeface="黑体" panose="02010609060101010101" pitchFamily="49" charset="-122"/>
                        </a:rPr>
                        <a:t>+</a:t>
                      </a:r>
                      <a:r>
                        <a:rPr kumimoji="1" lang="en-US" altLang="zh-CN" sz="1800" b="0" i="1" u="none" strike="noStrike" cap="none" normalizeH="0" baseline="0" dirty="0" err="1">
                          <a:ln>
                            <a:noFill/>
                          </a:ln>
                          <a:solidFill>
                            <a:schemeClr val="tx1"/>
                          </a:solidFill>
                          <a:effectLst/>
                          <a:latin typeface="Times New Roman" panose="02020603050405020304" pitchFamily="18" charset="0"/>
                          <a:ea typeface="黑体" panose="02010609060101010101" pitchFamily="49" charset="-122"/>
                        </a:rPr>
                        <a:t>b</a:t>
                      </a:r>
                      <a:r>
                        <a:rPr kumimoji="1" lang="en-US" altLang="zh-CN" sz="1800" b="0" i="1"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  </a:t>
                      </a:r>
                      <a:r>
                        <a:rPr kumimoji="1" lang="en-US" altLang="zh-CN"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a:t>
                      </a: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存于</a:t>
                      </a:r>
                      <a:r>
                        <a:rPr kumimoji="1" lang="en-US" altLang="zh-CN"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ACC</a:t>
                      </a: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354295">
                <a:tc>
                  <a:txBody>
                    <a:body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  3</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000100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0000001000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乘</a:t>
                      </a:r>
                      <a:r>
                        <a:rPr kumimoji="1" lang="en-US" altLang="zh-CN" sz="1800" b="0" i="1"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x</a:t>
                      </a: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得（</a:t>
                      </a:r>
                      <a:r>
                        <a:rPr kumimoji="1" lang="en-US" altLang="zh-CN" sz="1800" b="0" i="1" u="none" strike="noStrike" cap="none" normalizeH="0" baseline="0" dirty="0" err="1">
                          <a:ln>
                            <a:noFill/>
                          </a:ln>
                          <a:solidFill>
                            <a:schemeClr val="tx1"/>
                          </a:solidFill>
                          <a:effectLst/>
                          <a:latin typeface="Times New Roman" panose="02020603050405020304" pitchFamily="18" charset="0"/>
                          <a:ea typeface="黑体" panose="02010609060101010101" pitchFamily="49" charset="-122"/>
                        </a:rPr>
                        <a:t>ax</a:t>
                      </a:r>
                      <a:r>
                        <a:rPr kumimoji="1" lang="en-US" altLang="zh-CN" sz="1800" b="0" i="0" u="none" strike="noStrike" cap="none" normalizeH="0" baseline="0" dirty="0" err="1">
                          <a:ln>
                            <a:noFill/>
                          </a:ln>
                          <a:solidFill>
                            <a:schemeClr val="tx1"/>
                          </a:solidFill>
                          <a:effectLst/>
                          <a:latin typeface="Times New Roman" panose="02020603050405020304" pitchFamily="18" charset="0"/>
                          <a:ea typeface="黑体" panose="02010609060101010101" pitchFamily="49" charset="-122"/>
                        </a:rPr>
                        <a:t>+</a:t>
                      </a:r>
                      <a:r>
                        <a:rPr kumimoji="1" lang="en-US" altLang="zh-CN" sz="1800" b="0" i="1" u="none" strike="noStrike" cap="none" normalizeH="0" baseline="0" dirty="0" err="1">
                          <a:ln>
                            <a:noFill/>
                          </a:ln>
                          <a:solidFill>
                            <a:schemeClr val="tx1"/>
                          </a:solidFill>
                          <a:effectLst/>
                          <a:latin typeface="Times New Roman" panose="02020603050405020304" pitchFamily="18" charset="0"/>
                          <a:ea typeface="黑体" panose="02010609060101010101" pitchFamily="49" charset="-122"/>
                        </a:rPr>
                        <a:t>b</a:t>
                      </a:r>
                      <a:r>
                        <a:rPr kumimoji="1" lang="en-US" altLang="zh-CN"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a:t>
                      </a:r>
                      <a:r>
                        <a:rPr kumimoji="1" lang="en-US" altLang="zh-CN" sz="1800" b="0" i="1"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x</a:t>
                      </a:r>
                      <a:r>
                        <a:rPr kumimoji="1" lang="en-US" altLang="zh-CN"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a:t>
                      </a: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存于</a:t>
                      </a:r>
                      <a:r>
                        <a:rPr kumimoji="1" lang="en-US" altLang="zh-CN"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ACC</a:t>
                      </a: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354295">
                <a:tc>
                  <a:txBody>
                    <a:body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  4</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000011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0000001011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加</a:t>
                      </a:r>
                      <a:r>
                        <a:rPr kumimoji="1" lang="en-US" altLang="zh-CN" sz="1800" b="0" i="1"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c</a:t>
                      </a: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得</a:t>
                      </a:r>
                      <a:r>
                        <a:rPr kumimoji="1" lang="en-US" altLang="zh-CN" sz="1800" b="0" i="1"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ax</a:t>
                      </a:r>
                      <a:r>
                        <a:rPr kumimoji="1" lang="en-US" altLang="zh-CN" sz="1800" b="0" i="0" u="none" strike="noStrike" cap="none" normalizeH="0" baseline="30000" dirty="0">
                          <a:ln>
                            <a:noFill/>
                          </a:ln>
                          <a:solidFill>
                            <a:schemeClr val="tx1"/>
                          </a:solidFill>
                          <a:effectLst/>
                          <a:latin typeface="Times New Roman" panose="02020603050405020304" pitchFamily="18" charset="0"/>
                          <a:ea typeface="黑体" panose="02010609060101010101" pitchFamily="49" charset="-122"/>
                        </a:rPr>
                        <a:t>2</a:t>
                      </a:r>
                      <a:r>
                        <a:rPr kumimoji="1" lang="en-US" altLang="zh-CN"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cs typeface="Times New Roman" pitchFamily="18" charset="0"/>
                        </a:rPr>
                        <a:t> + </a:t>
                      </a:r>
                      <a:r>
                        <a:rPr kumimoji="1" lang="en-US" altLang="zh-CN" sz="1800" b="0" i="1"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bx</a:t>
                      </a:r>
                      <a:r>
                        <a:rPr kumimoji="1" lang="en-US" altLang="zh-CN"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cs typeface="Times New Roman" pitchFamily="18" charset="0"/>
                        </a:rPr>
                        <a:t> + </a:t>
                      </a:r>
                      <a:r>
                        <a:rPr kumimoji="1" lang="en-US" altLang="zh-CN" sz="1800" b="0" i="1"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c </a:t>
                      </a:r>
                      <a:r>
                        <a:rPr kumimoji="1" lang="en-US" altLang="zh-CN"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a:t>
                      </a: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存于</a:t>
                      </a:r>
                      <a:r>
                        <a:rPr kumimoji="1" lang="en-US" altLang="zh-CN"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ACC</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354295">
                <a:tc>
                  <a:txBody>
                    <a:body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  5</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000010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0000001100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将</a:t>
                      </a:r>
                      <a:r>
                        <a:rPr kumimoji="1" lang="en-US" altLang="zh-CN" sz="1800" b="0" i="1"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ax</a:t>
                      </a:r>
                      <a:r>
                        <a:rPr kumimoji="1" lang="en-US" altLang="zh-CN" sz="1800" b="0" i="0" u="none" strike="noStrike" cap="none" normalizeH="0" baseline="30000" dirty="0">
                          <a:ln>
                            <a:noFill/>
                          </a:ln>
                          <a:solidFill>
                            <a:schemeClr val="tx1"/>
                          </a:solidFill>
                          <a:effectLst/>
                          <a:latin typeface="Times New Roman" panose="02020603050405020304" pitchFamily="18" charset="0"/>
                          <a:ea typeface="黑体" panose="02010609060101010101" pitchFamily="49" charset="-122"/>
                        </a:rPr>
                        <a:t>2</a:t>
                      </a:r>
                      <a:r>
                        <a:rPr kumimoji="1" lang="en-US" altLang="zh-CN"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cs typeface="Times New Roman" pitchFamily="18" charset="0"/>
                        </a:rPr>
                        <a:t> + </a:t>
                      </a:r>
                      <a:r>
                        <a:rPr kumimoji="1" lang="en-US" altLang="zh-CN" sz="1800" b="0" i="1"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bx</a:t>
                      </a:r>
                      <a:r>
                        <a:rPr kumimoji="1" lang="en-US" altLang="zh-CN"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cs typeface="Times New Roman" pitchFamily="18" charset="0"/>
                        </a:rPr>
                        <a:t> +</a:t>
                      </a:r>
                      <a:r>
                        <a:rPr kumimoji="1" lang="en-US" altLang="zh-CN" sz="1800" b="0" i="1"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c </a:t>
                      </a:r>
                      <a:r>
                        <a:rPr kumimoji="1" lang="en-US" altLang="zh-CN"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a:t>
                      </a: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存于主存单元</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354295">
                <a:tc>
                  <a:txBody>
                    <a:body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  6</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000101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0000001100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打印</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354295">
                <a:tc>
                  <a:txBody>
                    <a:body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  7</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000110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endParaRPr kumimoji="1" lang="zh-CN" altLang="en-US" sz="1800" b="0" i="0" u="none" strike="noStrike" cap="none" normalizeH="0" baseline="0">
                        <a:ln>
                          <a:noFill/>
                        </a:ln>
                        <a:solidFill>
                          <a:schemeClr val="tx1"/>
                        </a:solidFill>
                        <a:effectLst/>
                        <a:latin typeface="Times New Roman" panose="02020603050405020304" pitchFamily="18" charset="0"/>
                        <a:ea typeface="黑体" panose="02010609060101010101" pitchFamily="49"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停机</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r h="354295">
                <a:tc>
                  <a:txBody>
                    <a:body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   8</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2">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                </a:t>
                      </a:r>
                      <a:r>
                        <a:rPr kumimoji="1" lang="en-US" altLang="zh-CN" sz="1800" b="0" i="1" u="none" strike="noStrike" cap="none" normalizeH="0" baseline="0">
                          <a:ln>
                            <a:noFill/>
                          </a:ln>
                          <a:solidFill>
                            <a:schemeClr val="tx1"/>
                          </a:solidFill>
                          <a:effectLst/>
                          <a:latin typeface="Times New Roman" panose="02020603050405020304" pitchFamily="18" charset="0"/>
                          <a:ea typeface="黑体" panose="02010609060101010101" pitchFamily="49" charset="-122"/>
                        </a:rPr>
                        <a:t>x</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zh-CN" altLang="en-US"/>
                    </a:p>
                  </a:txBody>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原始数据</a:t>
                      </a:r>
                      <a:r>
                        <a:rPr kumimoji="1" lang="en-US" altLang="zh-CN" sz="1800" b="0" i="1"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x</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0"/>
                  </a:ext>
                </a:extLst>
              </a:tr>
              <a:tr h="354295">
                <a:tc>
                  <a:txBody>
                    <a:body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   9</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2">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                </a:t>
                      </a:r>
                      <a:r>
                        <a:rPr kumimoji="1" lang="en-US" altLang="zh-CN" sz="1800" b="0" i="1" u="none" strike="noStrike" cap="none" normalizeH="0" baseline="0">
                          <a:ln>
                            <a:noFill/>
                          </a:ln>
                          <a:solidFill>
                            <a:schemeClr val="tx1"/>
                          </a:solidFill>
                          <a:effectLst/>
                          <a:latin typeface="Times New Roman" panose="02020603050405020304" pitchFamily="18" charset="0"/>
                          <a:ea typeface="黑体" panose="02010609060101010101" pitchFamily="49" charset="-122"/>
                        </a:rPr>
                        <a:t>a</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zh-CN" altLang="en-US"/>
                    </a:p>
                  </a:txBody>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原始数据</a:t>
                      </a:r>
                      <a:r>
                        <a:rPr kumimoji="1" lang="en-US" altLang="zh-CN" sz="1800" b="0" i="1"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a</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1"/>
                  </a:ext>
                </a:extLst>
              </a:tr>
              <a:tr h="354295">
                <a:tc>
                  <a:txBody>
                    <a:body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  10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2">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1" u="none" strike="noStrike" cap="none" normalizeH="0" baseline="0">
                          <a:ln>
                            <a:noFill/>
                          </a:ln>
                          <a:solidFill>
                            <a:schemeClr val="tx1"/>
                          </a:solidFill>
                          <a:effectLst/>
                          <a:latin typeface="Times New Roman" panose="02020603050405020304" pitchFamily="18" charset="0"/>
                          <a:ea typeface="黑体" panose="02010609060101010101" pitchFamily="49" charset="-122"/>
                        </a:rPr>
                        <a:t>                </a:t>
                      </a:r>
                      <a:r>
                        <a:rPr kumimoji="1" lang="en-US" altLang="zh-CN" sz="1800" b="0" i="1" u="none" strike="noStrike" cap="none" normalizeH="0" baseline="0">
                          <a:ln>
                            <a:noFill/>
                          </a:ln>
                          <a:solidFill>
                            <a:schemeClr val="tx1"/>
                          </a:solidFill>
                          <a:effectLst/>
                          <a:latin typeface="Times New Roman" panose="02020603050405020304" pitchFamily="18" charset="0"/>
                          <a:ea typeface="黑体" panose="02010609060101010101" pitchFamily="49" charset="-122"/>
                        </a:rPr>
                        <a:t>b</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zh-CN" altLang="en-US"/>
                    </a:p>
                  </a:txBody>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原始数据</a:t>
                      </a:r>
                      <a:r>
                        <a:rPr kumimoji="1" lang="en-US" altLang="zh-CN" sz="1800" b="0" i="1"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b</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2"/>
                  </a:ext>
                </a:extLst>
              </a:tr>
              <a:tr h="354295">
                <a:tc>
                  <a:txBody>
                    <a:body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  11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2">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1" u="none" strike="noStrike" cap="none" normalizeH="0" baseline="0">
                          <a:ln>
                            <a:noFill/>
                          </a:ln>
                          <a:solidFill>
                            <a:schemeClr val="tx1"/>
                          </a:solidFill>
                          <a:effectLst/>
                          <a:latin typeface="Times New Roman" panose="02020603050405020304" pitchFamily="18" charset="0"/>
                          <a:ea typeface="黑体" panose="02010609060101010101" pitchFamily="49" charset="-122"/>
                        </a:rPr>
                        <a:t>                </a:t>
                      </a:r>
                      <a:r>
                        <a:rPr kumimoji="1" lang="en-US" altLang="zh-CN" sz="1800" b="0" i="1" u="none" strike="noStrike" cap="none" normalizeH="0" baseline="0">
                          <a:ln>
                            <a:noFill/>
                          </a:ln>
                          <a:solidFill>
                            <a:schemeClr val="tx1"/>
                          </a:solidFill>
                          <a:effectLst/>
                          <a:latin typeface="Times New Roman" panose="02020603050405020304" pitchFamily="18" charset="0"/>
                          <a:ea typeface="黑体" panose="02010609060101010101" pitchFamily="49" charset="-122"/>
                        </a:rPr>
                        <a:t>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zh-CN" altLang="en-US"/>
                    </a:p>
                  </a:txBody>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原始数据</a:t>
                      </a:r>
                      <a:r>
                        <a:rPr kumimoji="1" lang="en-US" altLang="zh-CN" sz="1800" b="0" i="1"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c</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3"/>
                  </a:ext>
                </a:extLst>
              </a:tr>
              <a:tr h="354295">
                <a:tc>
                  <a:txBody>
                    <a:body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   12</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gridSpan="2">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endPar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zh-CN" altLang="en-US"/>
                    </a:p>
                  </a:txBody>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1800" b="0" i="0" u="none" strike="noStrike" cap="none" normalizeH="0" baseline="0" dirty="0">
                          <a:ln>
                            <a:noFill/>
                          </a:ln>
                          <a:solidFill>
                            <a:schemeClr val="tx1"/>
                          </a:solidFill>
                          <a:effectLst/>
                          <a:latin typeface="Times New Roman" panose="02020603050405020304" pitchFamily="18" charset="0"/>
                          <a:ea typeface="黑体" panose="02010609060101010101" pitchFamily="49" charset="-122"/>
                        </a:rPr>
                        <a:t>存放结果</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4"/>
                  </a:ext>
                </a:extLst>
              </a:tr>
            </a:tbl>
          </a:graphicData>
        </a:graphic>
      </p:graphicFrame>
      <p:pic>
        <p:nvPicPr>
          <p:cNvPr id="20" name="图片 19">
            <a:extLst>
              <a:ext uri="{FF2B5EF4-FFF2-40B4-BE49-F238E27FC236}">
                <a16:creationId xmlns:a16="http://schemas.microsoft.com/office/drawing/2014/main" id="{A5E5518E-2426-48D3-90EA-CC841F04BE63}"/>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103857" y="1421485"/>
            <a:ext cx="4467634" cy="830997"/>
          </a:xfrm>
          <a:prstGeom prst="rect">
            <a:avLst/>
          </a:prstGeom>
        </p:spPr>
      </p:pic>
      <p:grpSp>
        <p:nvGrpSpPr>
          <p:cNvPr id="21" name="组合 20">
            <a:extLst>
              <a:ext uri="{FF2B5EF4-FFF2-40B4-BE49-F238E27FC236}">
                <a16:creationId xmlns:a16="http://schemas.microsoft.com/office/drawing/2014/main" id="{F81DE51D-BCAD-4B1C-932D-CED67F663C28}"/>
              </a:ext>
            </a:extLst>
          </p:cNvPr>
          <p:cNvGrpSpPr/>
          <p:nvPr/>
        </p:nvGrpSpPr>
        <p:grpSpPr>
          <a:xfrm>
            <a:off x="5552401" y="1738389"/>
            <a:ext cx="2926244" cy="4406771"/>
            <a:chOff x="5562234" y="1433748"/>
            <a:chExt cx="2926244" cy="4406771"/>
          </a:xfrm>
        </p:grpSpPr>
        <p:sp>
          <p:nvSpPr>
            <p:cNvPr id="22" name="矩形: 圆角 21">
              <a:extLst>
                <a:ext uri="{FF2B5EF4-FFF2-40B4-BE49-F238E27FC236}">
                  <a16:creationId xmlns:a16="http://schemas.microsoft.com/office/drawing/2014/main" id="{94B6AEA6-778B-492B-8FBE-6147CCCEB4E3}"/>
                </a:ext>
              </a:extLst>
            </p:cNvPr>
            <p:cNvSpPr/>
            <p:nvPr/>
          </p:nvSpPr>
          <p:spPr>
            <a:xfrm>
              <a:off x="5995268" y="1433748"/>
              <a:ext cx="2493210" cy="2952371"/>
            </a:xfrm>
            <a:prstGeom prst="roundRect">
              <a:avLst/>
            </a:prstGeom>
            <a:solidFill>
              <a:schemeClr val="accent4">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矩形: 圆角 22">
              <a:extLst>
                <a:ext uri="{FF2B5EF4-FFF2-40B4-BE49-F238E27FC236}">
                  <a16:creationId xmlns:a16="http://schemas.microsoft.com/office/drawing/2014/main" id="{DB1B3352-CD15-4476-B570-BF6B3325F939}"/>
                </a:ext>
              </a:extLst>
            </p:cNvPr>
            <p:cNvSpPr/>
            <p:nvPr/>
          </p:nvSpPr>
          <p:spPr>
            <a:xfrm>
              <a:off x="5995268" y="4386118"/>
              <a:ext cx="2493209" cy="1454401"/>
            </a:xfrm>
            <a:prstGeom prst="roundRect">
              <a:avLst/>
            </a:prstGeom>
            <a:solidFill>
              <a:schemeClr val="accent2">
                <a:lumMod val="40000"/>
                <a:lumOff val="6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Text Box 17">
              <a:extLst>
                <a:ext uri="{FF2B5EF4-FFF2-40B4-BE49-F238E27FC236}">
                  <a16:creationId xmlns:a16="http://schemas.microsoft.com/office/drawing/2014/main" id="{706BF50B-3C24-4C6F-B6D3-6DFB57AEC663}"/>
                </a:ext>
              </a:extLst>
            </p:cNvPr>
            <p:cNvSpPr txBox="1">
              <a:spLocks noChangeArrowheads="1"/>
            </p:cNvSpPr>
            <p:nvPr/>
          </p:nvSpPr>
          <p:spPr bwMode="auto">
            <a:xfrm>
              <a:off x="5562234" y="1745708"/>
              <a:ext cx="789309"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zh-CN" altLang="en-US" sz="2400" b="0" dirty="0">
                  <a:solidFill>
                    <a:srgbClr val="FF0000"/>
                  </a:solidFill>
                  <a:latin typeface="楷体" panose="02010609060101010101" pitchFamily="49" charset="-122"/>
                  <a:ea typeface="楷体" panose="02010609060101010101" pitchFamily="49" charset="-122"/>
                </a:rPr>
                <a:t>指令</a:t>
              </a:r>
            </a:p>
          </p:txBody>
        </p:sp>
        <p:sp>
          <p:nvSpPr>
            <p:cNvPr id="25" name="Text Box 17">
              <a:extLst>
                <a:ext uri="{FF2B5EF4-FFF2-40B4-BE49-F238E27FC236}">
                  <a16:creationId xmlns:a16="http://schemas.microsoft.com/office/drawing/2014/main" id="{0D6F0F31-3E59-4C1F-81F3-28C10BBE4911}"/>
                </a:ext>
              </a:extLst>
            </p:cNvPr>
            <p:cNvSpPr txBox="1">
              <a:spLocks noChangeArrowheads="1"/>
            </p:cNvSpPr>
            <p:nvPr/>
          </p:nvSpPr>
          <p:spPr bwMode="auto">
            <a:xfrm>
              <a:off x="5571717" y="4673240"/>
              <a:ext cx="38517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zh-CN" altLang="en-US" sz="2400" b="0" dirty="0">
                  <a:solidFill>
                    <a:srgbClr val="FF0000"/>
                  </a:solidFill>
                  <a:latin typeface="楷体" panose="02010609060101010101" pitchFamily="49" charset="-122"/>
                  <a:ea typeface="楷体" panose="02010609060101010101" pitchFamily="49" charset="-122"/>
                </a:rPr>
                <a:t>数据</a:t>
              </a:r>
            </a:p>
          </p:txBody>
        </p:sp>
      </p:grpSp>
      <p:pic>
        <p:nvPicPr>
          <p:cNvPr id="26" name="图片 25">
            <a:extLst>
              <a:ext uri="{FF2B5EF4-FFF2-40B4-BE49-F238E27FC236}">
                <a16:creationId xmlns:a16="http://schemas.microsoft.com/office/drawing/2014/main" id="{653A2379-DFC4-44F8-8E4F-CD50072BCF76}"/>
              </a:ext>
            </a:extLst>
          </p:cNvPr>
          <p:cNvPicPr>
            <a:picLocks noChangeAspect="1"/>
          </p:cNvPicPr>
          <p:nvPr/>
        </p:nvPicPr>
        <p:blipFill>
          <a:blip r:embed="rId5">
            <a:extLst>
              <a:ext uri="{BEBA8EAE-BF5A-486C-A8C5-ECC9F3942E4B}">
                <a14:imgProps xmlns:a14="http://schemas.microsoft.com/office/drawing/2010/main">
                  <a14:imgLayer r:embed="rId6">
                    <a14:imgEffect>
                      <a14:saturation sat="0"/>
                    </a14:imgEffect>
                  </a14:imgLayer>
                </a14:imgProps>
              </a:ext>
            </a:extLst>
          </a:blip>
          <a:stretch>
            <a:fillRect/>
          </a:stretch>
        </p:blipFill>
        <p:spPr>
          <a:xfrm>
            <a:off x="962425" y="2552536"/>
            <a:ext cx="2628547" cy="3124961"/>
          </a:xfrm>
          <a:prstGeom prst="rect">
            <a:avLst/>
          </a:prstGeom>
        </p:spPr>
      </p:pic>
    </p:spTree>
    <p:extLst>
      <p:ext uri="{BB962C8B-B14F-4D97-AF65-F5344CB8AC3E}">
        <p14:creationId xmlns:p14="http://schemas.microsoft.com/office/powerpoint/2010/main" val="3042516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barn(outVertical)">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wipe(up)">
                                      <p:cBhvr>
                                        <p:cTn id="1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6795F307-88CE-4F5B-A381-2E3D4BC8F27B}"/>
              </a:ext>
            </a:extLst>
          </p:cNvPr>
          <p:cNvSpPr>
            <a:spLocks noGrp="1"/>
          </p:cNvSpPr>
          <p:nvPr>
            <p:ph type="title"/>
          </p:nvPr>
        </p:nvSpPr>
        <p:spPr/>
        <p:txBody>
          <a:bodyPr/>
          <a:lstStyle/>
          <a:p>
            <a:r>
              <a:rPr lang="zh-CN" altLang="en-US" dirty="0"/>
              <a:t>课堂要求</a:t>
            </a:r>
          </a:p>
        </p:txBody>
      </p:sp>
      <p:sp>
        <p:nvSpPr>
          <p:cNvPr id="4" name="灯片编号占位符 3">
            <a:extLst>
              <a:ext uri="{FF2B5EF4-FFF2-40B4-BE49-F238E27FC236}">
                <a16:creationId xmlns:a16="http://schemas.microsoft.com/office/drawing/2014/main" id="{6BC51E4F-BFF8-4419-8D05-C45422BFF5AF}"/>
              </a:ext>
            </a:extLst>
          </p:cNvPr>
          <p:cNvSpPr>
            <a:spLocks noGrp="1"/>
          </p:cNvSpPr>
          <p:nvPr>
            <p:ph type="sldNum" sz="quarter" idx="10"/>
          </p:nvPr>
        </p:nvSpPr>
        <p:spPr/>
        <p:txBody>
          <a:bodyPr/>
          <a:lstStyle/>
          <a:p>
            <a:fld id="{4235D990-D27F-4F2C-9FEA-C8DF9BEEB4E2}" type="slidenum">
              <a:rPr lang="zh-CN" altLang="en-US" smtClean="0"/>
              <a:t>6</a:t>
            </a:fld>
            <a:endParaRPr lang="zh-CN" altLang="en-US" dirty="0"/>
          </a:p>
        </p:txBody>
      </p:sp>
      <p:sp>
        <p:nvSpPr>
          <p:cNvPr id="5" name="Rectangle 3">
            <a:extLst>
              <a:ext uri="{FF2B5EF4-FFF2-40B4-BE49-F238E27FC236}">
                <a16:creationId xmlns:a16="http://schemas.microsoft.com/office/drawing/2014/main" id="{242CE8C4-0228-404E-8272-DC224628F9FE}"/>
              </a:ext>
            </a:extLst>
          </p:cNvPr>
          <p:cNvSpPr txBox="1">
            <a:spLocks noChangeArrowheads="1"/>
          </p:cNvSpPr>
          <p:nvPr/>
        </p:nvSpPr>
        <p:spPr>
          <a:xfrm>
            <a:off x="414527" y="1213066"/>
            <a:ext cx="11708199" cy="4953000"/>
          </a:xfrm>
          <a:prstGeom prst="rect">
            <a:avLst/>
          </a:prstGeom>
          <a:noFill/>
        </p:spPr>
        <p:txBody>
          <a:bodyPr lIns="92075" tIns="46038" rIns="92075" bIns="46038"/>
          <a:lstStyle>
            <a:lvl1pPr marL="384175" indent="-384175" algn="l" defTabSz="914400" rtl="0" eaLnBrk="1" latinLnBrk="0" hangingPunct="1">
              <a:lnSpc>
                <a:spcPct val="94000"/>
              </a:lnSpc>
              <a:spcBef>
                <a:spcPts val="1000"/>
              </a:spcBef>
              <a:spcAft>
                <a:spcPts val="200"/>
              </a:spcAft>
              <a:buFont typeface="Wingdings" panose="05000000000000000000" pitchFamily="2" charset="2"/>
              <a:buChar char="Ø"/>
              <a:defRPr sz="2400" b="1" kern="1200" baseline="0">
                <a:solidFill>
                  <a:schemeClr val="tx2"/>
                </a:solidFill>
                <a:latin typeface="Times New Roman" panose="02020603050405020304" pitchFamily="18" charset="0"/>
                <a:ea typeface="+mn-ea"/>
                <a:cs typeface="Times New Roman" panose="02020603050405020304" pitchFamily="18" charset="0"/>
              </a:defRPr>
            </a:lvl1pPr>
            <a:lvl2pPr marL="815975" indent="-285750" algn="l" defTabSz="914400" rtl="0" eaLnBrk="1" latinLnBrk="0" hangingPunct="1">
              <a:lnSpc>
                <a:spcPct val="94000"/>
              </a:lnSpc>
              <a:spcBef>
                <a:spcPts val="500"/>
              </a:spcBef>
              <a:spcAft>
                <a:spcPts val="200"/>
              </a:spcAft>
              <a:buFont typeface="Arial" panose="020B0604020202020204" pitchFamily="34" charset="0"/>
              <a:buChar char="•"/>
              <a:defRPr sz="2000" i="0" kern="1200" baseline="0">
                <a:solidFill>
                  <a:schemeClr val="tx2"/>
                </a:solidFill>
                <a:latin typeface="Times New Roman" panose="02020603050405020304" pitchFamily="18" charset="0"/>
                <a:ea typeface="+mn-ea"/>
                <a:cs typeface="Times New Roman" panose="02020603050405020304" pitchFamily="18" charset="0"/>
              </a:defRPr>
            </a:lvl2pPr>
            <a:lvl3pPr marL="1273175" indent="-285750" algn="l" defTabSz="914400" rtl="0" eaLnBrk="1" latinLnBrk="0" hangingPunct="1">
              <a:lnSpc>
                <a:spcPct val="94000"/>
              </a:lnSpc>
              <a:spcBef>
                <a:spcPts val="500"/>
              </a:spcBef>
              <a:spcAft>
                <a:spcPts val="200"/>
              </a:spcAft>
              <a:buSzPct val="50000"/>
              <a:buFont typeface="Wingdings" pitchFamily="2" charset="2"/>
              <a:buChar char="u"/>
              <a:defRPr sz="1800" kern="1200" baseline="0">
                <a:solidFill>
                  <a:schemeClr val="tx2"/>
                </a:solidFill>
                <a:latin typeface="Times New Roman" panose="02020603050405020304" pitchFamily="18" charset="0"/>
                <a:ea typeface="+mn-ea"/>
                <a:cs typeface="Times New Roman" panose="02020603050405020304" pitchFamily="18" charset="0"/>
              </a:defRPr>
            </a:lvl3pPr>
            <a:lvl4pPr marL="1656000" indent="-285750" algn="l" defTabSz="914400" rtl="0" eaLnBrk="1" latinLnBrk="0" hangingPunct="1">
              <a:lnSpc>
                <a:spcPct val="94000"/>
              </a:lnSpc>
              <a:spcBef>
                <a:spcPts val="500"/>
              </a:spcBef>
              <a:spcAft>
                <a:spcPts val="200"/>
              </a:spcAft>
              <a:buSzPct val="50000"/>
              <a:buFont typeface="Wingdings" panose="05000000000000000000" pitchFamily="2" charset="2"/>
              <a:buChar char="u"/>
              <a:defRPr sz="1600" i="0"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a:lnSpc>
                <a:spcPct val="150000"/>
              </a:lnSpc>
            </a:pPr>
            <a:r>
              <a:rPr lang="zh-CN" altLang="en-US" dirty="0">
                <a:latin typeface="微软雅黑" panose="020B0503020204020204" pitchFamily="34" charset="-122"/>
                <a:ea typeface="微软雅黑" panose="020B0503020204020204" pitchFamily="34" charset="-122"/>
              </a:rPr>
              <a:t>强烈建议参加每次授课及实验课程</a:t>
            </a:r>
            <a:r>
              <a:rPr lang="en-US" altLang="zh-CN" dirty="0">
                <a:latin typeface="微软雅黑" panose="020B0503020204020204" pitchFamily="34" charset="-122"/>
                <a:ea typeface="微软雅黑" panose="020B0503020204020204" pitchFamily="34" charset="-122"/>
              </a:rPr>
              <a:t>.</a:t>
            </a:r>
            <a:endParaRPr lang="en-AU" altLang="zh-TW" dirty="0">
              <a:latin typeface="微软雅黑" panose="020B0503020204020204" pitchFamily="34" charset="-122"/>
              <a:ea typeface="微软雅黑" panose="020B0503020204020204" pitchFamily="34" charset="-122"/>
            </a:endParaRPr>
          </a:p>
          <a:p>
            <a:pPr lvl="1">
              <a:lnSpc>
                <a:spcPct val="150000"/>
              </a:lnSpc>
            </a:pPr>
            <a:r>
              <a:rPr lang="zh-CN" altLang="en-US" dirty="0">
                <a:latin typeface="微软雅黑" panose="020B0503020204020204" pitchFamily="34" charset="-122"/>
                <a:ea typeface="微软雅黑" panose="020B0503020204020204" pitchFamily="34" charset="-122"/>
              </a:rPr>
              <a:t>课件中包含较全面的信息，在课堂上我讲提取重点部分进行讲解</a:t>
            </a:r>
            <a:endParaRPr lang="en-AU" altLang="zh-TW" dirty="0">
              <a:latin typeface="微软雅黑" panose="020B0503020204020204" pitchFamily="34" charset="-122"/>
              <a:ea typeface="微软雅黑" panose="020B0503020204020204" pitchFamily="34" charset="-122"/>
            </a:endParaRPr>
          </a:p>
          <a:p>
            <a:pPr lvl="1">
              <a:lnSpc>
                <a:spcPct val="150000"/>
              </a:lnSpc>
            </a:pPr>
            <a:r>
              <a:rPr lang="zh-CN" altLang="en-US" dirty="0">
                <a:latin typeface="微软雅黑" panose="020B0503020204020204" pitchFamily="34" charset="-122"/>
                <a:ea typeface="微软雅黑" panose="020B0503020204020204" pitchFamily="34" charset="-122"/>
              </a:rPr>
              <a:t>作为计算机系统的基础课程，本课程为今后的学习打下良好的基础</a:t>
            </a:r>
            <a:endParaRPr lang="en-AU" altLang="zh-TW" sz="1800" dirty="0">
              <a:latin typeface="微软雅黑" panose="020B0503020204020204" pitchFamily="34" charset="-122"/>
              <a:ea typeface="微软雅黑" panose="020B0503020204020204" pitchFamily="34" charset="-122"/>
            </a:endParaRPr>
          </a:p>
          <a:p>
            <a:pPr>
              <a:lnSpc>
                <a:spcPct val="150000"/>
              </a:lnSpc>
            </a:pPr>
            <a:r>
              <a:rPr lang="zh-CN" altLang="en-US" dirty="0">
                <a:latin typeface="微软雅黑" panose="020B0503020204020204" pitchFamily="34" charset="-122"/>
                <a:ea typeface="微软雅黑" panose="020B0503020204020204" pitchFamily="34" charset="-122"/>
              </a:rPr>
              <a:t>鼓励大家多问问题，并积极参加到课堂讨论活动</a:t>
            </a:r>
            <a:r>
              <a:rPr lang="en-US" altLang="zh-TW" dirty="0">
                <a:latin typeface="微软雅黑" panose="020B0503020204020204" pitchFamily="34" charset="-122"/>
                <a:ea typeface="微软雅黑" panose="020B0503020204020204" pitchFamily="34" charset="-122"/>
              </a:rPr>
              <a:t>.</a:t>
            </a:r>
          </a:p>
          <a:p>
            <a:pPr>
              <a:lnSpc>
                <a:spcPct val="150000"/>
              </a:lnSpc>
            </a:pPr>
            <a:r>
              <a:rPr lang="zh-CN" altLang="en-US" dirty="0">
                <a:latin typeface="微软雅黑" panose="020B0503020204020204" pitchFamily="34" charset="-122"/>
                <a:ea typeface="微软雅黑" panose="020B0503020204020204" pitchFamily="34" charset="-122"/>
              </a:rPr>
              <a:t>请按时到达课堂，如若迟到，动作轻缓，切勿影响其他上课同学</a:t>
            </a:r>
            <a:r>
              <a:rPr lang="en-AU" altLang="zh-TW" dirty="0">
                <a:latin typeface="微软雅黑" panose="020B0503020204020204" pitchFamily="34" charset="-122"/>
                <a:ea typeface="微软雅黑" panose="020B0503020204020204" pitchFamily="34" charset="-122"/>
              </a:rPr>
              <a:t>. </a:t>
            </a:r>
          </a:p>
          <a:p>
            <a:pPr>
              <a:lnSpc>
                <a:spcPct val="150000"/>
              </a:lnSpc>
            </a:pPr>
            <a:r>
              <a:rPr lang="zh-CN" altLang="en-US" dirty="0">
                <a:latin typeface="微软雅黑" panose="020B0503020204020204" pitchFamily="34" charset="-122"/>
                <a:ea typeface="微软雅黑" panose="020B0503020204020204" pitchFamily="34" charset="-122"/>
              </a:rPr>
              <a:t>对课程不理解的部分，请及时询问讲师或其他同学</a:t>
            </a:r>
            <a:r>
              <a:rPr lang="en-AU" altLang="zh-TW" dirty="0">
                <a:latin typeface="微软雅黑" panose="020B0503020204020204" pitchFamily="34" charset="-122"/>
                <a:ea typeface="微软雅黑" panose="020B0503020204020204" pitchFamily="34" charset="-122"/>
              </a:rPr>
              <a:t>.</a:t>
            </a:r>
          </a:p>
        </p:txBody>
      </p:sp>
    </p:spTree>
    <p:extLst>
      <p:ext uri="{BB962C8B-B14F-4D97-AF65-F5344CB8AC3E}">
        <p14:creationId xmlns:p14="http://schemas.microsoft.com/office/powerpoint/2010/main" val="197366159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完成取数指令的过程</a:t>
            </a:r>
            <a:r>
              <a:rPr lang="zh-CN" altLang="zh-CN" dirty="0">
                <a:solidFill>
                  <a:schemeClr val="tx1"/>
                </a:solidFill>
              </a:rPr>
              <a:t>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60</a:t>
            </a:fld>
            <a:endParaRPr lang="zh-CN" altLang="en-US"/>
          </a:p>
        </p:txBody>
      </p:sp>
      <p:grpSp>
        <p:nvGrpSpPr>
          <p:cNvPr id="71" name="Group 2">
            <a:extLst>
              <a:ext uri="{FF2B5EF4-FFF2-40B4-BE49-F238E27FC236}">
                <a16:creationId xmlns:a16="http://schemas.microsoft.com/office/drawing/2014/main" id="{997A7B20-EC58-41E8-9F25-D4F72CD3ACB7}"/>
              </a:ext>
            </a:extLst>
          </p:cNvPr>
          <p:cNvGrpSpPr>
            <a:grpSpLocks/>
          </p:cNvGrpSpPr>
          <p:nvPr/>
        </p:nvGrpSpPr>
        <p:grpSpPr bwMode="auto">
          <a:xfrm>
            <a:off x="5939730" y="4511650"/>
            <a:ext cx="1085850" cy="519113"/>
            <a:chOff x="2868" y="2846"/>
            <a:chExt cx="684" cy="327"/>
          </a:xfrm>
        </p:grpSpPr>
        <p:sp>
          <p:nvSpPr>
            <p:cNvPr id="72" name="Freeform 3">
              <a:extLst>
                <a:ext uri="{FF2B5EF4-FFF2-40B4-BE49-F238E27FC236}">
                  <a16:creationId xmlns:a16="http://schemas.microsoft.com/office/drawing/2014/main" id="{64676A28-200F-48A0-BAEA-F41AA0FAAA3B}"/>
                </a:ext>
              </a:extLst>
            </p:cNvPr>
            <p:cNvSpPr>
              <a:spLocks/>
            </p:cNvSpPr>
            <p:nvPr/>
          </p:nvSpPr>
          <p:spPr bwMode="auto">
            <a:xfrm>
              <a:off x="2868" y="3150"/>
              <a:ext cx="684" cy="1"/>
            </a:xfrm>
            <a:custGeom>
              <a:avLst/>
              <a:gdLst>
                <a:gd name="T0" fmla="*/ 0 w 684"/>
                <a:gd name="T1" fmla="*/ 0 h 1"/>
                <a:gd name="T2" fmla="*/ 684 w 684"/>
                <a:gd name="T3" fmla="*/ 0 h 1"/>
                <a:gd name="T4" fmla="*/ 0 60000 65536"/>
                <a:gd name="T5" fmla="*/ 0 60000 65536"/>
                <a:gd name="T6" fmla="*/ 0 w 684"/>
                <a:gd name="T7" fmla="*/ 0 h 1"/>
                <a:gd name="T8" fmla="*/ 684 w 684"/>
                <a:gd name="T9" fmla="*/ 1 h 1"/>
              </a:gdLst>
              <a:ahLst/>
              <a:cxnLst>
                <a:cxn ang="T4">
                  <a:pos x="T0" y="T1"/>
                </a:cxn>
                <a:cxn ang="T5">
                  <a:pos x="T2" y="T3"/>
                </a:cxn>
              </a:cxnLst>
              <a:rect l="T6" t="T7" r="T8" b="T9"/>
              <a:pathLst>
                <a:path w="684" h="1">
                  <a:moveTo>
                    <a:pt x="0" y="0"/>
                  </a:moveTo>
                  <a:lnTo>
                    <a:pt x="684" y="0"/>
                  </a:lnTo>
                </a:path>
              </a:pathLst>
            </a:custGeom>
            <a:noFill/>
            <a:ln w="28575">
              <a:solidFill>
                <a:srgbClr val="FF0000"/>
              </a:solidFill>
              <a:round/>
              <a:headEnd/>
              <a:tailEnd type="stealth" w="med" len="med"/>
            </a:ln>
            <a:extLst>
              <a:ext uri="{909E8E84-426E-40DD-AFC4-6F175D3DCCD1}">
                <a14:hiddenFill xmlns:a14="http://schemas.microsoft.com/office/drawing/2010/main">
                  <a:solidFill>
                    <a:srgbClr val="FFFFFF"/>
                  </a:solidFill>
                </a14:hiddenFill>
              </a:ext>
            </a:extLst>
          </p:spPr>
          <p:txBody>
            <a:bodyPr wrap="none" anchor="ctr"/>
            <a:lstStyle/>
            <a:p>
              <a:endParaRPr lang="zh-CN" altLang="en-US">
                <a:solidFill>
                  <a:srgbClr val="FF0000"/>
                </a:solidFill>
              </a:endParaRPr>
            </a:p>
          </p:txBody>
        </p:sp>
        <p:sp>
          <p:nvSpPr>
            <p:cNvPr id="73" name="Text Box 4">
              <a:extLst>
                <a:ext uri="{FF2B5EF4-FFF2-40B4-BE49-F238E27FC236}">
                  <a16:creationId xmlns:a16="http://schemas.microsoft.com/office/drawing/2014/main" id="{FDCACEA7-43CC-472A-AA27-2677EC0AFBE7}"/>
                </a:ext>
              </a:extLst>
            </p:cNvPr>
            <p:cNvSpPr txBox="1">
              <a:spLocks noChangeArrowheads="1"/>
            </p:cNvSpPr>
            <p:nvPr/>
          </p:nvSpPr>
          <p:spPr bwMode="auto">
            <a:xfrm>
              <a:off x="3168" y="2846"/>
              <a:ext cx="228"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wrap="none">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zh-CN" altLang="en-US">
                  <a:solidFill>
                    <a:srgbClr val="FF0000"/>
                  </a:solidFill>
                  <a:latin typeface="Times New Roman" panose="02020603050405020304" pitchFamily="18" charset="0"/>
                  <a:ea typeface="宋体" panose="02010600030101010101" pitchFamily="2" charset="-122"/>
                </a:rPr>
                <a:t>1</a:t>
              </a:r>
            </a:p>
          </p:txBody>
        </p:sp>
      </p:grpSp>
      <p:grpSp>
        <p:nvGrpSpPr>
          <p:cNvPr id="74" name="Group 5">
            <a:extLst>
              <a:ext uri="{FF2B5EF4-FFF2-40B4-BE49-F238E27FC236}">
                <a16:creationId xmlns:a16="http://schemas.microsoft.com/office/drawing/2014/main" id="{1CACB093-509F-4C85-B5F2-6CCD7F3E4152}"/>
              </a:ext>
            </a:extLst>
          </p:cNvPr>
          <p:cNvGrpSpPr>
            <a:grpSpLocks/>
          </p:cNvGrpSpPr>
          <p:nvPr/>
        </p:nvGrpSpPr>
        <p:grpSpPr bwMode="auto">
          <a:xfrm>
            <a:off x="7197030" y="3575025"/>
            <a:ext cx="361950" cy="914400"/>
            <a:chOff x="3660" y="2256"/>
            <a:chExt cx="228" cy="576"/>
          </a:xfrm>
        </p:grpSpPr>
        <p:sp>
          <p:nvSpPr>
            <p:cNvPr id="75" name="Line 6">
              <a:extLst>
                <a:ext uri="{FF2B5EF4-FFF2-40B4-BE49-F238E27FC236}">
                  <a16:creationId xmlns:a16="http://schemas.microsoft.com/office/drawing/2014/main" id="{A27D7CB7-15C0-4B5B-BBD8-DCE5563457EA}"/>
                </a:ext>
              </a:extLst>
            </p:cNvPr>
            <p:cNvSpPr>
              <a:spLocks noChangeShapeType="1"/>
            </p:cNvSpPr>
            <p:nvPr/>
          </p:nvSpPr>
          <p:spPr bwMode="auto">
            <a:xfrm flipV="1">
              <a:off x="3840" y="2256"/>
              <a:ext cx="0" cy="576"/>
            </a:xfrm>
            <a:prstGeom prst="line">
              <a:avLst/>
            </a:prstGeom>
            <a:noFill/>
            <a:ln w="28575">
              <a:solidFill>
                <a:srgbClr val="FF0000"/>
              </a:solidFill>
              <a:round/>
              <a:headEnd/>
              <a:tailEnd type="stealth"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6" name="Text Box 7">
              <a:extLst>
                <a:ext uri="{FF2B5EF4-FFF2-40B4-BE49-F238E27FC236}">
                  <a16:creationId xmlns:a16="http://schemas.microsoft.com/office/drawing/2014/main" id="{2C611133-224C-4FC5-B4C5-3D3621C17840}"/>
                </a:ext>
              </a:extLst>
            </p:cNvPr>
            <p:cNvSpPr txBox="1">
              <a:spLocks noChangeArrowheads="1"/>
            </p:cNvSpPr>
            <p:nvPr/>
          </p:nvSpPr>
          <p:spPr bwMode="auto">
            <a:xfrm>
              <a:off x="3660" y="2375"/>
              <a:ext cx="228"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zh-CN" altLang="en-US">
                  <a:solidFill>
                    <a:srgbClr val="FF0000"/>
                  </a:solidFill>
                  <a:latin typeface="Times New Roman" panose="02020603050405020304" pitchFamily="18" charset="0"/>
                  <a:ea typeface="宋体" panose="02010600030101010101" pitchFamily="2" charset="-122"/>
                </a:rPr>
                <a:t>2</a:t>
              </a:r>
            </a:p>
          </p:txBody>
        </p:sp>
      </p:grpSp>
      <p:grpSp>
        <p:nvGrpSpPr>
          <p:cNvPr id="77" name="Group 8">
            <a:extLst>
              <a:ext uri="{FF2B5EF4-FFF2-40B4-BE49-F238E27FC236}">
                <a16:creationId xmlns:a16="http://schemas.microsoft.com/office/drawing/2014/main" id="{5BDFBC39-22CD-42C0-A80E-ADE74764855B}"/>
              </a:ext>
            </a:extLst>
          </p:cNvPr>
          <p:cNvGrpSpPr>
            <a:grpSpLocks/>
          </p:cNvGrpSpPr>
          <p:nvPr/>
        </p:nvGrpSpPr>
        <p:grpSpPr bwMode="auto">
          <a:xfrm>
            <a:off x="8187630" y="3575025"/>
            <a:ext cx="361950" cy="914400"/>
            <a:chOff x="4284" y="2256"/>
            <a:chExt cx="228" cy="576"/>
          </a:xfrm>
        </p:grpSpPr>
        <p:sp>
          <p:nvSpPr>
            <p:cNvPr id="78" name="Line 9">
              <a:extLst>
                <a:ext uri="{FF2B5EF4-FFF2-40B4-BE49-F238E27FC236}">
                  <a16:creationId xmlns:a16="http://schemas.microsoft.com/office/drawing/2014/main" id="{64D0EBC4-8691-4F9D-A821-C7F0E87D830E}"/>
                </a:ext>
              </a:extLst>
            </p:cNvPr>
            <p:cNvSpPr>
              <a:spLocks noChangeShapeType="1"/>
            </p:cNvSpPr>
            <p:nvPr/>
          </p:nvSpPr>
          <p:spPr bwMode="auto">
            <a:xfrm>
              <a:off x="4464" y="2256"/>
              <a:ext cx="0" cy="576"/>
            </a:xfrm>
            <a:prstGeom prst="line">
              <a:avLst/>
            </a:prstGeom>
            <a:noFill/>
            <a:ln w="28575">
              <a:solidFill>
                <a:srgbClr val="FF0000"/>
              </a:solidFill>
              <a:round/>
              <a:headEnd/>
              <a:tailEnd type="stealth"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9" name="Text Box 10">
              <a:extLst>
                <a:ext uri="{FF2B5EF4-FFF2-40B4-BE49-F238E27FC236}">
                  <a16:creationId xmlns:a16="http://schemas.microsoft.com/office/drawing/2014/main" id="{A3FB8722-3A17-4B7D-B1E0-5243AFFE386B}"/>
                </a:ext>
              </a:extLst>
            </p:cNvPr>
            <p:cNvSpPr txBox="1">
              <a:spLocks noChangeArrowheads="1"/>
            </p:cNvSpPr>
            <p:nvPr/>
          </p:nvSpPr>
          <p:spPr bwMode="auto">
            <a:xfrm>
              <a:off x="4284" y="2375"/>
              <a:ext cx="228"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zh-CN" altLang="en-US" dirty="0">
                  <a:solidFill>
                    <a:srgbClr val="FF0000"/>
                  </a:solidFill>
                  <a:latin typeface="Times New Roman" panose="02020603050405020304" pitchFamily="18" charset="0"/>
                  <a:ea typeface="宋体" panose="02010600030101010101" pitchFamily="2" charset="-122"/>
                </a:rPr>
                <a:t>3</a:t>
              </a:r>
            </a:p>
          </p:txBody>
        </p:sp>
      </p:grpSp>
      <p:sp>
        <p:nvSpPr>
          <p:cNvPr id="80" name="Line 11">
            <a:extLst>
              <a:ext uri="{FF2B5EF4-FFF2-40B4-BE49-F238E27FC236}">
                <a16:creationId xmlns:a16="http://schemas.microsoft.com/office/drawing/2014/main" id="{98DAD0B3-442F-4996-A80E-EEC1C8940662}"/>
              </a:ext>
            </a:extLst>
          </p:cNvPr>
          <p:cNvSpPr>
            <a:spLocks noChangeShapeType="1"/>
          </p:cNvSpPr>
          <p:nvPr/>
        </p:nvSpPr>
        <p:spPr bwMode="auto">
          <a:xfrm flipV="1">
            <a:off x="5425380" y="3117825"/>
            <a:ext cx="0" cy="762000"/>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wrap="none" anchor="ctr"/>
          <a:lstStyle/>
          <a:p>
            <a:endParaRPr lang="zh-CN" altLang="en-US" dirty="0"/>
          </a:p>
        </p:txBody>
      </p:sp>
      <p:grpSp>
        <p:nvGrpSpPr>
          <p:cNvPr id="81" name="Group 12">
            <a:extLst>
              <a:ext uri="{FF2B5EF4-FFF2-40B4-BE49-F238E27FC236}">
                <a16:creationId xmlns:a16="http://schemas.microsoft.com/office/drawing/2014/main" id="{FF381955-1D05-46B1-8211-08B592297704}"/>
              </a:ext>
            </a:extLst>
          </p:cNvPr>
          <p:cNvGrpSpPr>
            <a:grpSpLocks/>
          </p:cNvGrpSpPr>
          <p:nvPr/>
        </p:nvGrpSpPr>
        <p:grpSpPr bwMode="auto">
          <a:xfrm>
            <a:off x="4815780" y="2620938"/>
            <a:ext cx="609600" cy="519112"/>
            <a:chOff x="2160" y="1655"/>
            <a:chExt cx="384" cy="327"/>
          </a:xfrm>
        </p:grpSpPr>
        <p:sp>
          <p:nvSpPr>
            <p:cNvPr id="82" name="Line 13">
              <a:extLst>
                <a:ext uri="{FF2B5EF4-FFF2-40B4-BE49-F238E27FC236}">
                  <a16:creationId xmlns:a16="http://schemas.microsoft.com/office/drawing/2014/main" id="{3C1064E3-640C-4C77-9EAF-FDFF62F66979}"/>
                </a:ext>
              </a:extLst>
            </p:cNvPr>
            <p:cNvSpPr>
              <a:spLocks noChangeShapeType="1"/>
            </p:cNvSpPr>
            <p:nvPr/>
          </p:nvSpPr>
          <p:spPr bwMode="auto">
            <a:xfrm flipH="1">
              <a:off x="2160" y="1968"/>
              <a:ext cx="384" cy="0"/>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83" name="Text Box 14">
              <a:extLst>
                <a:ext uri="{FF2B5EF4-FFF2-40B4-BE49-F238E27FC236}">
                  <a16:creationId xmlns:a16="http://schemas.microsoft.com/office/drawing/2014/main" id="{50AAEDA2-8A61-4AED-94F7-79B4109093DD}"/>
                </a:ext>
              </a:extLst>
            </p:cNvPr>
            <p:cNvSpPr txBox="1">
              <a:spLocks noChangeArrowheads="1"/>
            </p:cNvSpPr>
            <p:nvPr/>
          </p:nvSpPr>
          <p:spPr bwMode="auto">
            <a:xfrm>
              <a:off x="2238" y="1655"/>
              <a:ext cx="228"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wrap="none">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zh-CN" altLang="en-US" dirty="0">
                  <a:solidFill>
                    <a:srgbClr val="FF0000"/>
                  </a:solidFill>
                  <a:latin typeface="Times New Roman" panose="02020603050405020304" pitchFamily="18" charset="0"/>
                  <a:ea typeface="宋体" panose="02010600030101010101" pitchFamily="2" charset="-122"/>
                </a:rPr>
                <a:t>5</a:t>
              </a:r>
            </a:p>
          </p:txBody>
        </p:sp>
      </p:grpSp>
      <p:sp>
        <p:nvSpPr>
          <p:cNvPr id="84" name="Line 15">
            <a:extLst>
              <a:ext uri="{FF2B5EF4-FFF2-40B4-BE49-F238E27FC236}">
                <a16:creationId xmlns:a16="http://schemas.microsoft.com/office/drawing/2014/main" id="{5B2831B2-C675-480A-AA1B-953255464C99}"/>
              </a:ext>
            </a:extLst>
          </p:cNvPr>
          <p:cNvSpPr>
            <a:spLocks noChangeShapeType="1"/>
          </p:cNvSpPr>
          <p:nvPr/>
        </p:nvSpPr>
        <p:spPr bwMode="auto">
          <a:xfrm>
            <a:off x="7177980" y="3727425"/>
            <a:ext cx="0" cy="762000"/>
          </a:xfrm>
          <a:prstGeom prst="line">
            <a:avLst/>
          </a:prstGeom>
          <a:noFill/>
          <a:ln w="28575">
            <a:solidFill>
              <a:srgbClr val="FF0000"/>
            </a:solidFill>
            <a:round/>
            <a:headEnd/>
            <a:tailEnd type="stealth" w="med" len="med"/>
          </a:ln>
          <a:extLst>
            <a:ext uri="{909E8E84-426E-40DD-AFC4-6F175D3DCCD1}">
              <a14:hiddenFill xmlns:a14="http://schemas.microsoft.com/office/drawing/2010/main">
                <a:noFill/>
              </a14:hiddenFill>
            </a:ext>
          </a:extLst>
        </p:spPr>
        <p:txBody>
          <a:bodyPr wrap="none" anchor="ctr"/>
          <a:lstStyle/>
          <a:p>
            <a:endParaRPr lang="zh-CN" altLang="en-US" dirty="0"/>
          </a:p>
        </p:txBody>
      </p:sp>
      <p:grpSp>
        <p:nvGrpSpPr>
          <p:cNvPr id="85" name="Group 16">
            <a:extLst>
              <a:ext uri="{FF2B5EF4-FFF2-40B4-BE49-F238E27FC236}">
                <a16:creationId xmlns:a16="http://schemas.microsoft.com/office/drawing/2014/main" id="{16074127-25C5-43DC-996D-919CA5CAC728}"/>
              </a:ext>
            </a:extLst>
          </p:cNvPr>
          <p:cNvGrpSpPr>
            <a:grpSpLocks/>
          </p:cNvGrpSpPr>
          <p:nvPr/>
        </p:nvGrpSpPr>
        <p:grpSpPr bwMode="auto">
          <a:xfrm>
            <a:off x="5653980" y="3230538"/>
            <a:ext cx="1524000" cy="519112"/>
            <a:chOff x="2688" y="2039"/>
            <a:chExt cx="960" cy="327"/>
          </a:xfrm>
        </p:grpSpPr>
        <p:sp>
          <p:nvSpPr>
            <p:cNvPr id="86" name="Line 17">
              <a:extLst>
                <a:ext uri="{FF2B5EF4-FFF2-40B4-BE49-F238E27FC236}">
                  <a16:creationId xmlns:a16="http://schemas.microsoft.com/office/drawing/2014/main" id="{BF0B84DF-EC98-4310-8F8E-1372939A785C}"/>
                </a:ext>
              </a:extLst>
            </p:cNvPr>
            <p:cNvSpPr>
              <a:spLocks noChangeShapeType="1"/>
            </p:cNvSpPr>
            <p:nvPr/>
          </p:nvSpPr>
          <p:spPr bwMode="auto">
            <a:xfrm>
              <a:off x="2688" y="2352"/>
              <a:ext cx="960" cy="0"/>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wrap="none" anchor="ctr"/>
            <a:lstStyle/>
            <a:p>
              <a:endParaRPr lang="zh-CN" altLang="en-US" dirty="0"/>
            </a:p>
          </p:txBody>
        </p:sp>
        <p:sp>
          <p:nvSpPr>
            <p:cNvPr id="87" name="Text Box 18">
              <a:extLst>
                <a:ext uri="{FF2B5EF4-FFF2-40B4-BE49-F238E27FC236}">
                  <a16:creationId xmlns:a16="http://schemas.microsoft.com/office/drawing/2014/main" id="{15E64074-D092-4185-B0F1-86105F4B9739}"/>
                </a:ext>
              </a:extLst>
            </p:cNvPr>
            <p:cNvSpPr txBox="1">
              <a:spLocks noChangeArrowheads="1"/>
            </p:cNvSpPr>
            <p:nvPr/>
          </p:nvSpPr>
          <p:spPr bwMode="auto">
            <a:xfrm>
              <a:off x="3180" y="2039"/>
              <a:ext cx="228"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wrap="none">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zh-CN" altLang="en-US" dirty="0">
                  <a:solidFill>
                    <a:srgbClr val="FF0000"/>
                  </a:solidFill>
                  <a:latin typeface="Times New Roman" panose="02020603050405020304" pitchFamily="18" charset="0"/>
                  <a:ea typeface="宋体" panose="02010600030101010101" pitchFamily="2" charset="-122"/>
                </a:rPr>
                <a:t>6</a:t>
              </a:r>
            </a:p>
          </p:txBody>
        </p:sp>
      </p:grpSp>
      <p:grpSp>
        <p:nvGrpSpPr>
          <p:cNvPr id="88" name="Group 19">
            <a:extLst>
              <a:ext uri="{FF2B5EF4-FFF2-40B4-BE49-F238E27FC236}">
                <a16:creationId xmlns:a16="http://schemas.microsoft.com/office/drawing/2014/main" id="{5D5CF76C-7384-49F7-8D95-D242EE448AF0}"/>
              </a:ext>
            </a:extLst>
          </p:cNvPr>
          <p:cNvGrpSpPr>
            <a:grpSpLocks/>
          </p:cNvGrpSpPr>
          <p:nvPr/>
        </p:nvGrpSpPr>
        <p:grpSpPr bwMode="auto">
          <a:xfrm>
            <a:off x="7501830" y="3575025"/>
            <a:ext cx="361950" cy="914400"/>
            <a:chOff x="3852" y="2256"/>
            <a:chExt cx="228" cy="576"/>
          </a:xfrm>
        </p:grpSpPr>
        <p:sp>
          <p:nvSpPr>
            <p:cNvPr id="89" name="Line 20">
              <a:extLst>
                <a:ext uri="{FF2B5EF4-FFF2-40B4-BE49-F238E27FC236}">
                  <a16:creationId xmlns:a16="http://schemas.microsoft.com/office/drawing/2014/main" id="{5F28BAF7-FBA3-4756-804A-369BDB982EC3}"/>
                </a:ext>
              </a:extLst>
            </p:cNvPr>
            <p:cNvSpPr>
              <a:spLocks noChangeShapeType="1"/>
            </p:cNvSpPr>
            <p:nvPr/>
          </p:nvSpPr>
          <p:spPr bwMode="auto">
            <a:xfrm flipV="1">
              <a:off x="4032" y="2256"/>
              <a:ext cx="0" cy="576"/>
            </a:xfrm>
            <a:prstGeom prst="line">
              <a:avLst/>
            </a:prstGeom>
            <a:noFill/>
            <a:ln w="28575">
              <a:solidFill>
                <a:srgbClr val="FF0000"/>
              </a:solidFill>
              <a:round/>
              <a:headEnd/>
              <a:tailEnd type="stealth" w="med" len="med"/>
            </a:ln>
            <a:extLst>
              <a:ext uri="{909E8E84-426E-40DD-AFC4-6F175D3DCCD1}">
                <a14:hiddenFill xmlns:a14="http://schemas.microsoft.com/office/drawing/2010/main">
                  <a:noFill/>
                </a14:hiddenFill>
              </a:ext>
            </a:extLst>
          </p:spPr>
          <p:txBody>
            <a:bodyPr wrap="none" anchor="ctr"/>
            <a:lstStyle/>
            <a:p>
              <a:endParaRPr lang="zh-CN" altLang="en-US" dirty="0"/>
            </a:p>
          </p:txBody>
        </p:sp>
        <p:sp>
          <p:nvSpPr>
            <p:cNvPr id="90" name="Text Box 21">
              <a:extLst>
                <a:ext uri="{FF2B5EF4-FFF2-40B4-BE49-F238E27FC236}">
                  <a16:creationId xmlns:a16="http://schemas.microsoft.com/office/drawing/2014/main" id="{90101972-CC9A-4645-8DEC-613A9E43FDD8}"/>
                </a:ext>
              </a:extLst>
            </p:cNvPr>
            <p:cNvSpPr txBox="1">
              <a:spLocks noChangeArrowheads="1"/>
            </p:cNvSpPr>
            <p:nvPr/>
          </p:nvSpPr>
          <p:spPr bwMode="auto">
            <a:xfrm>
              <a:off x="3852" y="2375"/>
              <a:ext cx="228"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wrap="none">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zh-CN" altLang="en-US">
                  <a:solidFill>
                    <a:srgbClr val="FF0000"/>
                  </a:solidFill>
                  <a:latin typeface="Times New Roman" panose="02020603050405020304" pitchFamily="18" charset="0"/>
                  <a:ea typeface="宋体" panose="02010600030101010101" pitchFamily="2" charset="-122"/>
                </a:rPr>
                <a:t>7</a:t>
              </a:r>
            </a:p>
          </p:txBody>
        </p:sp>
      </p:grpSp>
      <p:grpSp>
        <p:nvGrpSpPr>
          <p:cNvPr id="91" name="Group 22">
            <a:extLst>
              <a:ext uri="{FF2B5EF4-FFF2-40B4-BE49-F238E27FC236}">
                <a16:creationId xmlns:a16="http://schemas.microsoft.com/office/drawing/2014/main" id="{0458DED5-6BB9-46FC-9CB5-61F6C4F74B6E}"/>
              </a:ext>
            </a:extLst>
          </p:cNvPr>
          <p:cNvGrpSpPr>
            <a:grpSpLocks/>
          </p:cNvGrpSpPr>
          <p:nvPr/>
        </p:nvGrpSpPr>
        <p:grpSpPr bwMode="auto">
          <a:xfrm>
            <a:off x="8625780" y="3575025"/>
            <a:ext cx="361950" cy="914400"/>
            <a:chOff x="4560" y="2256"/>
            <a:chExt cx="228" cy="576"/>
          </a:xfrm>
        </p:grpSpPr>
        <p:sp>
          <p:nvSpPr>
            <p:cNvPr id="92" name="Line 23">
              <a:extLst>
                <a:ext uri="{FF2B5EF4-FFF2-40B4-BE49-F238E27FC236}">
                  <a16:creationId xmlns:a16="http://schemas.microsoft.com/office/drawing/2014/main" id="{CECD66EB-D8E4-4E42-B28B-410EB2EB503F}"/>
                </a:ext>
              </a:extLst>
            </p:cNvPr>
            <p:cNvSpPr>
              <a:spLocks noChangeShapeType="1"/>
            </p:cNvSpPr>
            <p:nvPr/>
          </p:nvSpPr>
          <p:spPr bwMode="auto">
            <a:xfrm>
              <a:off x="4752" y="2256"/>
              <a:ext cx="0" cy="576"/>
            </a:xfrm>
            <a:prstGeom prst="line">
              <a:avLst/>
            </a:prstGeom>
            <a:noFill/>
            <a:ln w="28575">
              <a:solidFill>
                <a:srgbClr val="FF0000"/>
              </a:solidFill>
              <a:round/>
              <a:headEnd/>
              <a:tailEnd type="stealth" w="med" len="med"/>
            </a:ln>
            <a:extLst>
              <a:ext uri="{909E8E84-426E-40DD-AFC4-6F175D3DCCD1}">
                <a14:hiddenFill xmlns:a14="http://schemas.microsoft.com/office/drawing/2010/main">
                  <a:noFill/>
                </a14:hiddenFill>
              </a:ext>
            </a:extLst>
          </p:spPr>
          <p:txBody>
            <a:bodyPr wrap="none" anchor="ctr"/>
            <a:lstStyle/>
            <a:p>
              <a:endParaRPr lang="zh-CN" altLang="en-US" dirty="0"/>
            </a:p>
          </p:txBody>
        </p:sp>
        <p:sp>
          <p:nvSpPr>
            <p:cNvPr id="93" name="Text Box 24">
              <a:extLst>
                <a:ext uri="{FF2B5EF4-FFF2-40B4-BE49-F238E27FC236}">
                  <a16:creationId xmlns:a16="http://schemas.microsoft.com/office/drawing/2014/main" id="{ED7B2AA5-406F-4911-B9A0-EDC93292B999}"/>
                </a:ext>
              </a:extLst>
            </p:cNvPr>
            <p:cNvSpPr txBox="1">
              <a:spLocks noChangeArrowheads="1"/>
            </p:cNvSpPr>
            <p:nvPr/>
          </p:nvSpPr>
          <p:spPr bwMode="auto">
            <a:xfrm>
              <a:off x="4560" y="2375"/>
              <a:ext cx="228"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wrap="none">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zh-CN" altLang="en-US" dirty="0">
                  <a:solidFill>
                    <a:srgbClr val="FF0000"/>
                  </a:solidFill>
                  <a:latin typeface="Times New Roman" panose="02020603050405020304" pitchFamily="18" charset="0"/>
                  <a:ea typeface="宋体" panose="02010600030101010101" pitchFamily="2" charset="-122"/>
                </a:rPr>
                <a:t>8</a:t>
              </a:r>
            </a:p>
          </p:txBody>
        </p:sp>
      </p:grpSp>
      <p:sp>
        <p:nvSpPr>
          <p:cNvPr id="94" name="Line 25">
            <a:extLst>
              <a:ext uri="{FF2B5EF4-FFF2-40B4-BE49-F238E27FC236}">
                <a16:creationId xmlns:a16="http://schemas.microsoft.com/office/drawing/2014/main" id="{2B8CAAE3-CEC2-44E4-A114-FC9EDC4B2D73}"/>
              </a:ext>
            </a:extLst>
          </p:cNvPr>
          <p:cNvSpPr>
            <a:spLocks noChangeShapeType="1"/>
          </p:cNvSpPr>
          <p:nvPr/>
        </p:nvSpPr>
        <p:spPr bwMode="auto">
          <a:xfrm flipV="1">
            <a:off x="1615380" y="3422625"/>
            <a:ext cx="0" cy="3200400"/>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wrap="none" anchor="ctr"/>
          <a:lstStyle/>
          <a:p>
            <a:endParaRPr lang="zh-CN" altLang="en-US" dirty="0"/>
          </a:p>
        </p:txBody>
      </p:sp>
      <p:sp>
        <p:nvSpPr>
          <p:cNvPr id="95" name="Line 26">
            <a:extLst>
              <a:ext uri="{FF2B5EF4-FFF2-40B4-BE49-F238E27FC236}">
                <a16:creationId xmlns:a16="http://schemas.microsoft.com/office/drawing/2014/main" id="{91B99AAC-BD2C-4A0A-A262-D574E0F526E6}"/>
              </a:ext>
            </a:extLst>
          </p:cNvPr>
          <p:cNvSpPr>
            <a:spLocks noChangeShapeType="1"/>
          </p:cNvSpPr>
          <p:nvPr/>
        </p:nvSpPr>
        <p:spPr bwMode="auto">
          <a:xfrm>
            <a:off x="1615380" y="3422625"/>
            <a:ext cx="609600" cy="0"/>
          </a:xfrm>
          <a:prstGeom prst="line">
            <a:avLst/>
          </a:prstGeom>
          <a:noFill/>
          <a:ln w="28575">
            <a:solidFill>
              <a:srgbClr val="FF0000"/>
            </a:solidFill>
            <a:round/>
            <a:headEnd/>
            <a:tailEnd type="stealth" w="med" len="med"/>
          </a:ln>
          <a:extLst>
            <a:ext uri="{909E8E84-426E-40DD-AFC4-6F175D3DCCD1}">
              <a14:hiddenFill xmlns:a14="http://schemas.microsoft.com/office/drawing/2010/main">
                <a:noFill/>
              </a14:hiddenFill>
            </a:ext>
          </a:extLst>
        </p:spPr>
        <p:txBody>
          <a:bodyPr wrap="none" anchor="ctr"/>
          <a:lstStyle/>
          <a:p>
            <a:endParaRPr lang="zh-CN" altLang="en-US" dirty="0"/>
          </a:p>
        </p:txBody>
      </p:sp>
      <p:grpSp>
        <p:nvGrpSpPr>
          <p:cNvPr id="96" name="Group 27">
            <a:extLst>
              <a:ext uri="{FF2B5EF4-FFF2-40B4-BE49-F238E27FC236}">
                <a16:creationId xmlns:a16="http://schemas.microsoft.com/office/drawing/2014/main" id="{CC5695C1-7ECD-4C6C-88C2-2F18D7CB4FDA}"/>
              </a:ext>
            </a:extLst>
          </p:cNvPr>
          <p:cNvGrpSpPr>
            <a:grpSpLocks/>
          </p:cNvGrpSpPr>
          <p:nvPr/>
        </p:nvGrpSpPr>
        <p:grpSpPr bwMode="auto">
          <a:xfrm>
            <a:off x="9159180" y="4718025"/>
            <a:ext cx="304800" cy="1905000"/>
            <a:chOff x="4896" y="2976"/>
            <a:chExt cx="192" cy="1200"/>
          </a:xfrm>
        </p:grpSpPr>
        <p:sp>
          <p:nvSpPr>
            <p:cNvPr id="97" name="Line 28">
              <a:extLst>
                <a:ext uri="{FF2B5EF4-FFF2-40B4-BE49-F238E27FC236}">
                  <a16:creationId xmlns:a16="http://schemas.microsoft.com/office/drawing/2014/main" id="{0614EDA7-F288-46F4-9AB0-1A3E979263A3}"/>
                </a:ext>
              </a:extLst>
            </p:cNvPr>
            <p:cNvSpPr>
              <a:spLocks noChangeShapeType="1"/>
            </p:cNvSpPr>
            <p:nvPr/>
          </p:nvSpPr>
          <p:spPr bwMode="auto">
            <a:xfrm>
              <a:off x="5088" y="2976"/>
              <a:ext cx="0" cy="1200"/>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wrap="none" anchor="ctr"/>
            <a:lstStyle/>
            <a:p>
              <a:endParaRPr lang="zh-CN" altLang="en-US" dirty="0"/>
            </a:p>
          </p:txBody>
        </p:sp>
        <p:sp>
          <p:nvSpPr>
            <p:cNvPr id="98" name="Line 29">
              <a:extLst>
                <a:ext uri="{FF2B5EF4-FFF2-40B4-BE49-F238E27FC236}">
                  <a16:creationId xmlns:a16="http://schemas.microsoft.com/office/drawing/2014/main" id="{D3A6FCD2-17FC-47BD-8D09-DFB175FE70C8}"/>
                </a:ext>
              </a:extLst>
            </p:cNvPr>
            <p:cNvSpPr>
              <a:spLocks noChangeShapeType="1"/>
            </p:cNvSpPr>
            <p:nvPr/>
          </p:nvSpPr>
          <p:spPr bwMode="auto">
            <a:xfrm flipH="1">
              <a:off x="4896" y="2976"/>
              <a:ext cx="192" cy="0"/>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wrap="none" anchor="ctr"/>
            <a:lstStyle/>
            <a:p>
              <a:endParaRPr lang="zh-CN" altLang="en-US" dirty="0"/>
            </a:p>
          </p:txBody>
        </p:sp>
      </p:grpSp>
      <p:grpSp>
        <p:nvGrpSpPr>
          <p:cNvPr id="99" name="Group 30">
            <a:extLst>
              <a:ext uri="{FF2B5EF4-FFF2-40B4-BE49-F238E27FC236}">
                <a16:creationId xmlns:a16="http://schemas.microsoft.com/office/drawing/2014/main" id="{3A77861C-E443-414D-B805-757F14C8693F}"/>
              </a:ext>
            </a:extLst>
          </p:cNvPr>
          <p:cNvGrpSpPr>
            <a:grpSpLocks/>
          </p:cNvGrpSpPr>
          <p:nvPr/>
        </p:nvGrpSpPr>
        <p:grpSpPr bwMode="auto">
          <a:xfrm>
            <a:off x="1615380" y="6111850"/>
            <a:ext cx="7848600" cy="519113"/>
            <a:chOff x="144" y="3854"/>
            <a:chExt cx="4944" cy="327"/>
          </a:xfrm>
        </p:grpSpPr>
        <p:sp>
          <p:nvSpPr>
            <p:cNvPr id="100" name="Line 31">
              <a:extLst>
                <a:ext uri="{FF2B5EF4-FFF2-40B4-BE49-F238E27FC236}">
                  <a16:creationId xmlns:a16="http://schemas.microsoft.com/office/drawing/2014/main" id="{B2789932-B810-4A94-9DFA-155D375CFA36}"/>
                </a:ext>
              </a:extLst>
            </p:cNvPr>
            <p:cNvSpPr>
              <a:spLocks noChangeShapeType="1"/>
            </p:cNvSpPr>
            <p:nvPr/>
          </p:nvSpPr>
          <p:spPr bwMode="auto">
            <a:xfrm flipH="1">
              <a:off x="2496" y="4176"/>
              <a:ext cx="2592" cy="0"/>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01" name="Line 32">
              <a:extLst>
                <a:ext uri="{FF2B5EF4-FFF2-40B4-BE49-F238E27FC236}">
                  <a16:creationId xmlns:a16="http://schemas.microsoft.com/office/drawing/2014/main" id="{3297218C-BBC1-4115-A5BD-30EE56A93E26}"/>
                </a:ext>
              </a:extLst>
            </p:cNvPr>
            <p:cNvSpPr>
              <a:spLocks noChangeShapeType="1"/>
            </p:cNvSpPr>
            <p:nvPr/>
          </p:nvSpPr>
          <p:spPr bwMode="auto">
            <a:xfrm flipH="1">
              <a:off x="144" y="4176"/>
              <a:ext cx="2400" cy="0"/>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wrap="none" anchor="ctr"/>
            <a:lstStyle/>
            <a:p>
              <a:endParaRPr lang="zh-CN" altLang="en-US" dirty="0"/>
            </a:p>
          </p:txBody>
        </p:sp>
        <p:sp>
          <p:nvSpPr>
            <p:cNvPr id="102" name="Text Box 33">
              <a:extLst>
                <a:ext uri="{FF2B5EF4-FFF2-40B4-BE49-F238E27FC236}">
                  <a16:creationId xmlns:a16="http://schemas.microsoft.com/office/drawing/2014/main" id="{F7CAF57B-B73B-4076-95F7-0BFD6C861879}"/>
                </a:ext>
              </a:extLst>
            </p:cNvPr>
            <p:cNvSpPr txBox="1">
              <a:spLocks noChangeArrowheads="1"/>
            </p:cNvSpPr>
            <p:nvPr/>
          </p:nvSpPr>
          <p:spPr bwMode="auto">
            <a:xfrm>
              <a:off x="3180" y="3854"/>
              <a:ext cx="228"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wrap="none">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zh-CN" altLang="en-US" dirty="0">
                  <a:solidFill>
                    <a:srgbClr val="FF0000"/>
                  </a:solidFill>
                  <a:latin typeface="Times New Roman" panose="02020603050405020304" pitchFamily="18" charset="0"/>
                  <a:ea typeface="宋体" panose="02010600030101010101" pitchFamily="2" charset="-122"/>
                </a:rPr>
                <a:t>9</a:t>
              </a:r>
            </a:p>
          </p:txBody>
        </p:sp>
      </p:grpSp>
      <p:grpSp>
        <p:nvGrpSpPr>
          <p:cNvPr id="103" name="Group 35">
            <a:extLst>
              <a:ext uri="{FF2B5EF4-FFF2-40B4-BE49-F238E27FC236}">
                <a16:creationId xmlns:a16="http://schemas.microsoft.com/office/drawing/2014/main" id="{56677331-7CA6-47AA-B4B3-0CF74757F562}"/>
              </a:ext>
            </a:extLst>
          </p:cNvPr>
          <p:cNvGrpSpPr>
            <a:grpSpLocks/>
          </p:cNvGrpSpPr>
          <p:nvPr/>
        </p:nvGrpSpPr>
        <p:grpSpPr bwMode="auto">
          <a:xfrm>
            <a:off x="9159180" y="5022825"/>
            <a:ext cx="76200" cy="685800"/>
            <a:chOff x="4944" y="4944"/>
            <a:chExt cx="48" cy="432"/>
          </a:xfrm>
        </p:grpSpPr>
        <p:sp>
          <p:nvSpPr>
            <p:cNvPr id="104" name="Line 36">
              <a:extLst>
                <a:ext uri="{FF2B5EF4-FFF2-40B4-BE49-F238E27FC236}">
                  <a16:creationId xmlns:a16="http://schemas.microsoft.com/office/drawing/2014/main" id="{A01F51F0-5022-4A41-8590-DAFEAE5707F7}"/>
                </a:ext>
              </a:extLst>
            </p:cNvPr>
            <p:cNvSpPr>
              <a:spLocks noChangeShapeType="1"/>
            </p:cNvSpPr>
            <p:nvPr/>
          </p:nvSpPr>
          <p:spPr bwMode="auto">
            <a:xfrm>
              <a:off x="4992" y="4944"/>
              <a:ext cx="0" cy="432"/>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a:spAutoFit/>
            </a:bodyPr>
            <a:lstStyle/>
            <a:p>
              <a:endParaRPr lang="zh-CN" altLang="en-US" dirty="0"/>
            </a:p>
          </p:txBody>
        </p:sp>
        <p:sp>
          <p:nvSpPr>
            <p:cNvPr id="105" name="Line 37">
              <a:extLst>
                <a:ext uri="{FF2B5EF4-FFF2-40B4-BE49-F238E27FC236}">
                  <a16:creationId xmlns:a16="http://schemas.microsoft.com/office/drawing/2014/main" id="{FFCAD865-553B-40D9-9DA8-D9C547CBAAE8}"/>
                </a:ext>
              </a:extLst>
            </p:cNvPr>
            <p:cNvSpPr>
              <a:spLocks noChangeShapeType="1"/>
            </p:cNvSpPr>
            <p:nvPr/>
          </p:nvSpPr>
          <p:spPr bwMode="auto">
            <a:xfrm>
              <a:off x="4944" y="4944"/>
              <a:ext cx="48" cy="0"/>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a:spAutoFit/>
            </a:bodyPr>
            <a:lstStyle/>
            <a:p>
              <a:endParaRPr lang="zh-CN" altLang="en-US" dirty="0"/>
            </a:p>
          </p:txBody>
        </p:sp>
      </p:grpSp>
      <p:grpSp>
        <p:nvGrpSpPr>
          <p:cNvPr id="106" name="Group 38">
            <a:extLst>
              <a:ext uri="{FF2B5EF4-FFF2-40B4-BE49-F238E27FC236}">
                <a16:creationId xmlns:a16="http://schemas.microsoft.com/office/drawing/2014/main" id="{7361637A-F0AD-498D-8D94-2C0364687702}"/>
              </a:ext>
            </a:extLst>
          </p:cNvPr>
          <p:cNvGrpSpPr>
            <a:grpSpLocks/>
          </p:cNvGrpSpPr>
          <p:nvPr/>
        </p:nvGrpSpPr>
        <p:grpSpPr bwMode="auto">
          <a:xfrm>
            <a:off x="5077718" y="5211738"/>
            <a:ext cx="4157662" cy="519112"/>
            <a:chOff x="2325" y="3287"/>
            <a:chExt cx="2619" cy="327"/>
          </a:xfrm>
        </p:grpSpPr>
        <p:sp>
          <p:nvSpPr>
            <p:cNvPr id="107" name="Text Box 39">
              <a:extLst>
                <a:ext uri="{FF2B5EF4-FFF2-40B4-BE49-F238E27FC236}">
                  <a16:creationId xmlns:a16="http://schemas.microsoft.com/office/drawing/2014/main" id="{18665278-9817-4BDA-95A1-EA31A6E0B969}"/>
                </a:ext>
              </a:extLst>
            </p:cNvPr>
            <p:cNvSpPr txBox="1">
              <a:spLocks noChangeArrowheads="1"/>
            </p:cNvSpPr>
            <p:nvPr/>
          </p:nvSpPr>
          <p:spPr bwMode="auto">
            <a:xfrm>
              <a:off x="3168" y="3287"/>
              <a:ext cx="228"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wrap="none">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zh-CN" altLang="en-US" dirty="0">
                  <a:solidFill>
                    <a:srgbClr val="FF0000"/>
                  </a:solidFill>
                  <a:latin typeface="Times New Roman" panose="02020603050405020304" pitchFamily="18" charset="0"/>
                  <a:ea typeface="宋体" panose="02010600030101010101" pitchFamily="2" charset="-122"/>
                </a:rPr>
                <a:t>4</a:t>
              </a:r>
            </a:p>
          </p:txBody>
        </p:sp>
        <p:sp>
          <p:nvSpPr>
            <p:cNvPr id="108" name="Freeform 40">
              <a:extLst>
                <a:ext uri="{FF2B5EF4-FFF2-40B4-BE49-F238E27FC236}">
                  <a16:creationId xmlns:a16="http://schemas.microsoft.com/office/drawing/2014/main" id="{259B8905-8568-4703-A95C-B68B5C1E27F3}"/>
                </a:ext>
              </a:extLst>
            </p:cNvPr>
            <p:cNvSpPr>
              <a:spLocks/>
            </p:cNvSpPr>
            <p:nvPr/>
          </p:nvSpPr>
          <p:spPr bwMode="auto">
            <a:xfrm>
              <a:off x="2325" y="3597"/>
              <a:ext cx="2619" cy="3"/>
            </a:xfrm>
            <a:custGeom>
              <a:avLst/>
              <a:gdLst>
                <a:gd name="T0" fmla="*/ 2619 w 2619"/>
                <a:gd name="T1" fmla="*/ 3 h 3"/>
                <a:gd name="T2" fmla="*/ 0 w 2619"/>
                <a:gd name="T3" fmla="*/ 0 h 3"/>
                <a:gd name="T4" fmla="*/ 0 60000 65536"/>
                <a:gd name="T5" fmla="*/ 0 60000 65536"/>
                <a:gd name="T6" fmla="*/ 0 w 2619"/>
                <a:gd name="T7" fmla="*/ 0 h 3"/>
                <a:gd name="T8" fmla="*/ 2619 w 2619"/>
                <a:gd name="T9" fmla="*/ 3 h 3"/>
              </a:gdLst>
              <a:ahLst/>
              <a:cxnLst>
                <a:cxn ang="T4">
                  <a:pos x="T0" y="T1"/>
                </a:cxn>
                <a:cxn ang="T5">
                  <a:pos x="T2" y="T3"/>
                </a:cxn>
              </a:cxnLst>
              <a:rect l="T6" t="T7" r="T8" b="T9"/>
              <a:pathLst>
                <a:path w="2619" h="3">
                  <a:moveTo>
                    <a:pt x="2619" y="3"/>
                  </a:moveTo>
                  <a:lnTo>
                    <a:pt x="0" y="0"/>
                  </a:lnTo>
                </a:path>
              </a:pathLst>
            </a:custGeom>
            <a:noFill/>
            <a:ln w="28575">
              <a:solidFill>
                <a:srgbClr val="FF0000"/>
              </a:solidFill>
              <a:round/>
              <a:headEnd/>
              <a:tailEnd/>
            </a:ln>
            <a:extLst>
              <a:ext uri="{909E8E84-426E-40DD-AFC4-6F175D3DCCD1}">
                <a14:hiddenFill xmlns:a14="http://schemas.microsoft.com/office/drawing/2010/main">
                  <a:solidFill>
                    <a:srgbClr val="FFFFFF"/>
                  </a:solidFill>
                </a14:hiddenFill>
              </a:ext>
            </a:extLst>
          </p:spPr>
          <p:txBody>
            <a:bodyPr>
              <a:spAutoFit/>
            </a:bodyPr>
            <a:lstStyle/>
            <a:p>
              <a:endParaRPr lang="zh-CN" altLang="en-US" dirty="0"/>
            </a:p>
          </p:txBody>
        </p:sp>
      </p:grpSp>
      <p:sp>
        <p:nvSpPr>
          <p:cNvPr id="109" name="Rectangle 43">
            <a:extLst>
              <a:ext uri="{FF2B5EF4-FFF2-40B4-BE49-F238E27FC236}">
                <a16:creationId xmlns:a16="http://schemas.microsoft.com/office/drawing/2014/main" id="{1BF89786-BD59-4068-96AE-D3BFD8A5C141}"/>
              </a:ext>
            </a:extLst>
          </p:cNvPr>
          <p:cNvSpPr>
            <a:spLocks noChangeArrowheads="1"/>
          </p:cNvSpPr>
          <p:nvPr/>
        </p:nvSpPr>
        <p:spPr bwMode="auto">
          <a:xfrm>
            <a:off x="4591943" y="5403825"/>
            <a:ext cx="909637" cy="688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0701">
                <a:solidFill>
                  <a:srgbClr val="000000"/>
                </a:solidFill>
                <a:miter lim="800000"/>
                <a:headEnd/>
                <a:tailEnd/>
              </a14:hiddenLine>
            </a:ext>
          </a:extLst>
        </p:spPr>
        <p:txBody>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110" name="Line 44">
            <a:extLst>
              <a:ext uri="{FF2B5EF4-FFF2-40B4-BE49-F238E27FC236}">
                <a16:creationId xmlns:a16="http://schemas.microsoft.com/office/drawing/2014/main" id="{C1C9527B-B0A8-4E4E-98D6-F884C63BF890}"/>
              </a:ext>
            </a:extLst>
          </p:cNvPr>
          <p:cNvSpPr>
            <a:spLocks noChangeShapeType="1"/>
          </p:cNvSpPr>
          <p:nvPr/>
        </p:nvSpPr>
        <p:spPr bwMode="auto">
          <a:xfrm>
            <a:off x="4815780" y="3117825"/>
            <a:ext cx="0" cy="304800"/>
          </a:xfrm>
          <a:prstGeom prst="line">
            <a:avLst/>
          </a:prstGeom>
          <a:noFill/>
          <a:ln w="28575">
            <a:solidFill>
              <a:srgbClr val="FF0000"/>
            </a:solidFill>
            <a:round/>
            <a:headEnd/>
            <a:tailEnd type="stealth" w="med" len="med"/>
          </a:ln>
          <a:extLst>
            <a:ext uri="{909E8E84-426E-40DD-AFC4-6F175D3DCCD1}">
              <a14:hiddenFill xmlns:a14="http://schemas.microsoft.com/office/drawing/2010/main">
                <a:noFill/>
              </a14:hiddenFill>
            </a:ext>
          </a:extLst>
        </p:spPr>
        <p:txBody>
          <a:bodyPr wrap="none" anchor="ctr"/>
          <a:lstStyle/>
          <a:p>
            <a:endParaRPr lang="zh-CN" altLang="en-US" dirty="0"/>
          </a:p>
        </p:txBody>
      </p:sp>
      <p:sp>
        <p:nvSpPr>
          <p:cNvPr id="111" name="Line 45">
            <a:extLst>
              <a:ext uri="{FF2B5EF4-FFF2-40B4-BE49-F238E27FC236}">
                <a16:creationId xmlns:a16="http://schemas.microsoft.com/office/drawing/2014/main" id="{82A1B7FA-C5A3-462D-A51C-6744EBD6DB06}"/>
              </a:ext>
            </a:extLst>
          </p:cNvPr>
          <p:cNvSpPr>
            <a:spLocks noChangeShapeType="1"/>
          </p:cNvSpPr>
          <p:nvPr/>
        </p:nvSpPr>
        <p:spPr bwMode="auto">
          <a:xfrm flipV="1">
            <a:off x="5653980" y="3727425"/>
            <a:ext cx="0" cy="152400"/>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nvGrpSpPr>
          <p:cNvPr id="112" name="Group 46">
            <a:extLst>
              <a:ext uri="{FF2B5EF4-FFF2-40B4-BE49-F238E27FC236}">
                <a16:creationId xmlns:a16="http://schemas.microsoft.com/office/drawing/2014/main" id="{60E0B2D6-1082-4710-86D6-0597084AE459}"/>
              </a:ext>
            </a:extLst>
          </p:cNvPr>
          <p:cNvGrpSpPr>
            <a:grpSpLocks/>
          </p:cNvGrpSpPr>
          <p:nvPr/>
        </p:nvGrpSpPr>
        <p:grpSpPr bwMode="auto">
          <a:xfrm>
            <a:off x="5093593" y="4108425"/>
            <a:ext cx="152400" cy="1600200"/>
            <a:chOff x="2352" y="2592"/>
            <a:chExt cx="96" cy="1008"/>
          </a:xfrm>
        </p:grpSpPr>
        <p:sp>
          <p:nvSpPr>
            <p:cNvPr id="113" name="Line 47">
              <a:extLst>
                <a:ext uri="{FF2B5EF4-FFF2-40B4-BE49-F238E27FC236}">
                  <a16:creationId xmlns:a16="http://schemas.microsoft.com/office/drawing/2014/main" id="{A547981B-0351-4291-B2F4-880888BAA094}"/>
                </a:ext>
              </a:extLst>
            </p:cNvPr>
            <p:cNvSpPr>
              <a:spLocks noChangeShapeType="1"/>
            </p:cNvSpPr>
            <p:nvPr/>
          </p:nvSpPr>
          <p:spPr bwMode="auto">
            <a:xfrm>
              <a:off x="2352" y="2592"/>
              <a:ext cx="96" cy="0"/>
            </a:xfrm>
            <a:prstGeom prst="line">
              <a:avLst/>
            </a:prstGeom>
            <a:noFill/>
            <a:ln w="28575">
              <a:solidFill>
                <a:srgbClr val="FF0000"/>
              </a:solidFill>
              <a:round/>
              <a:headEnd/>
              <a:tailEnd type="stealth" w="med" len="med"/>
            </a:ln>
            <a:extLst>
              <a:ext uri="{909E8E84-426E-40DD-AFC4-6F175D3DCCD1}">
                <a14:hiddenFill xmlns:a14="http://schemas.microsoft.com/office/drawing/2010/main">
                  <a:noFill/>
                </a14:hiddenFill>
              </a:ext>
            </a:extLst>
          </p:spPr>
          <p:txBody>
            <a:bodyPr wrap="none" anchor="ctr"/>
            <a:lstStyle/>
            <a:p>
              <a:endParaRPr lang="zh-CN" altLang="en-US" dirty="0"/>
            </a:p>
          </p:txBody>
        </p:sp>
        <p:sp>
          <p:nvSpPr>
            <p:cNvPr id="114" name="Line 48">
              <a:extLst>
                <a:ext uri="{FF2B5EF4-FFF2-40B4-BE49-F238E27FC236}">
                  <a16:creationId xmlns:a16="http://schemas.microsoft.com/office/drawing/2014/main" id="{9F11B01C-CBA6-42C7-9541-B3ACC8AE0ADD}"/>
                </a:ext>
              </a:extLst>
            </p:cNvPr>
            <p:cNvSpPr>
              <a:spLocks noChangeShapeType="1"/>
            </p:cNvSpPr>
            <p:nvPr/>
          </p:nvSpPr>
          <p:spPr bwMode="auto">
            <a:xfrm flipV="1">
              <a:off x="2352" y="2592"/>
              <a:ext cx="0" cy="1008"/>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wrap="none">
              <a:spAutoFit/>
            </a:bodyPr>
            <a:lstStyle/>
            <a:p>
              <a:endParaRPr lang="zh-CN" altLang="en-US" dirty="0"/>
            </a:p>
          </p:txBody>
        </p:sp>
      </p:grpSp>
      <p:grpSp>
        <p:nvGrpSpPr>
          <p:cNvPr id="115" name="Group 111">
            <a:extLst>
              <a:ext uri="{FF2B5EF4-FFF2-40B4-BE49-F238E27FC236}">
                <a16:creationId xmlns:a16="http://schemas.microsoft.com/office/drawing/2014/main" id="{06FAE54D-618F-47CF-8E92-466C25B98638}"/>
              </a:ext>
            </a:extLst>
          </p:cNvPr>
          <p:cNvGrpSpPr>
            <a:grpSpLocks/>
          </p:cNvGrpSpPr>
          <p:nvPr/>
        </p:nvGrpSpPr>
        <p:grpSpPr bwMode="auto">
          <a:xfrm>
            <a:off x="1850330" y="1898625"/>
            <a:ext cx="8459788" cy="4495800"/>
            <a:chOff x="292" y="1200"/>
            <a:chExt cx="5329" cy="2832"/>
          </a:xfrm>
        </p:grpSpPr>
        <p:sp>
          <p:nvSpPr>
            <p:cNvPr id="116" name="Rectangle 50">
              <a:extLst>
                <a:ext uri="{FF2B5EF4-FFF2-40B4-BE49-F238E27FC236}">
                  <a16:creationId xmlns:a16="http://schemas.microsoft.com/office/drawing/2014/main" id="{F2DBC42F-3389-4519-9B89-5499D12299A3}"/>
                </a:ext>
              </a:extLst>
            </p:cNvPr>
            <p:cNvSpPr>
              <a:spLocks noChangeArrowheads="1"/>
            </p:cNvSpPr>
            <p:nvPr/>
          </p:nvSpPr>
          <p:spPr bwMode="auto">
            <a:xfrm>
              <a:off x="1876" y="2246"/>
              <a:ext cx="572" cy="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en-US" altLang="zh-CN" sz="2400" dirty="0">
                  <a:solidFill>
                    <a:schemeClr val="tx1"/>
                  </a:solidFill>
                  <a:latin typeface="Times New Roman" panose="02020603050405020304" pitchFamily="18" charset="0"/>
                  <a:ea typeface="宋体" panose="02010600030101010101" pitchFamily="2" charset="-122"/>
                </a:rPr>
                <a:t>CU</a:t>
              </a:r>
              <a:endParaRPr lang="en-US" altLang="zh-CN" sz="2400" dirty="0">
                <a:solidFill>
                  <a:schemeClr val="tx1"/>
                </a:solidFill>
                <a:ea typeface="宋体" panose="02010600030101010101" pitchFamily="2" charset="-122"/>
              </a:endParaRPr>
            </a:p>
          </p:txBody>
        </p:sp>
        <p:sp>
          <p:nvSpPr>
            <p:cNvPr id="117" name="Rectangle 51">
              <a:extLst>
                <a:ext uri="{FF2B5EF4-FFF2-40B4-BE49-F238E27FC236}">
                  <a16:creationId xmlns:a16="http://schemas.microsoft.com/office/drawing/2014/main" id="{5F479551-1752-49DA-8F4A-1EF216EA5281}"/>
                </a:ext>
              </a:extLst>
            </p:cNvPr>
            <p:cNvSpPr>
              <a:spLocks noChangeArrowheads="1"/>
            </p:cNvSpPr>
            <p:nvPr/>
          </p:nvSpPr>
          <p:spPr bwMode="auto">
            <a:xfrm>
              <a:off x="1818" y="2636"/>
              <a:ext cx="592"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zh-CN" altLang="en-US" sz="2400" b="0" dirty="0">
                  <a:solidFill>
                    <a:schemeClr val="tx1"/>
                  </a:solidFill>
                </a:rPr>
                <a:t>控制</a:t>
              </a:r>
            </a:p>
          </p:txBody>
        </p:sp>
        <p:sp>
          <p:nvSpPr>
            <p:cNvPr id="118" name="Rectangle 52">
              <a:extLst>
                <a:ext uri="{FF2B5EF4-FFF2-40B4-BE49-F238E27FC236}">
                  <a16:creationId xmlns:a16="http://schemas.microsoft.com/office/drawing/2014/main" id="{252B069D-3BE8-4455-816C-B805635EB63B}"/>
                </a:ext>
              </a:extLst>
            </p:cNvPr>
            <p:cNvSpPr>
              <a:spLocks noChangeArrowheads="1"/>
            </p:cNvSpPr>
            <p:nvPr/>
          </p:nvSpPr>
          <p:spPr bwMode="auto">
            <a:xfrm>
              <a:off x="1818" y="3045"/>
              <a:ext cx="521"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zh-CN" altLang="en-US" sz="2400" b="0" dirty="0">
                  <a:solidFill>
                    <a:schemeClr val="tx1"/>
                  </a:solidFill>
                </a:rPr>
                <a:t>单元</a:t>
              </a:r>
            </a:p>
          </p:txBody>
        </p:sp>
        <p:grpSp>
          <p:nvGrpSpPr>
            <p:cNvPr id="119" name="Group 110">
              <a:extLst>
                <a:ext uri="{FF2B5EF4-FFF2-40B4-BE49-F238E27FC236}">
                  <a16:creationId xmlns:a16="http://schemas.microsoft.com/office/drawing/2014/main" id="{F7736A77-B5E1-4E21-9C06-BDED752F4CFD}"/>
                </a:ext>
              </a:extLst>
            </p:cNvPr>
            <p:cNvGrpSpPr>
              <a:grpSpLocks/>
            </p:cNvGrpSpPr>
            <p:nvPr/>
          </p:nvGrpSpPr>
          <p:grpSpPr bwMode="auto">
            <a:xfrm>
              <a:off x="292" y="1200"/>
              <a:ext cx="5329" cy="2832"/>
              <a:chOff x="292" y="1200"/>
              <a:chExt cx="5329" cy="2832"/>
            </a:xfrm>
          </p:grpSpPr>
          <p:grpSp>
            <p:nvGrpSpPr>
              <p:cNvPr id="120" name="Group 54">
                <a:extLst>
                  <a:ext uri="{FF2B5EF4-FFF2-40B4-BE49-F238E27FC236}">
                    <a16:creationId xmlns:a16="http://schemas.microsoft.com/office/drawing/2014/main" id="{B429009B-5789-41FB-BB58-FB3E37F99E0D}"/>
                  </a:ext>
                </a:extLst>
              </p:cNvPr>
              <p:cNvGrpSpPr>
                <a:grpSpLocks/>
              </p:cNvGrpSpPr>
              <p:nvPr/>
            </p:nvGrpSpPr>
            <p:grpSpPr bwMode="auto">
              <a:xfrm>
                <a:off x="3456" y="1200"/>
                <a:ext cx="1584" cy="2832"/>
                <a:chOff x="3456" y="1200"/>
                <a:chExt cx="1584" cy="2832"/>
              </a:xfrm>
            </p:grpSpPr>
            <p:sp>
              <p:nvSpPr>
                <p:cNvPr id="159" name="Rectangle 55">
                  <a:extLst>
                    <a:ext uri="{FF2B5EF4-FFF2-40B4-BE49-F238E27FC236}">
                      <a16:creationId xmlns:a16="http://schemas.microsoft.com/office/drawing/2014/main" id="{49FC54B4-3F20-44A4-ADB3-34AC7CE12730}"/>
                    </a:ext>
                  </a:extLst>
                </p:cNvPr>
                <p:cNvSpPr>
                  <a:spLocks noChangeArrowheads="1"/>
                </p:cNvSpPr>
                <p:nvPr/>
              </p:nvSpPr>
              <p:spPr bwMode="auto">
                <a:xfrm>
                  <a:off x="3456" y="1200"/>
                  <a:ext cx="1584" cy="2832"/>
                </a:xfrm>
                <a:prstGeom prst="rect">
                  <a:avLst/>
                </a:prstGeom>
                <a:noFill/>
                <a:ln w="38100">
                  <a:solidFill>
                    <a:schemeClr val="folHlink"/>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grpSp>
              <p:nvGrpSpPr>
                <p:cNvPr id="160" name="Group 56">
                  <a:extLst>
                    <a:ext uri="{FF2B5EF4-FFF2-40B4-BE49-F238E27FC236}">
                      <a16:creationId xmlns:a16="http://schemas.microsoft.com/office/drawing/2014/main" id="{26A01B3E-98CC-4826-BD09-1464E7152F90}"/>
                    </a:ext>
                  </a:extLst>
                </p:cNvPr>
                <p:cNvGrpSpPr>
                  <a:grpSpLocks/>
                </p:cNvGrpSpPr>
                <p:nvPr/>
              </p:nvGrpSpPr>
              <p:grpSpPr bwMode="auto">
                <a:xfrm>
                  <a:off x="3648" y="3667"/>
                  <a:ext cx="1216" cy="365"/>
                  <a:chOff x="3648" y="3667"/>
                  <a:chExt cx="1216" cy="365"/>
                </a:xfrm>
              </p:grpSpPr>
              <p:sp>
                <p:nvSpPr>
                  <p:cNvPr id="169" name="Rectangle 57">
                    <a:extLst>
                      <a:ext uri="{FF2B5EF4-FFF2-40B4-BE49-F238E27FC236}">
                        <a16:creationId xmlns:a16="http://schemas.microsoft.com/office/drawing/2014/main" id="{8B821DD7-E051-4A15-BF71-93550B3E2556}"/>
                      </a:ext>
                    </a:extLst>
                  </p:cNvPr>
                  <p:cNvSpPr>
                    <a:spLocks noChangeArrowheads="1"/>
                  </p:cNvSpPr>
                  <p:nvPr/>
                </p:nvSpPr>
                <p:spPr bwMode="auto">
                  <a:xfrm>
                    <a:off x="3648" y="3667"/>
                    <a:ext cx="1200" cy="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5875">
                        <a:solidFill>
                          <a:srgbClr val="000000"/>
                        </a:solidFill>
                        <a:miter lim="800000"/>
                        <a:headEnd/>
                        <a:tailEnd/>
                      </a14:hiddenLine>
                    </a:ext>
                  </a:extLst>
                </p:spPr>
                <p:txBody>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170" name="Rectangle 58">
                    <a:extLst>
                      <a:ext uri="{FF2B5EF4-FFF2-40B4-BE49-F238E27FC236}">
                        <a16:creationId xmlns:a16="http://schemas.microsoft.com/office/drawing/2014/main" id="{B3CA6FF6-9E46-44B3-9BB5-DAE353E0545D}"/>
                      </a:ext>
                    </a:extLst>
                  </p:cNvPr>
                  <p:cNvSpPr>
                    <a:spLocks noChangeArrowheads="1"/>
                  </p:cNvSpPr>
                  <p:nvPr/>
                </p:nvSpPr>
                <p:spPr bwMode="auto">
                  <a:xfrm>
                    <a:off x="3797" y="3686"/>
                    <a:ext cx="1067"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zh-CN" altLang="en-US" b="0" dirty="0">
                        <a:solidFill>
                          <a:schemeClr val="tx1"/>
                        </a:solidFill>
                      </a:rPr>
                      <a:t>主存储器</a:t>
                    </a:r>
                  </a:p>
                </p:txBody>
              </p:sp>
            </p:grpSp>
            <p:grpSp>
              <p:nvGrpSpPr>
                <p:cNvPr id="161" name="Group 59">
                  <a:extLst>
                    <a:ext uri="{FF2B5EF4-FFF2-40B4-BE49-F238E27FC236}">
                      <a16:creationId xmlns:a16="http://schemas.microsoft.com/office/drawing/2014/main" id="{E6F904FC-EE0C-42C7-AA17-7BA5E1995C5C}"/>
                    </a:ext>
                  </a:extLst>
                </p:cNvPr>
                <p:cNvGrpSpPr>
                  <a:grpSpLocks/>
                </p:cNvGrpSpPr>
                <p:nvPr/>
              </p:nvGrpSpPr>
              <p:grpSpPr bwMode="auto">
                <a:xfrm>
                  <a:off x="3552" y="2832"/>
                  <a:ext cx="1376" cy="576"/>
                  <a:chOff x="3552" y="2832"/>
                  <a:chExt cx="1376" cy="576"/>
                </a:xfrm>
              </p:grpSpPr>
              <p:sp>
                <p:nvSpPr>
                  <p:cNvPr id="165" name="Rectangle 60">
                    <a:extLst>
                      <a:ext uri="{FF2B5EF4-FFF2-40B4-BE49-F238E27FC236}">
                        <a16:creationId xmlns:a16="http://schemas.microsoft.com/office/drawing/2014/main" id="{63C5C9E1-BF58-4699-906D-074852F77253}"/>
                      </a:ext>
                    </a:extLst>
                  </p:cNvPr>
                  <p:cNvSpPr>
                    <a:spLocks noChangeArrowheads="1"/>
                  </p:cNvSpPr>
                  <p:nvPr/>
                </p:nvSpPr>
                <p:spPr bwMode="auto">
                  <a:xfrm>
                    <a:off x="4266" y="2832"/>
                    <a:ext cx="630" cy="576"/>
                  </a:xfrm>
                  <a:prstGeom prst="rect">
                    <a:avLst/>
                  </a:prstGeom>
                  <a:noFill/>
                  <a:ln w="28575">
                    <a:solidFill>
                      <a:schemeClr val="folHlink"/>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dirty="0">
                      <a:solidFill>
                        <a:schemeClr val="tx1"/>
                      </a:solidFill>
                      <a:ea typeface="宋体" panose="02010600030101010101" pitchFamily="2" charset="-122"/>
                    </a:endParaRPr>
                  </a:p>
                </p:txBody>
              </p:sp>
              <p:sp>
                <p:nvSpPr>
                  <p:cNvPr id="166" name="Rectangle 61">
                    <a:extLst>
                      <a:ext uri="{FF2B5EF4-FFF2-40B4-BE49-F238E27FC236}">
                        <a16:creationId xmlns:a16="http://schemas.microsoft.com/office/drawing/2014/main" id="{629EA520-C9FA-418C-892F-97C6A3AD0726}"/>
                      </a:ext>
                    </a:extLst>
                  </p:cNvPr>
                  <p:cNvSpPr>
                    <a:spLocks noChangeArrowheads="1"/>
                  </p:cNvSpPr>
                  <p:nvPr/>
                </p:nvSpPr>
                <p:spPr bwMode="auto">
                  <a:xfrm>
                    <a:off x="4354" y="2985"/>
                    <a:ext cx="574" cy="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lIns="0" tIns="0" rIns="0" bIns="0">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en-US" altLang="zh-CN" sz="2400" dirty="0">
                        <a:solidFill>
                          <a:schemeClr val="tx1"/>
                        </a:solidFill>
                        <a:latin typeface="Times New Roman" panose="02020603050405020304" pitchFamily="18" charset="0"/>
                        <a:ea typeface="宋体" panose="02010600030101010101" pitchFamily="2" charset="-122"/>
                      </a:rPr>
                      <a:t>MDR</a:t>
                    </a:r>
                    <a:endParaRPr lang="en-US" altLang="zh-CN" sz="2400" dirty="0">
                      <a:solidFill>
                        <a:schemeClr val="tx1"/>
                      </a:solidFill>
                      <a:ea typeface="宋体" panose="02010600030101010101" pitchFamily="2" charset="-122"/>
                    </a:endParaRPr>
                  </a:p>
                </p:txBody>
              </p:sp>
              <p:sp>
                <p:nvSpPr>
                  <p:cNvPr id="167" name="Rectangle 62">
                    <a:extLst>
                      <a:ext uri="{FF2B5EF4-FFF2-40B4-BE49-F238E27FC236}">
                        <a16:creationId xmlns:a16="http://schemas.microsoft.com/office/drawing/2014/main" id="{600E7AAE-CD81-4794-B083-0C00DA540E33}"/>
                      </a:ext>
                    </a:extLst>
                  </p:cNvPr>
                  <p:cNvSpPr>
                    <a:spLocks noChangeArrowheads="1"/>
                  </p:cNvSpPr>
                  <p:nvPr/>
                </p:nvSpPr>
                <p:spPr bwMode="auto">
                  <a:xfrm>
                    <a:off x="3552" y="2832"/>
                    <a:ext cx="624" cy="576"/>
                  </a:xfrm>
                  <a:prstGeom prst="rect">
                    <a:avLst/>
                  </a:prstGeom>
                  <a:noFill/>
                  <a:ln w="28575">
                    <a:solidFill>
                      <a:schemeClr val="folHlink"/>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168" name="Rectangle 63">
                    <a:extLst>
                      <a:ext uri="{FF2B5EF4-FFF2-40B4-BE49-F238E27FC236}">
                        <a16:creationId xmlns:a16="http://schemas.microsoft.com/office/drawing/2014/main" id="{22ECBDF1-9B1E-47E4-A1E2-D9797DA97FC9}"/>
                      </a:ext>
                    </a:extLst>
                  </p:cNvPr>
                  <p:cNvSpPr>
                    <a:spLocks noChangeArrowheads="1"/>
                  </p:cNvSpPr>
                  <p:nvPr/>
                </p:nvSpPr>
                <p:spPr bwMode="auto">
                  <a:xfrm>
                    <a:off x="3631" y="2985"/>
                    <a:ext cx="628" cy="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lIns="0" tIns="0" rIns="0" bIns="0">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en-US" altLang="zh-CN" sz="2400" dirty="0">
                        <a:solidFill>
                          <a:schemeClr val="tx1"/>
                        </a:solidFill>
                        <a:latin typeface="Times New Roman" panose="02020603050405020304" pitchFamily="18" charset="0"/>
                        <a:ea typeface="宋体" panose="02010600030101010101" pitchFamily="2" charset="-122"/>
                      </a:rPr>
                      <a:t>MAR</a:t>
                    </a:r>
                    <a:endParaRPr lang="en-US" altLang="zh-CN" sz="2400" dirty="0">
                      <a:solidFill>
                        <a:schemeClr val="tx1"/>
                      </a:solidFill>
                      <a:ea typeface="宋体" panose="02010600030101010101" pitchFamily="2" charset="-122"/>
                    </a:endParaRPr>
                  </a:p>
                </p:txBody>
              </p:sp>
            </p:grpSp>
            <p:grpSp>
              <p:nvGrpSpPr>
                <p:cNvPr id="162" name="Group 64">
                  <a:extLst>
                    <a:ext uri="{FF2B5EF4-FFF2-40B4-BE49-F238E27FC236}">
                      <a16:creationId xmlns:a16="http://schemas.microsoft.com/office/drawing/2014/main" id="{39306FC7-C8DC-4886-987B-B0047F6794CA}"/>
                    </a:ext>
                  </a:extLst>
                </p:cNvPr>
                <p:cNvGrpSpPr>
                  <a:grpSpLocks/>
                </p:cNvGrpSpPr>
                <p:nvPr/>
              </p:nvGrpSpPr>
              <p:grpSpPr bwMode="auto">
                <a:xfrm>
                  <a:off x="3552" y="1344"/>
                  <a:ext cx="1392" cy="912"/>
                  <a:chOff x="3552" y="1344"/>
                  <a:chExt cx="1392" cy="912"/>
                </a:xfrm>
              </p:grpSpPr>
              <p:sp>
                <p:nvSpPr>
                  <p:cNvPr id="163" name="Rectangle 65">
                    <a:extLst>
                      <a:ext uri="{FF2B5EF4-FFF2-40B4-BE49-F238E27FC236}">
                        <a16:creationId xmlns:a16="http://schemas.microsoft.com/office/drawing/2014/main" id="{9125899E-5B1B-467E-B195-319AD3D0D1D6}"/>
                      </a:ext>
                    </a:extLst>
                  </p:cNvPr>
                  <p:cNvSpPr>
                    <a:spLocks noChangeArrowheads="1"/>
                  </p:cNvSpPr>
                  <p:nvPr/>
                </p:nvSpPr>
                <p:spPr bwMode="auto">
                  <a:xfrm>
                    <a:off x="3552" y="1344"/>
                    <a:ext cx="1392" cy="912"/>
                  </a:xfrm>
                  <a:prstGeom prst="rect">
                    <a:avLst/>
                  </a:prstGeom>
                  <a:noFill/>
                  <a:ln w="28575">
                    <a:solidFill>
                      <a:schemeClr val="folHlink"/>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164" name="Text Box 66">
                    <a:extLst>
                      <a:ext uri="{FF2B5EF4-FFF2-40B4-BE49-F238E27FC236}">
                        <a16:creationId xmlns:a16="http://schemas.microsoft.com/office/drawing/2014/main" id="{5D7D3F3A-EC60-4F0C-A414-38EA3D4FEA73}"/>
                      </a:ext>
                    </a:extLst>
                  </p:cNvPr>
                  <p:cNvSpPr txBox="1">
                    <a:spLocks noChangeArrowheads="1"/>
                  </p:cNvSpPr>
                  <p:nvPr/>
                </p:nvSpPr>
                <p:spPr bwMode="auto">
                  <a:xfrm>
                    <a:off x="3815" y="1602"/>
                    <a:ext cx="895" cy="3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zh-CN" altLang="en-US" sz="3200" b="0" dirty="0">
                        <a:solidFill>
                          <a:schemeClr val="tx1"/>
                        </a:solidFill>
                        <a:latin typeface="+mn-ea"/>
                        <a:ea typeface="+mn-ea"/>
                      </a:rPr>
                      <a:t>存储体</a:t>
                    </a:r>
                  </a:p>
                </p:txBody>
              </p:sp>
            </p:grpSp>
          </p:grpSp>
          <p:grpSp>
            <p:nvGrpSpPr>
              <p:cNvPr id="121" name="Group 67">
                <a:extLst>
                  <a:ext uri="{FF2B5EF4-FFF2-40B4-BE49-F238E27FC236}">
                    <a16:creationId xmlns:a16="http://schemas.microsoft.com/office/drawing/2014/main" id="{91D9D750-1CBC-493E-80B6-3462BD44D9F4}"/>
                  </a:ext>
                </a:extLst>
              </p:cNvPr>
              <p:cNvGrpSpPr>
                <a:grpSpLocks/>
              </p:cNvGrpSpPr>
              <p:nvPr/>
            </p:nvGrpSpPr>
            <p:grpSpPr bwMode="auto">
              <a:xfrm>
                <a:off x="292" y="1200"/>
                <a:ext cx="2876" cy="2830"/>
                <a:chOff x="292" y="1200"/>
                <a:chExt cx="2876" cy="2830"/>
              </a:xfrm>
            </p:grpSpPr>
            <p:sp>
              <p:nvSpPr>
                <p:cNvPr id="127" name="Rectangle 68">
                  <a:extLst>
                    <a:ext uri="{FF2B5EF4-FFF2-40B4-BE49-F238E27FC236}">
                      <a16:creationId xmlns:a16="http://schemas.microsoft.com/office/drawing/2014/main" id="{7B182DA2-1C9C-48C7-9356-69A89AF4BDBC}"/>
                    </a:ext>
                  </a:extLst>
                </p:cNvPr>
                <p:cNvSpPr>
                  <a:spLocks noChangeArrowheads="1"/>
                </p:cNvSpPr>
                <p:nvPr/>
              </p:nvSpPr>
              <p:spPr bwMode="auto">
                <a:xfrm>
                  <a:off x="292" y="1200"/>
                  <a:ext cx="2828" cy="2830"/>
                </a:xfrm>
                <a:prstGeom prst="rect">
                  <a:avLst/>
                </a:prstGeom>
                <a:noFill/>
                <a:ln w="38100">
                  <a:solidFill>
                    <a:schemeClr val="folHlink"/>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128" name="Rectangle 69">
                  <a:extLst>
                    <a:ext uri="{FF2B5EF4-FFF2-40B4-BE49-F238E27FC236}">
                      <a16:creationId xmlns:a16="http://schemas.microsoft.com/office/drawing/2014/main" id="{BB1B3A7A-3D1A-4E80-8847-62A43A706C75}"/>
                    </a:ext>
                  </a:extLst>
                </p:cNvPr>
                <p:cNvSpPr>
                  <a:spLocks noChangeArrowheads="1"/>
                </p:cNvSpPr>
                <p:nvPr/>
              </p:nvSpPr>
              <p:spPr bwMode="auto">
                <a:xfrm>
                  <a:off x="1360" y="1248"/>
                  <a:ext cx="526" cy="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en-US" altLang="zh-CN" sz="3200" dirty="0">
                      <a:solidFill>
                        <a:schemeClr val="tx1"/>
                      </a:solidFill>
                      <a:latin typeface="Times New Roman" panose="02020603050405020304" pitchFamily="18" charset="0"/>
                      <a:ea typeface="宋体" panose="02010600030101010101" pitchFamily="2" charset="-122"/>
                    </a:rPr>
                    <a:t>CPU</a:t>
                  </a:r>
                  <a:endParaRPr lang="en-US" altLang="zh-CN" sz="3200" dirty="0">
                    <a:solidFill>
                      <a:schemeClr val="tx1"/>
                    </a:solidFill>
                    <a:ea typeface="宋体" panose="02010600030101010101" pitchFamily="2" charset="-122"/>
                  </a:endParaRPr>
                </a:p>
              </p:txBody>
            </p:sp>
            <p:grpSp>
              <p:nvGrpSpPr>
                <p:cNvPr id="129" name="Group 70">
                  <a:extLst>
                    <a:ext uri="{FF2B5EF4-FFF2-40B4-BE49-F238E27FC236}">
                      <a16:creationId xmlns:a16="http://schemas.microsoft.com/office/drawing/2014/main" id="{817FAF98-A183-463E-947C-E216FB76035F}"/>
                    </a:ext>
                  </a:extLst>
                </p:cNvPr>
                <p:cNvGrpSpPr>
                  <a:grpSpLocks/>
                </p:cNvGrpSpPr>
                <p:nvPr/>
              </p:nvGrpSpPr>
              <p:grpSpPr bwMode="auto">
                <a:xfrm>
                  <a:off x="1680" y="1584"/>
                  <a:ext cx="1488" cy="2352"/>
                  <a:chOff x="1680" y="1584"/>
                  <a:chExt cx="1488" cy="2352"/>
                </a:xfrm>
              </p:grpSpPr>
              <p:grpSp>
                <p:nvGrpSpPr>
                  <p:cNvPr id="147" name="Group 71">
                    <a:extLst>
                      <a:ext uri="{FF2B5EF4-FFF2-40B4-BE49-F238E27FC236}">
                        <a16:creationId xmlns:a16="http://schemas.microsoft.com/office/drawing/2014/main" id="{505B085C-47FD-40C9-BA4D-FDF511D00DA8}"/>
                      </a:ext>
                    </a:extLst>
                  </p:cNvPr>
                  <p:cNvGrpSpPr>
                    <a:grpSpLocks/>
                  </p:cNvGrpSpPr>
                  <p:nvPr/>
                </p:nvGrpSpPr>
                <p:grpSpPr bwMode="auto">
                  <a:xfrm>
                    <a:off x="2427" y="2980"/>
                    <a:ext cx="741" cy="284"/>
                    <a:chOff x="2427" y="2980"/>
                    <a:chExt cx="741" cy="284"/>
                  </a:xfrm>
                </p:grpSpPr>
                <p:sp>
                  <p:nvSpPr>
                    <p:cNvPr id="157" name="Rectangle 72">
                      <a:extLst>
                        <a:ext uri="{FF2B5EF4-FFF2-40B4-BE49-F238E27FC236}">
                          <a16:creationId xmlns:a16="http://schemas.microsoft.com/office/drawing/2014/main" id="{2C8B5DA5-BBD3-4D66-A608-7EBCAA692F39}"/>
                        </a:ext>
                      </a:extLst>
                    </p:cNvPr>
                    <p:cNvSpPr>
                      <a:spLocks noChangeArrowheads="1"/>
                    </p:cNvSpPr>
                    <p:nvPr/>
                  </p:nvSpPr>
                  <p:spPr bwMode="auto">
                    <a:xfrm>
                      <a:off x="2427" y="2980"/>
                      <a:ext cx="438" cy="284"/>
                    </a:xfrm>
                    <a:prstGeom prst="rect">
                      <a:avLst/>
                    </a:prstGeom>
                    <a:noFill/>
                    <a:ln w="20701">
                      <a:solidFill>
                        <a:schemeClr val="folHlink"/>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158" name="Rectangle 73">
                      <a:extLst>
                        <a:ext uri="{FF2B5EF4-FFF2-40B4-BE49-F238E27FC236}">
                          <a16:creationId xmlns:a16="http://schemas.microsoft.com/office/drawing/2014/main" id="{80151A7F-CF14-4825-A76E-768237AF0048}"/>
                        </a:ext>
                      </a:extLst>
                    </p:cNvPr>
                    <p:cNvSpPr>
                      <a:spLocks noChangeArrowheads="1"/>
                    </p:cNvSpPr>
                    <p:nvPr/>
                  </p:nvSpPr>
                  <p:spPr bwMode="auto">
                    <a:xfrm>
                      <a:off x="2511" y="2980"/>
                      <a:ext cx="657"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en-US" altLang="zh-CN" dirty="0">
                          <a:solidFill>
                            <a:schemeClr val="tx1"/>
                          </a:solidFill>
                          <a:latin typeface="Times New Roman" panose="02020603050405020304" pitchFamily="18" charset="0"/>
                          <a:ea typeface="宋体" panose="02010600030101010101" pitchFamily="2" charset="-122"/>
                        </a:rPr>
                        <a:t>PC</a:t>
                      </a:r>
                      <a:endParaRPr lang="en-US" altLang="zh-CN" dirty="0">
                        <a:solidFill>
                          <a:schemeClr val="tx1"/>
                        </a:solidFill>
                        <a:ea typeface="宋体" panose="02010600030101010101" pitchFamily="2" charset="-122"/>
                      </a:endParaRPr>
                    </a:p>
                  </p:txBody>
                </p:sp>
              </p:grpSp>
              <p:sp>
                <p:nvSpPr>
                  <p:cNvPr id="148" name="Rectangle 74">
                    <a:extLst>
                      <a:ext uri="{FF2B5EF4-FFF2-40B4-BE49-F238E27FC236}">
                        <a16:creationId xmlns:a16="http://schemas.microsoft.com/office/drawing/2014/main" id="{CC6031D9-32A6-4D88-A584-EC05CBFA224E}"/>
                      </a:ext>
                    </a:extLst>
                  </p:cNvPr>
                  <p:cNvSpPr>
                    <a:spLocks noChangeArrowheads="1"/>
                  </p:cNvSpPr>
                  <p:nvPr/>
                </p:nvSpPr>
                <p:spPr bwMode="auto">
                  <a:xfrm>
                    <a:off x="2064" y="3610"/>
                    <a:ext cx="816"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zh-CN" altLang="en-US" sz="2400" b="0" dirty="0">
                        <a:solidFill>
                          <a:schemeClr val="tx1"/>
                        </a:solidFill>
                      </a:rPr>
                      <a:t>控制器</a:t>
                    </a:r>
                  </a:p>
                </p:txBody>
              </p:sp>
              <p:sp>
                <p:nvSpPr>
                  <p:cNvPr id="149" name="Rectangle 75">
                    <a:extLst>
                      <a:ext uri="{FF2B5EF4-FFF2-40B4-BE49-F238E27FC236}">
                        <a16:creationId xmlns:a16="http://schemas.microsoft.com/office/drawing/2014/main" id="{FA847191-BC09-4B47-B8F1-BECDBD69CCED}"/>
                      </a:ext>
                    </a:extLst>
                  </p:cNvPr>
                  <p:cNvSpPr>
                    <a:spLocks noChangeArrowheads="1"/>
                  </p:cNvSpPr>
                  <p:nvPr/>
                </p:nvSpPr>
                <p:spPr bwMode="auto">
                  <a:xfrm>
                    <a:off x="1778" y="2160"/>
                    <a:ext cx="478" cy="1300"/>
                  </a:xfrm>
                  <a:prstGeom prst="rect">
                    <a:avLst/>
                  </a:prstGeom>
                  <a:noFill/>
                  <a:ln w="20701">
                    <a:solidFill>
                      <a:schemeClr val="folHlink"/>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dirty="0">
                      <a:solidFill>
                        <a:schemeClr val="tx1"/>
                      </a:solidFill>
                      <a:ea typeface="宋体" panose="02010600030101010101" pitchFamily="2" charset="-122"/>
                    </a:endParaRPr>
                  </a:p>
                </p:txBody>
              </p:sp>
              <p:grpSp>
                <p:nvGrpSpPr>
                  <p:cNvPr id="150" name="Group 76">
                    <a:extLst>
                      <a:ext uri="{FF2B5EF4-FFF2-40B4-BE49-F238E27FC236}">
                        <a16:creationId xmlns:a16="http://schemas.microsoft.com/office/drawing/2014/main" id="{7F544593-663C-44D6-BDD4-FF534DB9C7C9}"/>
                      </a:ext>
                    </a:extLst>
                  </p:cNvPr>
                  <p:cNvGrpSpPr>
                    <a:grpSpLocks/>
                  </p:cNvGrpSpPr>
                  <p:nvPr/>
                </p:nvGrpSpPr>
                <p:grpSpPr bwMode="auto">
                  <a:xfrm>
                    <a:off x="2427" y="2453"/>
                    <a:ext cx="693" cy="283"/>
                    <a:chOff x="2427" y="2453"/>
                    <a:chExt cx="693" cy="283"/>
                  </a:xfrm>
                </p:grpSpPr>
                <p:sp>
                  <p:nvSpPr>
                    <p:cNvPr id="155" name="Rectangle 77">
                      <a:extLst>
                        <a:ext uri="{FF2B5EF4-FFF2-40B4-BE49-F238E27FC236}">
                          <a16:creationId xmlns:a16="http://schemas.microsoft.com/office/drawing/2014/main" id="{7D5F365E-E8D9-48D8-9E8C-DC42836D9BFF}"/>
                        </a:ext>
                      </a:extLst>
                    </p:cNvPr>
                    <p:cNvSpPr>
                      <a:spLocks noChangeArrowheads="1"/>
                    </p:cNvSpPr>
                    <p:nvPr/>
                  </p:nvSpPr>
                  <p:spPr bwMode="auto">
                    <a:xfrm>
                      <a:off x="2427" y="2453"/>
                      <a:ext cx="438" cy="283"/>
                    </a:xfrm>
                    <a:prstGeom prst="rect">
                      <a:avLst/>
                    </a:prstGeom>
                    <a:noFill/>
                    <a:ln w="20701">
                      <a:solidFill>
                        <a:schemeClr val="folHlink"/>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dirty="0">
                        <a:solidFill>
                          <a:schemeClr val="tx1"/>
                        </a:solidFill>
                        <a:ea typeface="宋体" panose="02010600030101010101" pitchFamily="2" charset="-122"/>
                      </a:endParaRPr>
                    </a:p>
                  </p:txBody>
                </p:sp>
                <p:sp>
                  <p:nvSpPr>
                    <p:cNvPr id="156" name="Rectangle 78">
                      <a:extLst>
                        <a:ext uri="{FF2B5EF4-FFF2-40B4-BE49-F238E27FC236}">
                          <a16:creationId xmlns:a16="http://schemas.microsoft.com/office/drawing/2014/main" id="{493D20F7-C821-4C2B-A379-8F21AA63CCC7}"/>
                        </a:ext>
                      </a:extLst>
                    </p:cNvPr>
                    <p:cNvSpPr>
                      <a:spLocks noChangeArrowheads="1"/>
                    </p:cNvSpPr>
                    <p:nvPr/>
                  </p:nvSpPr>
                  <p:spPr bwMode="auto">
                    <a:xfrm>
                      <a:off x="2520" y="2453"/>
                      <a:ext cx="600"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en-US" altLang="zh-CN" dirty="0">
                          <a:solidFill>
                            <a:schemeClr val="tx1"/>
                          </a:solidFill>
                          <a:latin typeface="Times New Roman" panose="02020603050405020304" pitchFamily="18" charset="0"/>
                          <a:ea typeface="宋体" panose="02010600030101010101" pitchFamily="2" charset="-122"/>
                        </a:rPr>
                        <a:t>IR</a:t>
                      </a:r>
                      <a:endParaRPr lang="en-US" altLang="zh-CN" dirty="0">
                        <a:solidFill>
                          <a:schemeClr val="tx1"/>
                        </a:solidFill>
                        <a:ea typeface="宋体" panose="02010600030101010101" pitchFamily="2" charset="-122"/>
                      </a:endParaRPr>
                    </a:p>
                  </p:txBody>
                </p:sp>
              </p:grpSp>
              <p:sp>
                <p:nvSpPr>
                  <p:cNvPr id="151" name="Rectangle 79">
                    <a:extLst>
                      <a:ext uri="{FF2B5EF4-FFF2-40B4-BE49-F238E27FC236}">
                        <a16:creationId xmlns:a16="http://schemas.microsoft.com/office/drawing/2014/main" id="{C54A0B8A-6CB2-4244-9ACB-D3D47080DD7A}"/>
                      </a:ext>
                    </a:extLst>
                  </p:cNvPr>
                  <p:cNvSpPr>
                    <a:spLocks noChangeArrowheads="1"/>
                  </p:cNvSpPr>
                  <p:nvPr/>
                </p:nvSpPr>
                <p:spPr bwMode="auto">
                  <a:xfrm>
                    <a:off x="1680" y="1584"/>
                    <a:ext cx="1296" cy="2352"/>
                  </a:xfrm>
                  <a:prstGeom prst="rect">
                    <a:avLst/>
                  </a:prstGeom>
                  <a:noFill/>
                  <a:ln w="28575">
                    <a:solidFill>
                      <a:schemeClr val="folHlink"/>
                    </a:solidFill>
                    <a:prstDash val="lgDashDot"/>
                    <a:miter lim="800000"/>
                    <a:headEnd/>
                    <a:tailEnd/>
                  </a:ln>
                  <a:extLst>
                    <a:ext uri="{909E8E84-426E-40DD-AFC4-6F175D3DCCD1}">
                      <a14:hiddenFill xmlns:a14="http://schemas.microsoft.com/office/drawing/2010/main">
                        <a:solidFill>
                          <a:srgbClr val="FFFFFF"/>
                        </a:solidFill>
                      </a14:hiddenFill>
                    </a:ext>
                  </a:extLst>
                </p:spPr>
                <p:txBody>
                  <a:bodyPr wrap="none" anchor="ct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152" name="Line 80">
                    <a:extLst>
                      <a:ext uri="{FF2B5EF4-FFF2-40B4-BE49-F238E27FC236}">
                        <a16:creationId xmlns:a16="http://schemas.microsoft.com/office/drawing/2014/main" id="{40DFE22D-9C51-4980-B0BD-D128676CD82E}"/>
                      </a:ext>
                    </a:extLst>
                  </p:cNvPr>
                  <p:cNvSpPr>
                    <a:spLocks noChangeShapeType="1"/>
                  </p:cNvSpPr>
                  <p:nvPr/>
                </p:nvSpPr>
                <p:spPr bwMode="auto">
                  <a:xfrm flipV="1">
                    <a:off x="1848" y="1584"/>
                    <a:ext cx="0" cy="576"/>
                  </a:xfrm>
                  <a:prstGeom prst="line">
                    <a:avLst/>
                  </a:prstGeom>
                  <a:noFill/>
                  <a:ln w="28575">
                    <a:solidFill>
                      <a:schemeClr val="folHlink"/>
                    </a:solidFill>
                    <a:round/>
                    <a:headEnd/>
                    <a:tailEnd type="stealth" w="med" len="med"/>
                  </a:ln>
                  <a:extLst>
                    <a:ext uri="{909E8E84-426E-40DD-AFC4-6F175D3DCCD1}">
                      <a14:hiddenFill xmlns:a14="http://schemas.microsoft.com/office/drawing/2010/main">
                        <a:noFill/>
                      </a14:hiddenFill>
                    </a:ext>
                  </a:extLst>
                </p:spPr>
                <p:txBody>
                  <a:bodyPr wrap="none">
                    <a:spAutoFit/>
                  </a:bodyPr>
                  <a:lstStyle/>
                  <a:p>
                    <a:endParaRPr lang="zh-CN" altLang="en-US"/>
                  </a:p>
                </p:txBody>
              </p:sp>
              <p:sp>
                <p:nvSpPr>
                  <p:cNvPr id="153" name="Line 81">
                    <a:extLst>
                      <a:ext uri="{FF2B5EF4-FFF2-40B4-BE49-F238E27FC236}">
                        <a16:creationId xmlns:a16="http://schemas.microsoft.com/office/drawing/2014/main" id="{7209DBA3-844E-4C23-BA3B-5A5899E12EA3}"/>
                      </a:ext>
                    </a:extLst>
                  </p:cNvPr>
                  <p:cNvSpPr>
                    <a:spLocks noChangeShapeType="1"/>
                  </p:cNvSpPr>
                  <p:nvPr/>
                </p:nvSpPr>
                <p:spPr bwMode="auto">
                  <a:xfrm flipV="1">
                    <a:off x="2064" y="1584"/>
                    <a:ext cx="0" cy="576"/>
                  </a:xfrm>
                  <a:prstGeom prst="line">
                    <a:avLst/>
                  </a:prstGeom>
                  <a:noFill/>
                  <a:ln w="28575">
                    <a:solidFill>
                      <a:schemeClr val="folHlink"/>
                    </a:solidFill>
                    <a:round/>
                    <a:headEnd/>
                    <a:tailEnd type="stealth" w="med" len="med"/>
                  </a:ln>
                  <a:extLst>
                    <a:ext uri="{909E8E84-426E-40DD-AFC4-6F175D3DCCD1}">
                      <a14:hiddenFill xmlns:a14="http://schemas.microsoft.com/office/drawing/2010/main">
                        <a:noFill/>
                      </a14:hiddenFill>
                    </a:ext>
                  </a:extLst>
                </p:spPr>
                <p:txBody>
                  <a:bodyPr wrap="none">
                    <a:spAutoFit/>
                  </a:bodyPr>
                  <a:lstStyle/>
                  <a:p>
                    <a:endParaRPr lang="zh-CN" altLang="en-US"/>
                  </a:p>
                </p:txBody>
              </p:sp>
              <p:sp>
                <p:nvSpPr>
                  <p:cNvPr id="154" name="Text Box 82">
                    <a:extLst>
                      <a:ext uri="{FF2B5EF4-FFF2-40B4-BE49-F238E27FC236}">
                        <a16:creationId xmlns:a16="http://schemas.microsoft.com/office/drawing/2014/main" id="{F17404D2-2ACA-4B61-948A-11B3A7D92863}"/>
                      </a:ext>
                    </a:extLst>
                  </p:cNvPr>
                  <p:cNvSpPr txBox="1">
                    <a:spLocks noChangeArrowheads="1"/>
                  </p:cNvSpPr>
                  <p:nvPr/>
                </p:nvSpPr>
                <p:spPr bwMode="auto">
                  <a:xfrm>
                    <a:off x="1814" y="1754"/>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zh-CN" altLang="en-US" sz="2400">
                        <a:solidFill>
                          <a:schemeClr val="folHlink"/>
                        </a:solidFill>
                        <a:latin typeface="Times New Roman" panose="02020603050405020304" pitchFamily="18" charset="0"/>
                        <a:ea typeface="宋体" panose="02010600030101010101" pitchFamily="2" charset="-122"/>
                      </a:rPr>
                      <a:t>…</a:t>
                    </a:r>
                    <a:endParaRPr lang="zh-CN" altLang="en-US" sz="2400">
                      <a:solidFill>
                        <a:schemeClr val="folHlink"/>
                      </a:solidFill>
                      <a:ea typeface="宋体" panose="02010600030101010101" pitchFamily="2" charset="-122"/>
                    </a:endParaRPr>
                  </a:p>
                </p:txBody>
              </p:sp>
            </p:grpSp>
            <p:grpSp>
              <p:nvGrpSpPr>
                <p:cNvPr id="130" name="Group 83">
                  <a:extLst>
                    <a:ext uri="{FF2B5EF4-FFF2-40B4-BE49-F238E27FC236}">
                      <a16:creationId xmlns:a16="http://schemas.microsoft.com/office/drawing/2014/main" id="{A44C742B-9B91-465D-B3CC-146FB7620994}"/>
                    </a:ext>
                  </a:extLst>
                </p:cNvPr>
                <p:cNvGrpSpPr>
                  <a:grpSpLocks/>
                </p:cNvGrpSpPr>
                <p:nvPr/>
              </p:nvGrpSpPr>
              <p:grpSpPr bwMode="auto">
                <a:xfrm>
                  <a:off x="384" y="1584"/>
                  <a:ext cx="1209" cy="2352"/>
                  <a:chOff x="384" y="1584"/>
                  <a:chExt cx="1209" cy="2352"/>
                </a:xfrm>
              </p:grpSpPr>
              <p:sp>
                <p:nvSpPr>
                  <p:cNvPr id="131" name="Rectangle 84">
                    <a:extLst>
                      <a:ext uri="{FF2B5EF4-FFF2-40B4-BE49-F238E27FC236}">
                        <a16:creationId xmlns:a16="http://schemas.microsoft.com/office/drawing/2014/main" id="{6BC70386-DF2D-4950-A361-989D73DBD7AF}"/>
                      </a:ext>
                    </a:extLst>
                  </p:cNvPr>
                  <p:cNvSpPr>
                    <a:spLocks noChangeArrowheads="1"/>
                  </p:cNvSpPr>
                  <p:nvPr/>
                </p:nvSpPr>
                <p:spPr bwMode="auto">
                  <a:xfrm>
                    <a:off x="779" y="3486"/>
                    <a:ext cx="495" cy="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5875">
                        <a:solidFill>
                          <a:srgbClr val="000000"/>
                        </a:solidFill>
                        <a:miter lim="800000"/>
                        <a:headEnd/>
                        <a:tailEnd/>
                      </a14:hiddenLine>
                    </a:ext>
                  </a:extLst>
                </p:spPr>
                <p:txBody>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132" name="Rectangle 85">
                    <a:extLst>
                      <a:ext uri="{FF2B5EF4-FFF2-40B4-BE49-F238E27FC236}">
                        <a16:creationId xmlns:a16="http://schemas.microsoft.com/office/drawing/2014/main" id="{1F7C0597-CE1F-4146-ADBB-EA05E2EE54E2}"/>
                      </a:ext>
                    </a:extLst>
                  </p:cNvPr>
                  <p:cNvSpPr>
                    <a:spLocks noChangeArrowheads="1"/>
                  </p:cNvSpPr>
                  <p:nvPr/>
                </p:nvSpPr>
                <p:spPr bwMode="auto">
                  <a:xfrm>
                    <a:off x="698" y="3601"/>
                    <a:ext cx="785"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zh-CN" altLang="en-US" sz="2400" b="0" dirty="0">
                        <a:solidFill>
                          <a:schemeClr val="tx1"/>
                        </a:solidFill>
                      </a:rPr>
                      <a:t>运算器</a:t>
                    </a:r>
                  </a:p>
                </p:txBody>
              </p:sp>
              <p:sp>
                <p:nvSpPr>
                  <p:cNvPr id="133" name="Rectangle 86">
                    <a:extLst>
                      <a:ext uri="{FF2B5EF4-FFF2-40B4-BE49-F238E27FC236}">
                        <a16:creationId xmlns:a16="http://schemas.microsoft.com/office/drawing/2014/main" id="{07F80B1D-29A0-47C5-BCD1-1DC9A84A1C4A}"/>
                      </a:ext>
                    </a:extLst>
                  </p:cNvPr>
                  <p:cNvSpPr>
                    <a:spLocks noChangeArrowheads="1"/>
                  </p:cNvSpPr>
                  <p:nvPr/>
                </p:nvSpPr>
                <p:spPr bwMode="auto">
                  <a:xfrm>
                    <a:off x="1117" y="1988"/>
                    <a:ext cx="374" cy="282"/>
                  </a:xfrm>
                  <a:prstGeom prst="rect">
                    <a:avLst/>
                  </a:prstGeom>
                  <a:noFill/>
                  <a:ln w="20701">
                    <a:solidFill>
                      <a:schemeClr val="folHlink"/>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134" name="Rectangle 87">
                    <a:extLst>
                      <a:ext uri="{FF2B5EF4-FFF2-40B4-BE49-F238E27FC236}">
                        <a16:creationId xmlns:a16="http://schemas.microsoft.com/office/drawing/2014/main" id="{1CF3C250-9BAE-4564-9F21-2DB270D190F0}"/>
                      </a:ext>
                    </a:extLst>
                  </p:cNvPr>
                  <p:cNvSpPr>
                    <a:spLocks noChangeArrowheads="1"/>
                  </p:cNvSpPr>
                  <p:nvPr/>
                </p:nvSpPr>
                <p:spPr bwMode="auto">
                  <a:xfrm>
                    <a:off x="1178" y="2038"/>
                    <a:ext cx="415"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en-US" altLang="zh-CN" sz="1800" dirty="0">
                        <a:solidFill>
                          <a:schemeClr val="tx1"/>
                        </a:solidFill>
                        <a:latin typeface="Times New Roman" panose="02020603050405020304" pitchFamily="18" charset="0"/>
                        <a:ea typeface="宋体" panose="02010600030101010101" pitchFamily="2" charset="-122"/>
                      </a:rPr>
                      <a:t>MQ</a:t>
                    </a:r>
                    <a:endParaRPr lang="en-US" altLang="zh-CN" sz="4000" dirty="0">
                      <a:solidFill>
                        <a:schemeClr val="tx1"/>
                      </a:solidFill>
                      <a:ea typeface="宋体" panose="02010600030101010101" pitchFamily="2" charset="-122"/>
                    </a:endParaRPr>
                  </a:p>
                </p:txBody>
              </p:sp>
              <p:sp>
                <p:nvSpPr>
                  <p:cNvPr id="135" name="Freeform 88">
                    <a:extLst>
                      <a:ext uri="{FF2B5EF4-FFF2-40B4-BE49-F238E27FC236}">
                        <a16:creationId xmlns:a16="http://schemas.microsoft.com/office/drawing/2014/main" id="{0401F6F4-95FA-4A75-9B49-E16DBF97E2F2}"/>
                      </a:ext>
                    </a:extLst>
                  </p:cNvPr>
                  <p:cNvSpPr>
                    <a:spLocks/>
                  </p:cNvSpPr>
                  <p:nvPr/>
                </p:nvSpPr>
                <p:spPr bwMode="auto">
                  <a:xfrm>
                    <a:off x="772" y="2272"/>
                    <a:ext cx="94" cy="317"/>
                  </a:xfrm>
                  <a:custGeom>
                    <a:avLst/>
                    <a:gdLst>
                      <a:gd name="T0" fmla="*/ 0 w 120"/>
                      <a:gd name="T1" fmla="*/ 101 h 315"/>
                      <a:gd name="T2" fmla="*/ 2 w 120"/>
                      <a:gd name="T3" fmla="*/ 101 h 315"/>
                      <a:gd name="T4" fmla="*/ 2 w 120"/>
                      <a:gd name="T5" fmla="*/ 357 h 315"/>
                      <a:gd name="T6" fmla="*/ 2 w 120"/>
                      <a:gd name="T7" fmla="*/ 357 h 315"/>
                      <a:gd name="T8" fmla="*/ 2 w 120"/>
                      <a:gd name="T9" fmla="*/ 101 h 315"/>
                      <a:gd name="T10" fmla="*/ 2 w 120"/>
                      <a:gd name="T11" fmla="*/ 101 h 315"/>
                      <a:gd name="T12" fmla="*/ 2 w 120"/>
                      <a:gd name="T13" fmla="*/ 0 h 315"/>
                      <a:gd name="T14" fmla="*/ 0 w 120"/>
                      <a:gd name="T15" fmla="*/ 101 h 315"/>
                      <a:gd name="T16" fmla="*/ 0 60000 65536"/>
                      <a:gd name="T17" fmla="*/ 0 60000 65536"/>
                      <a:gd name="T18" fmla="*/ 0 60000 65536"/>
                      <a:gd name="T19" fmla="*/ 0 60000 65536"/>
                      <a:gd name="T20" fmla="*/ 0 60000 65536"/>
                      <a:gd name="T21" fmla="*/ 0 60000 65536"/>
                      <a:gd name="T22" fmla="*/ 0 60000 65536"/>
                      <a:gd name="T23" fmla="*/ 0 60000 65536"/>
                      <a:gd name="T24" fmla="*/ 0 w 120"/>
                      <a:gd name="T25" fmla="*/ 0 h 315"/>
                      <a:gd name="T26" fmla="*/ 120 w 120"/>
                      <a:gd name="T27" fmla="*/ 315 h 31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20" h="315">
                        <a:moveTo>
                          <a:pt x="0" y="80"/>
                        </a:moveTo>
                        <a:lnTo>
                          <a:pt x="30" y="80"/>
                        </a:lnTo>
                        <a:lnTo>
                          <a:pt x="30" y="315"/>
                        </a:lnTo>
                        <a:lnTo>
                          <a:pt x="89" y="315"/>
                        </a:lnTo>
                        <a:lnTo>
                          <a:pt x="89" y="80"/>
                        </a:lnTo>
                        <a:lnTo>
                          <a:pt x="120" y="80"/>
                        </a:lnTo>
                        <a:lnTo>
                          <a:pt x="59" y="0"/>
                        </a:lnTo>
                        <a:lnTo>
                          <a:pt x="0" y="80"/>
                        </a:lnTo>
                        <a:close/>
                      </a:path>
                    </a:pathLst>
                  </a:custGeom>
                  <a:noFill/>
                  <a:ln w="15875">
                    <a:solidFill>
                      <a:schemeClr val="folHlink"/>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36" name="Rectangle 89">
                    <a:extLst>
                      <a:ext uri="{FF2B5EF4-FFF2-40B4-BE49-F238E27FC236}">
                        <a16:creationId xmlns:a16="http://schemas.microsoft.com/office/drawing/2014/main" id="{9F02AD2A-C236-411E-8D7B-917FE5CEB1E1}"/>
                      </a:ext>
                    </a:extLst>
                  </p:cNvPr>
                  <p:cNvSpPr>
                    <a:spLocks noChangeArrowheads="1"/>
                  </p:cNvSpPr>
                  <p:nvPr/>
                </p:nvSpPr>
                <p:spPr bwMode="auto">
                  <a:xfrm>
                    <a:off x="542" y="1988"/>
                    <a:ext cx="373" cy="282"/>
                  </a:xfrm>
                  <a:prstGeom prst="rect">
                    <a:avLst/>
                  </a:prstGeom>
                  <a:noFill/>
                  <a:ln w="20701">
                    <a:solidFill>
                      <a:schemeClr val="folHlink"/>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137" name="Rectangle 90">
                    <a:extLst>
                      <a:ext uri="{FF2B5EF4-FFF2-40B4-BE49-F238E27FC236}">
                        <a16:creationId xmlns:a16="http://schemas.microsoft.com/office/drawing/2014/main" id="{10816A68-1F6F-4BAA-823C-564D3E851421}"/>
                      </a:ext>
                    </a:extLst>
                  </p:cNvPr>
                  <p:cNvSpPr>
                    <a:spLocks noChangeArrowheads="1"/>
                  </p:cNvSpPr>
                  <p:nvPr/>
                </p:nvSpPr>
                <p:spPr bwMode="auto">
                  <a:xfrm>
                    <a:off x="578" y="2039"/>
                    <a:ext cx="536"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en-US" altLang="zh-CN" sz="1800" dirty="0">
                        <a:solidFill>
                          <a:schemeClr val="tx1"/>
                        </a:solidFill>
                        <a:latin typeface="Times New Roman" panose="02020603050405020304" pitchFamily="18" charset="0"/>
                        <a:ea typeface="宋体" panose="02010600030101010101" pitchFamily="2" charset="-122"/>
                      </a:rPr>
                      <a:t>ACC</a:t>
                    </a:r>
                    <a:endParaRPr lang="en-US" altLang="zh-CN" sz="4000" dirty="0">
                      <a:solidFill>
                        <a:schemeClr val="tx1"/>
                      </a:solidFill>
                      <a:ea typeface="宋体" panose="02010600030101010101" pitchFamily="2" charset="-122"/>
                    </a:endParaRPr>
                  </a:p>
                </p:txBody>
              </p:sp>
              <p:sp>
                <p:nvSpPr>
                  <p:cNvPr id="138" name="Rectangle 91">
                    <a:extLst>
                      <a:ext uri="{FF2B5EF4-FFF2-40B4-BE49-F238E27FC236}">
                        <a16:creationId xmlns:a16="http://schemas.microsoft.com/office/drawing/2014/main" id="{0BB3173D-3C00-4F1D-A54C-AB56CE25D43B}"/>
                      </a:ext>
                    </a:extLst>
                  </p:cNvPr>
                  <p:cNvSpPr>
                    <a:spLocks noChangeArrowheads="1"/>
                  </p:cNvSpPr>
                  <p:nvPr/>
                </p:nvSpPr>
                <p:spPr bwMode="auto">
                  <a:xfrm>
                    <a:off x="542" y="2591"/>
                    <a:ext cx="373" cy="281"/>
                  </a:xfrm>
                  <a:prstGeom prst="rect">
                    <a:avLst/>
                  </a:prstGeom>
                  <a:noFill/>
                  <a:ln w="20701">
                    <a:solidFill>
                      <a:schemeClr val="folHlink"/>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139" name="Rectangle 92">
                    <a:extLst>
                      <a:ext uri="{FF2B5EF4-FFF2-40B4-BE49-F238E27FC236}">
                        <a16:creationId xmlns:a16="http://schemas.microsoft.com/office/drawing/2014/main" id="{019BB16F-CA85-4B91-B292-6E0953A42674}"/>
                      </a:ext>
                    </a:extLst>
                  </p:cNvPr>
                  <p:cNvSpPr>
                    <a:spLocks noChangeArrowheads="1"/>
                  </p:cNvSpPr>
                  <p:nvPr/>
                </p:nvSpPr>
                <p:spPr bwMode="auto">
                  <a:xfrm>
                    <a:off x="575" y="2641"/>
                    <a:ext cx="304"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en-US" altLang="zh-CN" sz="1800" dirty="0">
                        <a:solidFill>
                          <a:schemeClr val="tx1"/>
                        </a:solidFill>
                        <a:latin typeface="Times New Roman" panose="02020603050405020304" pitchFamily="18" charset="0"/>
                        <a:ea typeface="宋体" panose="02010600030101010101" pitchFamily="2" charset="-122"/>
                      </a:rPr>
                      <a:t>ALU</a:t>
                    </a:r>
                    <a:endParaRPr lang="en-US" altLang="zh-CN" sz="4000" dirty="0">
                      <a:solidFill>
                        <a:schemeClr val="tx1"/>
                      </a:solidFill>
                      <a:ea typeface="宋体" panose="02010600030101010101" pitchFamily="2" charset="-122"/>
                    </a:endParaRPr>
                  </a:p>
                </p:txBody>
              </p:sp>
              <p:sp>
                <p:nvSpPr>
                  <p:cNvPr id="140" name="Rectangle 93">
                    <a:extLst>
                      <a:ext uri="{FF2B5EF4-FFF2-40B4-BE49-F238E27FC236}">
                        <a16:creationId xmlns:a16="http://schemas.microsoft.com/office/drawing/2014/main" id="{27CFB978-D2CF-4448-A80D-D4580F19D386}"/>
                      </a:ext>
                    </a:extLst>
                  </p:cNvPr>
                  <p:cNvSpPr>
                    <a:spLocks noChangeArrowheads="1"/>
                  </p:cNvSpPr>
                  <p:nvPr/>
                </p:nvSpPr>
                <p:spPr bwMode="auto">
                  <a:xfrm>
                    <a:off x="539" y="3198"/>
                    <a:ext cx="373" cy="281"/>
                  </a:xfrm>
                  <a:prstGeom prst="rect">
                    <a:avLst/>
                  </a:prstGeom>
                  <a:noFill/>
                  <a:ln w="20701">
                    <a:solidFill>
                      <a:schemeClr val="folHlink"/>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141" name="Rectangle 94">
                    <a:extLst>
                      <a:ext uri="{FF2B5EF4-FFF2-40B4-BE49-F238E27FC236}">
                        <a16:creationId xmlns:a16="http://schemas.microsoft.com/office/drawing/2014/main" id="{F9D6DD25-9122-4A39-8447-B33FE0E17152}"/>
                      </a:ext>
                    </a:extLst>
                  </p:cNvPr>
                  <p:cNvSpPr>
                    <a:spLocks noChangeArrowheads="1"/>
                  </p:cNvSpPr>
                  <p:nvPr/>
                </p:nvSpPr>
                <p:spPr bwMode="auto">
                  <a:xfrm>
                    <a:off x="680" y="3246"/>
                    <a:ext cx="268"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en-US" altLang="zh-CN" sz="1800" dirty="0">
                        <a:solidFill>
                          <a:schemeClr val="tx1"/>
                        </a:solidFill>
                        <a:latin typeface="Times New Roman" panose="02020603050405020304" pitchFamily="18" charset="0"/>
                        <a:ea typeface="宋体" panose="02010600030101010101" pitchFamily="2" charset="-122"/>
                      </a:rPr>
                      <a:t>X</a:t>
                    </a:r>
                    <a:endParaRPr lang="en-US" altLang="zh-CN" sz="4000" dirty="0">
                      <a:solidFill>
                        <a:schemeClr val="tx1"/>
                      </a:solidFill>
                      <a:ea typeface="宋体" panose="02010600030101010101" pitchFamily="2" charset="-122"/>
                    </a:endParaRPr>
                  </a:p>
                </p:txBody>
              </p:sp>
              <p:sp>
                <p:nvSpPr>
                  <p:cNvPr id="142" name="Freeform 95">
                    <a:extLst>
                      <a:ext uri="{FF2B5EF4-FFF2-40B4-BE49-F238E27FC236}">
                        <a16:creationId xmlns:a16="http://schemas.microsoft.com/office/drawing/2014/main" id="{4DBECDA9-9F44-4BF0-B25F-6DA8695F8608}"/>
                      </a:ext>
                    </a:extLst>
                  </p:cNvPr>
                  <p:cNvSpPr>
                    <a:spLocks/>
                  </p:cNvSpPr>
                  <p:nvPr/>
                </p:nvSpPr>
                <p:spPr bwMode="auto">
                  <a:xfrm>
                    <a:off x="682" y="2880"/>
                    <a:ext cx="92" cy="316"/>
                  </a:xfrm>
                  <a:custGeom>
                    <a:avLst/>
                    <a:gdLst>
                      <a:gd name="T0" fmla="*/ 0 w 119"/>
                      <a:gd name="T1" fmla="*/ 98 h 313"/>
                      <a:gd name="T2" fmla="*/ 2 w 119"/>
                      <a:gd name="T3" fmla="*/ 98 h 313"/>
                      <a:gd name="T4" fmla="*/ 2 w 119"/>
                      <a:gd name="T5" fmla="*/ 379 h 313"/>
                      <a:gd name="T6" fmla="*/ 2 w 119"/>
                      <a:gd name="T7" fmla="*/ 379 h 313"/>
                      <a:gd name="T8" fmla="*/ 2 w 119"/>
                      <a:gd name="T9" fmla="*/ 98 h 313"/>
                      <a:gd name="T10" fmla="*/ 2 w 119"/>
                      <a:gd name="T11" fmla="*/ 98 h 313"/>
                      <a:gd name="T12" fmla="*/ 2 w 119"/>
                      <a:gd name="T13" fmla="*/ 0 h 313"/>
                      <a:gd name="T14" fmla="*/ 0 w 119"/>
                      <a:gd name="T15" fmla="*/ 98 h 313"/>
                      <a:gd name="T16" fmla="*/ 0 60000 65536"/>
                      <a:gd name="T17" fmla="*/ 0 60000 65536"/>
                      <a:gd name="T18" fmla="*/ 0 60000 65536"/>
                      <a:gd name="T19" fmla="*/ 0 60000 65536"/>
                      <a:gd name="T20" fmla="*/ 0 60000 65536"/>
                      <a:gd name="T21" fmla="*/ 0 60000 65536"/>
                      <a:gd name="T22" fmla="*/ 0 60000 65536"/>
                      <a:gd name="T23" fmla="*/ 0 60000 65536"/>
                      <a:gd name="T24" fmla="*/ 0 w 119"/>
                      <a:gd name="T25" fmla="*/ 0 h 313"/>
                      <a:gd name="T26" fmla="*/ 119 w 119"/>
                      <a:gd name="T27" fmla="*/ 313 h 31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19" h="313">
                        <a:moveTo>
                          <a:pt x="0" y="77"/>
                        </a:moveTo>
                        <a:lnTo>
                          <a:pt x="30" y="77"/>
                        </a:lnTo>
                        <a:lnTo>
                          <a:pt x="30" y="313"/>
                        </a:lnTo>
                        <a:lnTo>
                          <a:pt x="89" y="313"/>
                        </a:lnTo>
                        <a:lnTo>
                          <a:pt x="89" y="77"/>
                        </a:lnTo>
                        <a:lnTo>
                          <a:pt x="119" y="77"/>
                        </a:lnTo>
                        <a:lnTo>
                          <a:pt x="60" y="0"/>
                        </a:lnTo>
                        <a:lnTo>
                          <a:pt x="0" y="77"/>
                        </a:lnTo>
                        <a:close/>
                      </a:path>
                    </a:pathLst>
                  </a:custGeom>
                  <a:noFill/>
                  <a:ln w="15875">
                    <a:solidFill>
                      <a:schemeClr val="folHlink"/>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43" name="Rectangle 96">
                    <a:extLst>
                      <a:ext uri="{FF2B5EF4-FFF2-40B4-BE49-F238E27FC236}">
                        <a16:creationId xmlns:a16="http://schemas.microsoft.com/office/drawing/2014/main" id="{9EC83ABE-BD44-435D-B01C-FC522FC41508}"/>
                      </a:ext>
                    </a:extLst>
                  </p:cNvPr>
                  <p:cNvSpPr>
                    <a:spLocks noChangeArrowheads="1"/>
                  </p:cNvSpPr>
                  <p:nvPr/>
                </p:nvSpPr>
                <p:spPr bwMode="auto">
                  <a:xfrm>
                    <a:off x="384" y="1584"/>
                    <a:ext cx="1200" cy="2352"/>
                  </a:xfrm>
                  <a:prstGeom prst="rect">
                    <a:avLst/>
                  </a:prstGeom>
                  <a:noFill/>
                  <a:ln w="28575">
                    <a:solidFill>
                      <a:schemeClr val="folHlink"/>
                    </a:solidFill>
                    <a:prstDash val="lgDashDot"/>
                    <a:miter lim="800000"/>
                    <a:headEnd/>
                    <a:tailEnd/>
                  </a:ln>
                  <a:extLst>
                    <a:ext uri="{909E8E84-426E-40DD-AFC4-6F175D3DCCD1}">
                      <a14:hiddenFill xmlns:a14="http://schemas.microsoft.com/office/drawing/2010/main">
                        <a:solidFill>
                          <a:srgbClr val="FFFFFF"/>
                        </a:solidFill>
                      </a14:hiddenFill>
                    </a:ext>
                  </a:extLst>
                </p:spPr>
                <p:txBody>
                  <a:bodyPr anchor="ct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144" name="Freeform 97">
                    <a:extLst>
                      <a:ext uri="{FF2B5EF4-FFF2-40B4-BE49-F238E27FC236}">
                        <a16:creationId xmlns:a16="http://schemas.microsoft.com/office/drawing/2014/main" id="{0BD31C62-118A-4E4F-950B-AE9F29C7FCC6}"/>
                      </a:ext>
                    </a:extLst>
                  </p:cNvPr>
                  <p:cNvSpPr>
                    <a:spLocks/>
                  </p:cNvSpPr>
                  <p:nvPr/>
                </p:nvSpPr>
                <p:spPr bwMode="auto">
                  <a:xfrm rot="10800000">
                    <a:off x="576" y="2275"/>
                    <a:ext cx="94" cy="317"/>
                  </a:xfrm>
                  <a:custGeom>
                    <a:avLst/>
                    <a:gdLst>
                      <a:gd name="T0" fmla="*/ 0 w 120"/>
                      <a:gd name="T1" fmla="*/ 101 h 315"/>
                      <a:gd name="T2" fmla="*/ 2 w 120"/>
                      <a:gd name="T3" fmla="*/ 101 h 315"/>
                      <a:gd name="T4" fmla="*/ 2 w 120"/>
                      <a:gd name="T5" fmla="*/ 357 h 315"/>
                      <a:gd name="T6" fmla="*/ 2 w 120"/>
                      <a:gd name="T7" fmla="*/ 357 h 315"/>
                      <a:gd name="T8" fmla="*/ 2 w 120"/>
                      <a:gd name="T9" fmla="*/ 101 h 315"/>
                      <a:gd name="T10" fmla="*/ 2 w 120"/>
                      <a:gd name="T11" fmla="*/ 101 h 315"/>
                      <a:gd name="T12" fmla="*/ 2 w 120"/>
                      <a:gd name="T13" fmla="*/ 0 h 315"/>
                      <a:gd name="T14" fmla="*/ 0 w 120"/>
                      <a:gd name="T15" fmla="*/ 101 h 315"/>
                      <a:gd name="T16" fmla="*/ 0 60000 65536"/>
                      <a:gd name="T17" fmla="*/ 0 60000 65536"/>
                      <a:gd name="T18" fmla="*/ 0 60000 65536"/>
                      <a:gd name="T19" fmla="*/ 0 60000 65536"/>
                      <a:gd name="T20" fmla="*/ 0 60000 65536"/>
                      <a:gd name="T21" fmla="*/ 0 60000 65536"/>
                      <a:gd name="T22" fmla="*/ 0 60000 65536"/>
                      <a:gd name="T23" fmla="*/ 0 60000 65536"/>
                      <a:gd name="T24" fmla="*/ 0 w 120"/>
                      <a:gd name="T25" fmla="*/ 0 h 315"/>
                      <a:gd name="T26" fmla="*/ 120 w 120"/>
                      <a:gd name="T27" fmla="*/ 315 h 31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20" h="315">
                        <a:moveTo>
                          <a:pt x="0" y="80"/>
                        </a:moveTo>
                        <a:lnTo>
                          <a:pt x="30" y="80"/>
                        </a:lnTo>
                        <a:lnTo>
                          <a:pt x="30" y="315"/>
                        </a:lnTo>
                        <a:lnTo>
                          <a:pt x="89" y="315"/>
                        </a:lnTo>
                        <a:lnTo>
                          <a:pt x="89" y="80"/>
                        </a:lnTo>
                        <a:lnTo>
                          <a:pt x="120" y="80"/>
                        </a:lnTo>
                        <a:lnTo>
                          <a:pt x="59" y="0"/>
                        </a:lnTo>
                        <a:lnTo>
                          <a:pt x="0" y="80"/>
                        </a:lnTo>
                        <a:close/>
                      </a:path>
                    </a:pathLst>
                  </a:custGeom>
                  <a:noFill/>
                  <a:ln w="15875">
                    <a:solidFill>
                      <a:schemeClr val="folHlink"/>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45" name="Freeform 98">
                    <a:extLst>
                      <a:ext uri="{FF2B5EF4-FFF2-40B4-BE49-F238E27FC236}">
                        <a16:creationId xmlns:a16="http://schemas.microsoft.com/office/drawing/2014/main" id="{09B26A0C-E224-4409-BF49-69456EFE9646}"/>
                      </a:ext>
                    </a:extLst>
                  </p:cNvPr>
                  <p:cNvSpPr>
                    <a:spLocks/>
                  </p:cNvSpPr>
                  <p:nvPr/>
                </p:nvSpPr>
                <p:spPr bwMode="auto">
                  <a:xfrm>
                    <a:off x="915" y="2064"/>
                    <a:ext cx="200" cy="1"/>
                  </a:xfrm>
                  <a:custGeom>
                    <a:avLst/>
                    <a:gdLst>
                      <a:gd name="T0" fmla="*/ 0 w 200"/>
                      <a:gd name="T1" fmla="*/ 0 h 1"/>
                      <a:gd name="T2" fmla="*/ 200 w 200"/>
                      <a:gd name="T3" fmla="*/ 0 h 1"/>
                      <a:gd name="T4" fmla="*/ 0 60000 65536"/>
                      <a:gd name="T5" fmla="*/ 0 60000 65536"/>
                      <a:gd name="T6" fmla="*/ 0 w 200"/>
                      <a:gd name="T7" fmla="*/ 0 h 1"/>
                      <a:gd name="T8" fmla="*/ 200 w 200"/>
                      <a:gd name="T9" fmla="*/ 1 h 1"/>
                    </a:gdLst>
                    <a:ahLst/>
                    <a:cxnLst>
                      <a:cxn ang="T4">
                        <a:pos x="T0" y="T1"/>
                      </a:cxn>
                      <a:cxn ang="T5">
                        <a:pos x="T2" y="T3"/>
                      </a:cxn>
                    </a:cxnLst>
                    <a:rect l="T6" t="T7" r="T8" b="T9"/>
                    <a:pathLst>
                      <a:path w="200" h="1">
                        <a:moveTo>
                          <a:pt x="0" y="0"/>
                        </a:moveTo>
                        <a:lnTo>
                          <a:pt x="200" y="0"/>
                        </a:lnTo>
                      </a:path>
                    </a:pathLst>
                  </a:custGeom>
                  <a:noFill/>
                  <a:ln w="28575">
                    <a:solidFill>
                      <a:schemeClr val="folHlink"/>
                    </a:solidFill>
                    <a:round/>
                    <a:headEnd/>
                    <a:tailEnd type="stealth" w="med" len="med"/>
                  </a:ln>
                  <a:extLst>
                    <a:ext uri="{909E8E84-426E-40DD-AFC4-6F175D3DCCD1}">
                      <a14:hiddenFill xmlns:a14="http://schemas.microsoft.com/office/drawing/2010/main">
                        <a:solidFill>
                          <a:srgbClr val="FFFFFF"/>
                        </a:solidFill>
                      </a14:hiddenFill>
                    </a:ext>
                  </a:extLst>
                </p:spPr>
                <p:txBody>
                  <a:bodyPr wrap="none">
                    <a:spAutoFit/>
                  </a:bodyPr>
                  <a:lstStyle/>
                  <a:p>
                    <a:endParaRPr lang="zh-CN" altLang="en-US"/>
                  </a:p>
                </p:txBody>
              </p:sp>
              <p:sp>
                <p:nvSpPr>
                  <p:cNvPr id="146" name="Freeform 99">
                    <a:extLst>
                      <a:ext uri="{FF2B5EF4-FFF2-40B4-BE49-F238E27FC236}">
                        <a16:creationId xmlns:a16="http://schemas.microsoft.com/office/drawing/2014/main" id="{6C56A7D4-A391-4DBA-8DBD-EB580663A1CF}"/>
                      </a:ext>
                    </a:extLst>
                  </p:cNvPr>
                  <p:cNvSpPr>
                    <a:spLocks/>
                  </p:cNvSpPr>
                  <p:nvPr/>
                </p:nvSpPr>
                <p:spPr bwMode="auto">
                  <a:xfrm>
                    <a:off x="915" y="2184"/>
                    <a:ext cx="203" cy="1"/>
                  </a:xfrm>
                  <a:custGeom>
                    <a:avLst/>
                    <a:gdLst>
                      <a:gd name="T0" fmla="*/ 203 w 203"/>
                      <a:gd name="T1" fmla="*/ 0 h 1"/>
                      <a:gd name="T2" fmla="*/ 0 w 203"/>
                      <a:gd name="T3" fmla="*/ 0 h 1"/>
                      <a:gd name="T4" fmla="*/ 0 60000 65536"/>
                      <a:gd name="T5" fmla="*/ 0 60000 65536"/>
                      <a:gd name="T6" fmla="*/ 0 w 203"/>
                      <a:gd name="T7" fmla="*/ 0 h 1"/>
                      <a:gd name="T8" fmla="*/ 203 w 203"/>
                      <a:gd name="T9" fmla="*/ 1 h 1"/>
                    </a:gdLst>
                    <a:ahLst/>
                    <a:cxnLst>
                      <a:cxn ang="T4">
                        <a:pos x="T0" y="T1"/>
                      </a:cxn>
                      <a:cxn ang="T5">
                        <a:pos x="T2" y="T3"/>
                      </a:cxn>
                    </a:cxnLst>
                    <a:rect l="T6" t="T7" r="T8" b="T9"/>
                    <a:pathLst>
                      <a:path w="203" h="1">
                        <a:moveTo>
                          <a:pt x="203" y="0"/>
                        </a:moveTo>
                        <a:lnTo>
                          <a:pt x="0" y="0"/>
                        </a:lnTo>
                      </a:path>
                    </a:pathLst>
                  </a:custGeom>
                  <a:noFill/>
                  <a:ln w="28575">
                    <a:solidFill>
                      <a:schemeClr val="folHlink"/>
                    </a:solidFill>
                    <a:round/>
                    <a:headEnd/>
                    <a:tailEnd type="stealth" w="med" len="med"/>
                  </a:ln>
                  <a:extLst>
                    <a:ext uri="{909E8E84-426E-40DD-AFC4-6F175D3DCCD1}">
                      <a14:hiddenFill xmlns:a14="http://schemas.microsoft.com/office/drawing/2010/main">
                        <a:solidFill>
                          <a:srgbClr val="FFFFFF"/>
                        </a:solidFill>
                      </a14:hiddenFill>
                    </a:ext>
                  </a:extLst>
                </p:spPr>
                <p:txBody>
                  <a:bodyPr wrap="none">
                    <a:spAutoFit/>
                  </a:bodyPr>
                  <a:lstStyle/>
                  <a:p>
                    <a:endParaRPr lang="zh-CN" altLang="en-US"/>
                  </a:p>
                </p:txBody>
              </p:sp>
            </p:grpSp>
          </p:grpSp>
          <p:grpSp>
            <p:nvGrpSpPr>
              <p:cNvPr id="122" name="Group 109">
                <a:extLst>
                  <a:ext uri="{FF2B5EF4-FFF2-40B4-BE49-F238E27FC236}">
                    <a16:creationId xmlns:a16="http://schemas.microsoft.com/office/drawing/2014/main" id="{76A6EB61-E4FB-4952-B2F7-1863ED8924BC}"/>
                  </a:ext>
                </a:extLst>
              </p:cNvPr>
              <p:cNvGrpSpPr>
                <a:grpSpLocks/>
              </p:cNvGrpSpPr>
              <p:nvPr/>
            </p:nvGrpSpPr>
            <p:grpSpPr bwMode="auto">
              <a:xfrm>
                <a:off x="5232" y="1200"/>
                <a:ext cx="389" cy="2832"/>
                <a:chOff x="5232" y="1200"/>
                <a:chExt cx="389" cy="2832"/>
              </a:xfrm>
            </p:grpSpPr>
            <p:grpSp>
              <p:nvGrpSpPr>
                <p:cNvPr id="123" name="Group 108">
                  <a:extLst>
                    <a:ext uri="{FF2B5EF4-FFF2-40B4-BE49-F238E27FC236}">
                      <a16:creationId xmlns:a16="http://schemas.microsoft.com/office/drawing/2014/main" id="{E43B05A5-F45F-4F49-8E45-101BE7CD0AE9}"/>
                    </a:ext>
                  </a:extLst>
                </p:cNvPr>
                <p:cNvGrpSpPr>
                  <a:grpSpLocks/>
                </p:cNvGrpSpPr>
                <p:nvPr/>
              </p:nvGrpSpPr>
              <p:grpSpPr bwMode="auto">
                <a:xfrm>
                  <a:off x="5232" y="1200"/>
                  <a:ext cx="389" cy="2832"/>
                  <a:chOff x="5232" y="1200"/>
                  <a:chExt cx="389" cy="2832"/>
                </a:xfrm>
              </p:grpSpPr>
              <p:sp>
                <p:nvSpPr>
                  <p:cNvPr id="125" name="Rectangle 102">
                    <a:extLst>
                      <a:ext uri="{FF2B5EF4-FFF2-40B4-BE49-F238E27FC236}">
                        <a16:creationId xmlns:a16="http://schemas.microsoft.com/office/drawing/2014/main" id="{4ECC85F8-0926-4628-8065-7F19615D6DC3}"/>
                      </a:ext>
                    </a:extLst>
                  </p:cNvPr>
                  <p:cNvSpPr>
                    <a:spLocks noChangeArrowheads="1"/>
                  </p:cNvSpPr>
                  <p:nvPr/>
                </p:nvSpPr>
                <p:spPr bwMode="auto">
                  <a:xfrm>
                    <a:off x="5232" y="1200"/>
                    <a:ext cx="389" cy="2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sp>
                <p:nvSpPr>
                  <p:cNvPr id="126" name="Rectangle 103">
                    <a:extLst>
                      <a:ext uri="{FF2B5EF4-FFF2-40B4-BE49-F238E27FC236}">
                        <a16:creationId xmlns:a16="http://schemas.microsoft.com/office/drawing/2014/main" id="{36AFA1E8-44B8-429E-BB34-AE7B16CB27C8}"/>
                      </a:ext>
                    </a:extLst>
                  </p:cNvPr>
                  <p:cNvSpPr>
                    <a:spLocks noChangeArrowheads="1"/>
                  </p:cNvSpPr>
                  <p:nvPr/>
                </p:nvSpPr>
                <p:spPr bwMode="auto">
                  <a:xfrm>
                    <a:off x="5324" y="2341"/>
                    <a:ext cx="243" cy="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0" rIns="0" bIns="0">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algn="ctr" eaLnBrk="1" hangingPunct="1">
                      <a:buClrTx/>
                      <a:buSzTx/>
                      <a:buFontTx/>
                      <a:buNone/>
                    </a:pPr>
                    <a:r>
                      <a:rPr lang="en-US" altLang="zh-CN" sz="2100" dirty="0">
                        <a:solidFill>
                          <a:schemeClr val="tx1"/>
                        </a:solidFill>
                        <a:latin typeface="Times New Roman" panose="02020603050405020304" pitchFamily="18" charset="0"/>
                        <a:ea typeface="宋体" panose="02010600030101010101" pitchFamily="2" charset="-122"/>
                      </a:rPr>
                      <a:t>I/O</a:t>
                    </a:r>
                  </a:p>
                  <a:p>
                    <a:pPr algn="ctr" eaLnBrk="1" hangingPunct="1">
                      <a:buClrTx/>
                      <a:buSzTx/>
                      <a:buFontTx/>
                      <a:buNone/>
                    </a:pPr>
                    <a:r>
                      <a:rPr lang="zh-CN" altLang="en-US" sz="2100" b="0" dirty="0">
                        <a:solidFill>
                          <a:schemeClr val="tx1"/>
                        </a:solidFill>
                      </a:rPr>
                      <a:t>设</a:t>
                    </a:r>
                  </a:p>
                  <a:p>
                    <a:pPr algn="ctr" eaLnBrk="1" hangingPunct="1">
                      <a:buClrTx/>
                      <a:buSzTx/>
                      <a:buFontTx/>
                      <a:buNone/>
                    </a:pPr>
                    <a:r>
                      <a:rPr lang="zh-CN" altLang="en-US" sz="2100" b="0" dirty="0">
                        <a:solidFill>
                          <a:schemeClr val="tx1"/>
                        </a:solidFill>
                      </a:rPr>
                      <a:t>备</a:t>
                    </a:r>
                    <a:endParaRPr lang="zh-CN" altLang="en-US" sz="4000" b="0" dirty="0">
                      <a:solidFill>
                        <a:schemeClr val="tx1"/>
                      </a:solidFill>
                    </a:endParaRPr>
                  </a:p>
                </p:txBody>
              </p:sp>
            </p:grpSp>
            <p:sp>
              <p:nvSpPr>
                <p:cNvPr id="124" name="Rectangle 104">
                  <a:extLst>
                    <a:ext uri="{FF2B5EF4-FFF2-40B4-BE49-F238E27FC236}">
                      <a16:creationId xmlns:a16="http://schemas.microsoft.com/office/drawing/2014/main" id="{A44E6743-57EB-4218-8BE2-BBC6891791B5}"/>
                    </a:ext>
                  </a:extLst>
                </p:cNvPr>
                <p:cNvSpPr>
                  <a:spLocks noChangeArrowheads="1"/>
                </p:cNvSpPr>
                <p:nvPr/>
              </p:nvSpPr>
              <p:spPr bwMode="auto">
                <a:xfrm>
                  <a:off x="5232" y="1200"/>
                  <a:ext cx="384" cy="2832"/>
                </a:xfrm>
                <a:prstGeom prst="rect">
                  <a:avLst/>
                </a:prstGeom>
                <a:noFill/>
                <a:ln w="38100">
                  <a:solidFill>
                    <a:schemeClr val="folHlink"/>
                  </a:solidFill>
                  <a:miter lim="800000"/>
                  <a:headEnd/>
                  <a:tailEnd/>
                </a:ln>
                <a:extLst>
                  <a:ext uri="{909E8E84-426E-40DD-AFC4-6F175D3DCCD1}">
                    <a14:hiddenFill xmlns:a14="http://schemas.microsoft.com/office/drawing/2010/main">
                      <a:solidFill>
                        <a:srgbClr val="FFFFFF"/>
                      </a:solidFill>
                    </a14:hiddenFill>
                  </a:ext>
                </a:extLst>
              </p:spPr>
              <p:txBody>
                <a:bodyPr wrap="none" anchor="ct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endParaRPr lang="zh-CN" altLang="en-US" sz="1800">
                    <a:solidFill>
                      <a:schemeClr val="tx1"/>
                    </a:solidFill>
                    <a:ea typeface="宋体" panose="02010600030101010101" pitchFamily="2" charset="-122"/>
                  </a:endParaRPr>
                </a:p>
              </p:txBody>
            </p:sp>
          </p:grpSp>
        </p:grpSp>
      </p:grpSp>
      <p:sp>
        <p:nvSpPr>
          <p:cNvPr id="171" name="Text Box 17">
            <a:extLst>
              <a:ext uri="{FF2B5EF4-FFF2-40B4-BE49-F238E27FC236}">
                <a16:creationId xmlns:a16="http://schemas.microsoft.com/office/drawing/2014/main" id="{E47E49C6-D802-4FC7-BB43-AAFF8EF76558}"/>
              </a:ext>
            </a:extLst>
          </p:cNvPr>
          <p:cNvSpPr txBox="1">
            <a:spLocks noChangeArrowheads="1"/>
          </p:cNvSpPr>
          <p:nvPr/>
        </p:nvSpPr>
        <p:spPr bwMode="auto">
          <a:xfrm>
            <a:off x="4463657" y="1014169"/>
            <a:ext cx="3264686" cy="646331"/>
          </a:xfrm>
          <a:prstGeom prst="rect">
            <a:avLst/>
          </a:prstGeom>
          <a:solidFill>
            <a:schemeClr val="accent4">
              <a:lumMod val="20000"/>
              <a:lumOff val="80000"/>
            </a:schemeClr>
          </a:solidFill>
          <a:ln>
            <a:noFill/>
          </a:ln>
        </p:spPr>
        <p:txBody>
          <a:bodyPr wrap="square">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buClrTx/>
              <a:buSzTx/>
              <a:buFontTx/>
              <a:buNone/>
            </a:pPr>
            <a:r>
              <a:rPr lang="zh-CN" altLang="en-US" sz="3200" dirty="0">
                <a:solidFill>
                  <a:schemeClr val="tx1"/>
                </a:solidFill>
                <a:latin typeface="Times New Roman" panose="02020603050405020304" pitchFamily="18" charset="0"/>
              </a:rPr>
              <a:t>取 </a:t>
            </a:r>
            <a:r>
              <a:rPr lang="en-US" altLang="zh-CN" sz="3600" i="1" dirty="0">
                <a:solidFill>
                  <a:schemeClr val="tx1"/>
                </a:solidFill>
                <a:latin typeface="Times New Roman" panose="02020603050405020304" pitchFamily="18" charset="0"/>
              </a:rPr>
              <a:t>x</a:t>
            </a:r>
            <a:r>
              <a:rPr lang="en-US" altLang="zh-CN" sz="3200" dirty="0">
                <a:solidFill>
                  <a:schemeClr val="tx1"/>
                </a:solidFill>
                <a:latin typeface="Times New Roman" panose="02020603050405020304" pitchFamily="18" charset="0"/>
              </a:rPr>
              <a:t> </a:t>
            </a:r>
            <a:r>
              <a:rPr lang="zh-CN" altLang="en-US" sz="3200" dirty="0">
                <a:solidFill>
                  <a:schemeClr val="tx1"/>
                </a:solidFill>
                <a:latin typeface="Times New Roman" panose="02020603050405020304" pitchFamily="18" charset="0"/>
              </a:rPr>
              <a:t>至运算器中</a:t>
            </a:r>
          </a:p>
        </p:txBody>
      </p:sp>
    </p:spTree>
    <p:extLst>
      <p:ext uri="{BB962C8B-B14F-4D97-AF65-F5344CB8AC3E}">
        <p14:creationId xmlns:p14="http://schemas.microsoft.com/office/powerpoint/2010/main" val="2000294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115"/>
                                        </p:tgtEl>
                                        <p:attrNameLst>
                                          <p:attrName>style.visibility</p:attrName>
                                        </p:attrNameLst>
                                      </p:cBhvr>
                                      <p:to>
                                        <p:strVal val="visible"/>
                                      </p:to>
                                    </p:set>
                                    <p:animEffect transition="in" filter="barn(outVertical)">
                                      <p:cBhvr>
                                        <p:cTn id="7" dur="500"/>
                                        <p:tgtEl>
                                          <p:spTgt spid="115"/>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8" fill="hold" nodeType="clickEffect">
                                  <p:stCondLst>
                                    <p:cond delay="0"/>
                                  </p:stCondLst>
                                  <p:childTnLst>
                                    <p:set>
                                      <p:cBhvr>
                                        <p:cTn id="11" dur="1" fill="hold">
                                          <p:stCondLst>
                                            <p:cond delay="0"/>
                                          </p:stCondLst>
                                        </p:cTn>
                                        <p:tgtEl>
                                          <p:spTgt spid="71"/>
                                        </p:tgtEl>
                                        <p:attrNameLst>
                                          <p:attrName>style.visibility</p:attrName>
                                        </p:attrNameLst>
                                      </p:cBhvr>
                                      <p:to>
                                        <p:strVal val="visible"/>
                                      </p:to>
                                    </p:set>
                                    <p:animEffect transition="in" filter="slide(fromLeft)">
                                      <p:cBhvr>
                                        <p:cTn id="12" dur="500"/>
                                        <p:tgtEl>
                                          <p:spTgt spid="71"/>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4" fill="hold" nodeType="clickEffect">
                                  <p:stCondLst>
                                    <p:cond delay="0"/>
                                  </p:stCondLst>
                                  <p:childTnLst>
                                    <p:set>
                                      <p:cBhvr>
                                        <p:cTn id="16" dur="1" fill="hold">
                                          <p:stCondLst>
                                            <p:cond delay="0"/>
                                          </p:stCondLst>
                                        </p:cTn>
                                        <p:tgtEl>
                                          <p:spTgt spid="74"/>
                                        </p:tgtEl>
                                        <p:attrNameLst>
                                          <p:attrName>style.visibility</p:attrName>
                                        </p:attrNameLst>
                                      </p:cBhvr>
                                      <p:to>
                                        <p:strVal val="visible"/>
                                      </p:to>
                                    </p:set>
                                    <p:animEffect transition="in" filter="slide(fromBottom)">
                                      <p:cBhvr>
                                        <p:cTn id="17" dur="500"/>
                                        <p:tgtEl>
                                          <p:spTgt spid="74"/>
                                        </p:tgtEl>
                                      </p:cBhvr>
                                    </p:animEffect>
                                  </p:childTnLst>
                                </p:cTn>
                              </p:par>
                            </p:childTnLst>
                          </p:cTn>
                        </p:par>
                      </p:childTnLst>
                    </p:cTn>
                  </p:par>
                  <p:par>
                    <p:cTn id="18" fill="hold">
                      <p:stCondLst>
                        <p:cond delay="indefinite"/>
                      </p:stCondLst>
                      <p:childTnLst>
                        <p:par>
                          <p:cTn id="19" fill="hold">
                            <p:stCondLst>
                              <p:cond delay="0"/>
                            </p:stCondLst>
                            <p:childTnLst>
                              <p:par>
                                <p:cTn id="20" presetID="12" presetClass="entr" presetSubtype="1" fill="hold" nodeType="clickEffect">
                                  <p:stCondLst>
                                    <p:cond delay="0"/>
                                  </p:stCondLst>
                                  <p:childTnLst>
                                    <p:set>
                                      <p:cBhvr>
                                        <p:cTn id="21" dur="1" fill="hold">
                                          <p:stCondLst>
                                            <p:cond delay="0"/>
                                          </p:stCondLst>
                                        </p:cTn>
                                        <p:tgtEl>
                                          <p:spTgt spid="77"/>
                                        </p:tgtEl>
                                        <p:attrNameLst>
                                          <p:attrName>style.visibility</p:attrName>
                                        </p:attrNameLst>
                                      </p:cBhvr>
                                      <p:to>
                                        <p:strVal val="visible"/>
                                      </p:to>
                                    </p:set>
                                    <p:animEffect transition="in" filter="slide(fromTop)">
                                      <p:cBhvr>
                                        <p:cTn id="22" dur="500"/>
                                        <p:tgtEl>
                                          <p:spTgt spid="77"/>
                                        </p:tgtEl>
                                      </p:cBhvr>
                                    </p:animEffect>
                                  </p:childTnLst>
                                </p:cTn>
                              </p:par>
                            </p:childTnLst>
                          </p:cTn>
                        </p:par>
                      </p:childTnLst>
                    </p:cTn>
                  </p:par>
                  <p:par>
                    <p:cTn id="23" fill="hold">
                      <p:stCondLst>
                        <p:cond delay="indefinite"/>
                      </p:stCondLst>
                      <p:childTnLst>
                        <p:par>
                          <p:cTn id="24" fill="hold">
                            <p:stCondLst>
                              <p:cond delay="0"/>
                            </p:stCondLst>
                            <p:childTnLst>
                              <p:par>
                                <p:cTn id="25" presetID="18" presetClass="entr" presetSubtype="6" fill="hold" nodeType="clickEffect">
                                  <p:stCondLst>
                                    <p:cond delay="0"/>
                                  </p:stCondLst>
                                  <p:childTnLst>
                                    <p:set>
                                      <p:cBhvr>
                                        <p:cTn id="26" dur="1" fill="hold">
                                          <p:stCondLst>
                                            <p:cond delay="0"/>
                                          </p:stCondLst>
                                        </p:cTn>
                                        <p:tgtEl>
                                          <p:spTgt spid="103"/>
                                        </p:tgtEl>
                                        <p:attrNameLst>
                                          <p:attrName>style.visibility</p:attrName>
                                        </p:attrNameLst>
                                      </p:cBhvr>
                                      <p:to>
                                        <p:strVal val="visible"/>
                                      </p:to>
                                    </p:set>
                                    <p:animEffect transition="in" filter="strips(downRight)">
                                      <p:cBhvr>
                                        <p:cTn id="27" dur="500"/>
                                        <p:tgtEl>
                                          <p:spTgt spid="103"/>
                                        </p:tgtEl>
                                      </p:cBhvr>
                                    </p:animEffect>
                                  </p:childTnLst>
                                </p:cTn>
                              </p:par>
                            </p:childTnLst>
                          </p:cTn>
                        </p:par>
                        <p:par>
                          <p:cTn id="28" fill="hold">
                            <p:stCondLst>
                              <p:cond delay="500"/>
                            </p:stCondLst>
                            <p:childTnLst>
                              <p:par>
                                <p:cTn id="29" presetID="18" presetClass="entr" presetSubtype="9" fill="hold" nodeType="afterEffect">
                                  <p:stCondLst>
                                    <p:cond delay="0"/>
                                  </p:stCondLst>
                                  <p:childTnLst>
                                    <p:set>
                                      <p:cBhvr>
                                        <p:cTn id="30" dur="1" fill="hold">
                                          <p:stCondLst>
                                            <p:cond delay="0"/>
                                          </p:stCondLst>
                                        </p:cTn>
                                        <p:tgtEl>
                                          <p:spTgt spid="106"/>
                                        </p:tgtEl>
                                        <p:attrNameLst>
                                          <p:attrName>style.visibility</p:attrName>
                                        </p:attrNameLst>
                                      </p:cBhvr>
                                      <p:to>
                                        <p:strVal val="visible"/>
                                      </p:to>
                                    </p:set>
                                    <p:animEffect transition="in" filter="strips(upLeft)">
                                      <p:cBhvr>
                                        <p:cTn id="31" dur="500"/>
                                        <p:tgtEl>
                                          <p:spTgt spid="106"/>
                                        </p:tgtEl>
                                      </p:cBhvr>
                                    </p:animEffect>
                                  </p:childTnLst>
                                </p:cTn>
                              </p:par>
                            </p:childTnLst>
                          </p:cTn>
                        </p:par>
                        <p:par>
                          <p:cTn id="32" fill="hold">
                            <p:stCondLst>
                              <p:cond delay="1000"/>
                            </p:stCondLst>
                            <p:childTnLst>
                              <p:par>
                                <p:cTn id="33" presetID="18" presetClass="entr" presetSubtype="9" fill="hold" nodeType="afterEffect">
                                  <p:stCondLst>
                                    <p:cond delay="0"/>
                                  </p:stCondLst>
                                  <p:childTnLst>
                                    <p:set>
                                      <p:cBhvr>
                                        <p:cTn id="34" dur="1" fill="hold">
                                          <p:stCondLst>
                                            <p:cond delay="0"/>
                                          </p:stCondLst>
                                        </p:cTn>
                                        <p:tgtEl>
                                          <p:spTgt spid="112"/>
                                        </p:tgtEl>
                                        <p:attrNameLst>
                                          <p:attrName>style.visibility</p:attrName>
                                        </p:attrNameLst>
                                      </p:cBhvr>
                                      <p:to>
                                        <p:strVal val="visible"/>
                                      </p:to>
                                    </p:set>
                                    <p:animEffect transition="in" filter="strips(upLeft)">
                                      <p:cBhvr>
                                        <p:cTn id="35" dur="500"/>
                                        <p:tgtEl>
                                          <p:spTgt spid="112"/>
                                        </p:tgtEl>
                                      </p:cBhvr>
                                    </p:animEffect>
                                  </p:childTnLst>
                                </p:cTn>
                              </p:par>
                            </p:childTnLst>
                          </p:cTn>
                        </p:par>
                      </p:childTnLst>
                    </p:cTn>
                  </p:par>
                  <p:par>
                    <p:cTn id="36" fill="hold">
                      <p:stCondLst>
                        <p:cond delay="indefinite"/>
                      </p:stCondLst>
                      <p:childTnLst>
                        <p:par>
                          <p:cTn id="37" fill="hold">
                            <p:stCondLst>
                              <p:cond delay="0"/>
                            </p:stCondLst>
                            <p:childTnLst>
                              <p:par>
                                <p:cTn id="38" presetID="12" presetClass="entr" presetSubtype="4" fill="hold" grpId="0" nodeType="clickEffect">
                                  <p:stCondLst>
                                    <p:cond delay="0"/>
                                  </p:stCondLst>
                                  <p:childTnLst>
                                    <p:set>
                                      <p:cBhvr>
                                        <p:cTn id="39" dur="1" fill="hold">
                                          <p:stCondLst>
                                            <p:cond delay="0"/>
                                          </p:stCondLst>
                                        </p:cTn>
                                        <p:tgtEl>
                                          <p:spTgt spid="80"/>
                                        </p:tgtEl>
                                        <p:attrNameLst>
                                          <p:attrName>style.visibility</p:attrName>
                                        </p:attrNameLst>
                                      </p:cBhvr>
                                      <p:to>
                                        <p:strVal val="visible"/>
                                      </p:to>
                                    </p:set>
                                    <p:animEffect transition="in" filter="slide(fromBottom)">
                                      <p:cBhvr>
                                        <p:cTn id="40" dur="500"/>
                                        <p:tgtEl>
                                          <p:spTgt spid="80"/>
                                        </p:tgtEl>
                                      </p:cBhvr>
                                    </p:animEffect>
                                  </p:childTnLst>
                                </p:cTn>
                              </p:par>
                            </p:childTnLst>
                          </p:cTn>
                        </p:par>
                        <p:par>
                          <p:cTn id="41" fill="hold">
                            <p:stCondLst>
                              <p:cond delay="500"/>
                            </p:stCondLst>
                            <p:childTnLst>
                              <p:par>
                                <p:cTn id="42" presetID="18" presetClass="entr" presetSubtype="9" fill="hold" nodeType="afterEffect">
                                  <p:stCondLst>
                                    <p:cond delay="0"/>
                                  </p:stCondLst>
                                  <p:childTnLst>
                                    <p:set>
                                      <p:cBhvr>
                                        <p:cTn id="43" dur="1" fill="hold">
                                          <p:stCondLst>
                                            <p:cond delay="0"/>
                                          </p:stCondLst>
                                        </p:cTn>
                                        <p:tgtEl>
                                          <p:spTgt spid="81"/>
                                        </p:tgtEl>
                                        <p:attrNameLst>
                                          <p:attrName>style.visibility</p:attrName>
                                        </p:attrNameLst>
                                      </p:cBhvr>
                                      <p:to>
                                        <p:strVal val="visible"/>
                                      </p:to>
                                    </p:set>
                                    <p:animEffect transition="in" filter="strips(upLeft)">
                                      <p:cBhvr>
                                        <p:cTn id="44" dur="500"/>
                                        <p:tgtEl>
                                          <p:spTgt spid="81"/>
                                        </p:tgtEl>
                                      </p:cBhvr>
                                    </p:animEffect>
                                  </p:childTnLst>
                                </p:cTn>
                              </p:par>
                            </p:childTnLst>
                          </p:cTn>
                        </p:par>
                        <p:par>
                          <p:cTn id="45" fill="hold">
                            <p:stCondLst>
                              <p:cond delay="1000"/>
                            </p:stCondLst>
                            <p:childTnLst>
                              <p:par>
                                <p:cTn id="46" presetID="18" presetClass="entr" presetSubtype="12" fill="hold" grpId="0" nodeType="afterEffect">
                                  <p:stCondLst>
                                    <p:cond delay="0"/>
                                  </p:stCondLst>
                                  <p:childTnLst>
                                    <p:set>
                                      <p:cBhvr>
                                        <p:cTn id="47" dur="1" fill="hold">
                                          <p:stCondLst>
                                            <p:cond delay="0"/>
                                          </p:stCondLst>
                                        </p:cTn>
                                        <p:tgtEl>
                                          <p:spTgt spid="110"/>
                                        </p:tgtEl>
                                        <p:attrNameLst>
                                          <p:attrName>style.visibility</p:attrName>
                                        </p:attrNameLst>
                                      </p:cBhvr>
                                      <p:to>
                                        <p:strVal val="visible"/>
                                      </p:to>
                                    </p:set>
                                    <p:animEffect transition="in" filter="strips(downLeft)">
                                      <p:cBhvr>
                                        <p:cTn id="48" dur="500"/>
                                        <p:tgtEl>
                                          <p:spTgt spid="110"/>
                                        </p:tgtEl>
                                      </p:cBhvr>
                                    </p:animEffect>
                                  </p:childTnLst>
                                </p:cTn>
                              </p:par>
                            </p:childTnLst>
                          </p:cTn>
                        </p:par>
                      </p:childTnLst>
                    </p:cTn>
                  </p:par>
                  <p:par>
                    <p:cTn id="49" fill="hold">
                      <p:stCondLst>
                        <p:cond delay="indefinite"/>
                      </p:stCondLst>
                      <p:childTnLst>
                        <p:par>
                          <p:cTn id="50" fill="hold">
                            <p:stCondLst>
                              <p:cond delay="0"/>
                            </p:stCondLst>
                            <p:childTnLst>
                              <p:par>
                                <p:cTn id="51" presetID="12" presetClass="entr" presetSubtype="4" fill="hold" grpId="0" nodeType="clickEffect">
                                  <p:stCondLst>
                                    <p:cond delay="0"/>
                                  </p:stCondLst>
                                  <p:childTnLst>
                                    <p:set>
                                      <p:cBhvr>
                                        <p:cTn id="52" dur="1" fill="hold">
                                          <p:stCondLst>
                                            <p:cond delay="0"/>
                                          </p:stCondLst>
                                        </p:cTn>
                                        <p:tgtEl>
                                          <p:spTgt spid="111"/>
                                        </p:tgtEl>
                                        <p:attrNameLst>
                                          <p:attrName>style.visibility</p:attrName>
                                        </p:attrNameLst>
                                      </p:cBhvr>
                                      <p:to>
                                        <p:strVal val="visible"/>
                                      </p:to>
                                    </p:set>
                                    <p:animEffect transition="in" filter="slide(fromBottom)">
                                      <p:cBhvr>
                                        <p:cTn id="53" dur="500"/>
                                        <p:tgtEl>
                                          <p:spTgt spid="111"/>
                                        </p:tgtEl>
                                      </p:cBhvr>
                                    </p:animEffect>
                                  </p:childTnLst>
                                </p:cTn>
                              </p:par>
                            </p:childTnLst>
                          </p:cTn>
                        </p:par>
                        <p:par>
                          <p:cTn id="54" fill="hold">
                            <p:stCondLst>
                              <p:cond delay="500"/>
                            </p:stCondLst>
                            <p:childTnLst>
                              <p:par>
                                <p:cTn id="55" presetID="18" presetClass="entr" presetSubtype="6" fill="hold" nodeType="afterEffect">
                                  <p:stCondLst>
                                    <p:cond delay="0"/>
                                  </p:stCondLst>
                                  <p:childTnLst>
                                    <p:set>
                                      <p:cBhvr>
                                        <p:cTn id="56" dur="1" fill="hold">
                                          <p:stCondLst>
                                            <p:cond delay="0"/>
                                          </p:stCondLst>
                                        </p:cTn>
                                        <p:tgtEl>
                                          <p:spTgt spid="85"/>
                                        </p:tgtEl>
                                        <p:attrNameLst>
                                          <p:attrName>style.visibility</p:attrName>
                                        </p:attrNameLst>
                                      </p:cBhvr>
                                      <p:to>
                                        <p:strVal val="visible"/>
                                      </p:to>
                                    </p:set>
                                    <p:animEffect transition="in" filter="strips(downRight)">
                                      <p:cBhvr>
                                        <p:cTn id="57" dur="500"/>
                                        <p:tgtEl>
                                          <p:spTgt spid="85"/>
                                        </p:tgtEl>
                                      </p:cBhvr>
                                    </p:animEffect>
                                  </p:childTnLst>
                                </p:cTn>
                              </p:par>
                            </p:childTnLst>
                          </p:cTn>
                        </p:par>
                        <p:par>
                          <p:cTn id="58" fill="hold">
                            <p:stCondLst>
                              <p:cond delay="1000"/>
                            </p:stCondLst>
                            <p:childTnLst>
                              <p:par>
                                <p:cTn id="59" presetID="18" presetClass="entr" presetSubtype="6" fill="hold" grpId="0" nodeType="afterEffect">
                                  <p:stCondLst>
                                    <p:cond delay="0"/>
                                  </p:stCondLst>
                                  <p:childTnLst>
                                    <p:set>
                                      <p:cBhvr>
                                        <p:cTn id="60" dur="1" fill="hold">
                                          <p:stCondLst>
                                            <p:cond delay="0"/>
                                          </p:stCondLst>
                                        </p:cTn>
                                        <p:tgtEl>
                                          <p:spTgt spid="84"/>
                                        </p:tgtEl>
                                        <p:attrNameLst>
                                          <p:attrName>style.visibility</p:attrName>
                                        </p:attrNameLst>
                                      </p:cBhvr>
                                      <p:to>
                                        <p:strVal val="visible"/>
                                      </p:to>
                                    </p:set>
                                    <p:animEffect transition="in" filter="strips(downRight)">
                                      <p:cBhvr>
                                        <p:cTn id="61" dur="500"/>
                                        <p:tgtEl>
                                          <p:spTgt spid="84"/>
                                        </p:tgtEl>
                                      </p:cBhvr>
                                    </p:animEffect>
                                  </p:childTnLst>
                                </p:cTn>
                              </p:par>
                            </p:childTnLst>
                          </p:cTn>
                        </p:par>
                      </p:childTnLst>
                    </p:cTn>
                  </p:par>
                  <p:par>
                    <p:cTn id="62" fill="hold">
                      <p:stCondLst>
                        <p:cond delay="indefinite"/>
                      </p:stCondLst>
                      <p:childTnLst>
                        <p:par>
                          <p:cTn id="63" fill="hold">
                            <p:stCondLst>
                              <p:cond delay="0"/>
                            </p:stCondLst>
                            <p:childTnLst>
                              <p:par>
                                <p:cTn id="64" presetID="12" presetClass="entr" presetSubtype="4" fill="hold" nodeType="clickEffect">
                                  <p:stCondLst>
                                    <p:cond delay="0"/>
                                  </p:stCondLst>
                                  <p:childTnLst>
                                    <p:set>
                                      <p:cBhvr>
                                        <p:cTn id="65" dur="1" fill="hold">
                                          <p:stCondLst>
                                            <p:cond delay="0"/>
                                          </p:stCondLst>
                                        </p:cTn>
                                        <p:tgtEl>
                                          <p:spTgt spid="88"/>
                                        </p:tgtEl>
                                        <p:attrNameLst>
                                          <p:attrName>style.visibility</p:attrName>
                                        </p:attrNameLst>
                                      </p:cBhvr>
                                      <p:to>
                                        <p:strVal val="visible"/>
                                      </p:to>
                                    </p:set>
                                    <p:animEffect transition="in" filter="slide(fromBottom)">
                                      <p:cBhvr>
                                        <p:cTn id="66" dur="500"/>
                                        <p:tgtEl>
                                          <p:spTgt spid="88"/>
                                        </p:tgtEl>
                                      </p:cBhvr>
                                    </p:animEffect>
                                  </p:childTnLst>
                                </p:cTn>
                              </p:par>
                            </p:childTnLst>
                          </p:cTn>
                        </p:par>
                      </p:childTnLst>
                    </p:cTn>
                  </p:par>
                  <p:par>
                    <p:cTn id="67" fill="hold">
                      <p:stCondLst>
                        <p:cond delay="indefinite"/>
                      </p:stCondLst>
                      <p:childTnLst>
                        <p:par>
                          <p:cTn id="68" fill="hold">
                            <p:stCondLst>
                              <p:cond delay="0"/>
                            </p:stCondLst>
                            <p:childTnLst>
                              <p:par>
                                <p:cTn id="69" presetID="12" presetClass="entr" presetSubtype="1" fill="hold" nodeType="clickEffect">
                                  <p:stCondLst>
                                    <p:cond delay="0"/>
                                  </p:stCondLst>
                                  <p:childTnLst>
                                    <p:set>
                                      <p:cBhvr>
                                        <p:cTn id="70" dur="1" fill="hold">
                                          <p:stCondLst>
                                            <p:cond delay="0"/>
                                          </p:stCondLst>
                                        </p:cTn>
                                        <p:tgtEl>
                                          <p:spTgt spid="91"/>
                                        </p:tgtEl>
                                        <p:attrNameLst>
                                          <p:attrName>style.visibility</p:attrName>
                                        </p:attrNameLst>
                                      </p:cBhvr>
                                      <p:to>
                                        <p:strVal val="visible"/>
                                      </p:to>
                                    </p:set>
                                    <p:animEffect transition="in" filter="slide(fromTop)">
                                      <p:cBhvr>
                                        <p:cTn id="71" dur="500"/>
                                        <p:tgtEl>
                                          <p:spTgt spid="91"/>
                                        </p:tgtEl>
                                      </p:cBhvr>
                                    </p:animEffect>
                                  </p:childTnLst>
                                </p:cTn>
                              </p:par>
                            </p:childTnLst>
                          </p:cTn>
                        </p:par>
                      </p:childTnLst>
                    </p:cTn>
                  </p:par>
                  <p:par>
                    <p:cTn id="72" fill="hold">
                      <p:stCondLst>
                        <p:cond delay="indefinite"/>
                      </p:stCondLst>
                      <p:childTnLst>
                        <p:par>
                          <p:cTn id="73" fill="hold">
                            <p:stCondLst>
                              <p:cond delay="0"/>
                            </p:stCondLst>
                            <p:childTnLst>
                              <p:par>
                                <p:cTn id="74" presetID="18" presetClass="entr" presetSubtype="6" fill="hold" nodeType="clickEffect">
                                  <p:stCondLst>
                                    <p:cond delay="0"/>
                                  </p:stCondLst>
                                  <p:childTnLst>
                                    <p:set>
                                      <p:cBhvr>
                                        <p:cTn id="75" dur="1" fill="hold">
                                          <p:stCondLst>
                                            <p:cond delay="0"/>
                                          </p:stCondLst>
                                        </p:cTn>
                                        <p:tgtEl>
                                          <p:spTgt spid="96"/>
                                        </p:tgtEl>
                                        <p:attrNameLst>
                                          <p:attrName>style.visibility</p:attrName>
                                        </p:attrNameLst>
                                      </p:cBhvr>
                                      <p:to>
                                        <p:strVal val="visible"/>
                                      </p:to>
                                    </p:set>
                                    <p:animEffect transition="in" filter="strips(downRight)">
                                      <p:cBhvr>
                                        <p:cTn id="76" dur="500"/>
                                        <p:tgtEl>
                                          <p:spTgt spid="96"/>
                                        </p:tgtEl>
                                      </p:cBhvr>
                                    </p:animEffect>
                                  </p:childTnLst>
                                </p:cTn>
                              </p:par>
                            </p:childTnLst>
                          </p:cTn>
                        </p:par>
                        <p:par>
                          <p:cTn id="77" fill="hold">
                            <p:stCondLst>
                              <p:cond delay="500"/>
                            </p:stCondLst>
                            <p:childTnLst>
                              <p:par>
                                <p:cTn id="78" presetID="18" presetClass="entr" presetSubtype="12" fill="hold" nodeType="afterEffect">
                                  <p:stCondLst>
                                    <p:cond delay="0"/>
                                  </p:stCondLst>
                                  <p:childTnLst>
                                    <p:set>
                                      <p:cBhvr>
                                        <p:cTn id="79" dur="1" fill="hold">
                                          <p:stCondLst>
                                            <p:cond delay="0"/>
                                          </p:stCondLst>
                                        </p:cTn>
                                        <p:tgtEl>
                                          <p:spTgt spid="99"/>
                                        </p:tgtEl>
                                        <p:attrNameLst>
                                          <p:attrName>style.visibility</p:attrName>
                                        </p:attrNameLst>
                                      </p:cBhvr>
                                      <p:to>
                                        <p:strVal val="visible"/>
                                      </p:to>
                                    </p:set>
                                    <p:animEffect transition="in" filter="strips(downLeft)">
                                      <p:cBhvr>
                                        <p:cTn id="80" dur="500"/>
                                        <p:tgtEl>
                                          <p:spTgt spid="99"/>
                                        </p:tgtEl>
                                      </p:cBhvr>
                                    </p:animEffect>
                                  </p:childTnLst>
                                </p:cTn>
                              </p:par>
                            </p:childTnLst>
                          </p:cTn>
                        </p:par>
                        <p:par>
                          <p:cTn id="81" fill="hold">
                            <p:stCondLst>
                              <p:cond delay="1000"/>
                            </p:stCondLst>
                            <p:childTnLst>
                              <p:par>
                                <p:cTn id="82" presetID="18" presetClass="entr" presetSubtype="9" fill="hold" grpId="0" nodeType="afterEffect">
                                  <p:stCondLst>
                                    <p:cond delay="0"/>
                                  </p:stCondLst>
                                  <p:childTnLst>
                                    <p:set>
                                      <p:cBhvr>
                                        <p:cTn id="83" dur="1" fill="hold">
                                          <p:stCondLst>
                                            <p:cond delay="0"/>
                                          </p:stCondLst>
                                        </p:cTn>
                                        <p:tgtEl>
                                          <p:spTgt spid="94"/>
                                        </p:tgtEl>
                                        <p:attrNameLst>
                                          <p:attrName>style.visibility</p:attrName>
                                        </p:attrNameLst>
                                      </p:cBhvr>
                                      <p:to>
                                        <p:strVal val="visible"/>
                                      </p:to>
                                    </p:set>
                                    <p:animEffect transition="in" filter="strips(upLeft)">
                                      <p:cBhvr>
                                        <p:cTn id="84" dur="500"/>
                                        <p:tgtEl>
                                          <p:spTgt spid="94"/>
                                        </p:tgtEl>
                                      </p:cBhvr>
                                    </p:animEffect>
                                  </p:childTnLst>
                                </p:cTn>
                              </p:par>
                            </p:childTnLst>
                          </p:cTn>
                        </p:par>
                        <p:par>
                          <p:cTn id="85" fill="hold">
                            <p:stCondLst>
                              <p:cond delay="1500"/>
                            </p:stCondLst>
                            <p:childTnLst>
                              <p:par>
                                <p:cTn id="86" presetID="18" presetClass="entr" presetSubtype="3" fill="hold" grpId="0" nodeType="afterEffect">
                                  <p:stCondLst>
                                    <p:cond delay="0"/>
                                  </p:stCondLst>
                                  <p:childTnLst>
                                    <p:set>
                                      <p:cBhvr>
                                        <p:cTn id="87" dur="1" fill="hold">
                                          <p:stCondLst>
                                            <p:cond delay="0"/>
                                          </p:stCondLst>
                                        </p:cTn>
                                        <p:tgtEl>
                                          <p:spTgt spid="95"/>
                                        </p:tgtEl>
                                        <p:attrNameLst>
                                          <p:attrName>style.visibility</p:attrName>
                                        </p:attrNameLst>
                                      </p:cBhvr>
                                      <p:to>
                                        <p:strVal val="visible"/>
                                      </p:to>
                                    </p:set>
                                    <p:animEffect transition="in" filter="strips(upRight)">
                                      <p:cBhvr>
                                        <p:cTn id="88" dur="5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animBg="1"/>
      <p:bldP spid="84" grpId="0" animBg="1"/>
      <p:bldP spid="94" grpId="0" animBg="1"/>
      <p:bldP spid="95" grpId="0" animBg="1"/>
      <p:bldP spid="110" grpId="0" animBg="1"/>
      <p:bldP spid="111"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程序的运行过程</a:t>
            </a:r>
            <a:r>
              <a:rPr lang="zh-CN" altLang="zh-CN" dirty="0">
                <a:solidFill>
                  <a:schemeClr val="tx1"/>
                </a:solidFill>
              </a:rPr>
              <a:t>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61</a:t>
            </a:fld>
            <a:endParaRPr lang="zh-CN" altLang="en-US"/>
          </a:p>
        </p:txBody>
      </p:sp>
      <p:sp>
        <p:nvSpPr>
          <p:cNvPr id="172" name="Text Box 3">
            <a:extLst>
              <a:ext uri="{FF2B5EF4-FFF2-40B4-BE49-F238E27FC236}">
                <a16:creationId xmlns:a16="http://schemas.microsoft.com/office/drawing/2014/main" id="{54632367-EDB2-4CE1-A007-651B4CFC72AA}"/>
              </a:ext>
            </a:extLst>
          </p:cNvPr>
          <p:cNvSpPr txBox="1">
            <a:spLocks noChangeArrowheads="1"/>
          </p:cNvSpPr>
          <p:nvPr/>
        </p:nvSpPr>
        <p:spPr bwMode="auto">
          <a:xfrm>
            <a:off x="754158" y="1104819"/>
            <a:ext cx="60960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spcBef>
                <a:spcPct val="50000"/>
              </a:spcBef>
              <a:buClrTx/>
              <a:buSzTx/>
              <a:buFontTx/>
              <a:buChar char="•"/>
            </a:pPr>
            <a:r>
              <a:rPr lang="zh-CN" altLang="en-US" b="0" dirty="0">
                <a:solidFill>
                  <a:schemeClr val="tx1"/>
                </a:solidFill>
                <a:latin typeface="+mn-ea"/>
                <a:ea typeface="+mn-ea"/>
              </a:rPr>
              <a:t> 将程序通过输入设备送至计算机</a:t>
            </a:r>
          </a:p>
        </p:txBody>
      </p:sp>
      <p:sp>
        <p:nvSpPr>
          <p:cNvPr id="173" name="Text Box 6">
            <a:extLst>
              <a:ext uri="{FF2B5EF4-FFF2-40B4-BE49-F238E27FC236}">
                <a16:creationId xmlns:a16="http://schemas.microsoft.com/office/drawing/2014/main" id="{282BEC99-2134-4A8A-B894-9D3C8EC8C1E7}"/>
              </a:ext>
            </a:extLst>
          </p:cNvPr>
          <p:cNvSpPr txBox="1">
            <a:spLocks noChangeArrowheads="1"/>
          </p:cNvSpPr>
          <p:nvPr/>
        </p:nvSpPr>
        <p:spPr bwMode="auto">
          <a:xfrm>
            <a:off x="754158" y="4838619"/>
            <a:ext cx="60960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spcBef>
                <a:spcPct val="50000"/>
              </a:spcBef>
              <a:buClrTx/>
              <a:buSzTx/>
              <a:buFontTx/>
              <a:buChar char="•"/>
            </a:pPr>
            <a:r>
              <a:rPr lang="zh-CN" altLang="en-US" b="0" dirty="0">
                <a:solidFill>
                  <a:schemeClr val="tx1"/>
                </a:solidFill>
                <a:latin typeface="+mn-ea"/>
                <a:ea typeface="+mn-ea"/>
              </a:rPr>
              <a:t> 打印结果</a:t>
            </a:r>
          </a:p>
        </p:txBody>
      </p:sp>
      <p:sp>
        <p:nvSpPr>
          <p:cNvPr id="174" name="Text Box 7">
            <a:extLst>
              <a:ext uri="{FF2B5EF4-FFF2-40B4-BE49-F238E27FC236}">
                <a16:creationId xmlns:a16="http://schemas.microsoft.com/office/drawing/2014/main" id="{3B3E2920-E099-4BDF-8785-C4674EFCC6EF}"/>
              </a:ext>
            </a:extLst>
          </p:cNvPr>
          <p:cNvSpPr txBox="1">
            <a:spLocks noChangeArrowheads="1"/>
          </p:cNvSpPr>
          <p:nvPr/>
        </p:nvSpPr>
        <p:spPr bwMode="auto">
          <a:xfrm>
            <a:off x="754158" y="3009819"/>
            <a:ext cx="24384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spcBef>
                <a:spcPct val="50000"/>
              </a:spcBef>
              <a:buClrTx/>
              <a:buSzTx/>
              <a:buFontTx/>
              <a:buChar char="•"/>
            </a:pPr>
            <a:r>
              <a:rPr lang="zh-CN" altLang="en-US" b="0" dirty="0">
                <a:solidFill>
                  <a:schemeClr val="tx1"/>
                </a:solidFill>
                <a:latin typeface="+mn-ea"/>
                <a:ea typeface="+mn-ea"/>
              </a:rPr>
              <a:t> 分析指令</a:t>
            </a:r>
            <a:endParaRPr lang="en-US" altLang="zh-CN" b="0" dirty="0">
              <a:solidFill>
                <a:schemeClr val="tx1"/>
              </a:solidFill>
              <a:latin typeface="+mn-ea"/>
              <a:ea typeface="+mn-ea"/>
            </a:endParaRPr>
          </a:p>
        </p:txBody>
      </p:sp>
      <p:sp>
        <p:nvSpPr>
          <p:cNvPr id="175" name="Text Box 8">
            <a:extLst>
              <a:ext uri="{FF2B5EF4-FFF2-40B4-BE49-F238E27FC236}">
                <a16:creationId xmlns:a16="http://schemas.microsoft.com/office/drawing/2014/main" id="{2437D0A4-6697-42C9-991E-D0A33B5F03F5}"/>
              </a:ext>
            </a:extLst>
          </p:cNvPr>
          <p:cNvSpPr txBox="1">
            <a:spLocks noChangeArrowheads="1"/>
          </p:cNvSpPr>
          <p:nvPr/>
        </p:nvSpPr>
        <p:spPr bwMode="auto">
          <a:xfrm>
            <a:off x="754158" y="2400219"/>
            <a:ext cx="33528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spcBef>
                <a:spcPct val="50000"/>
              </a:spcBef>
              <a:buClrTx/>
              <a:buSzTx/>
              <a:buFontTx/>
              <a:buChar char="•"/>
            </a:pPr>
            <a:r>
              <a:rPr lang="zh-CN" altLang="en-US" b="0" dirty="0">
                <a:solidFill>
                  <a:schemeClr val="tx1"/>
                </a:solidFill>
                <a:latin typeface="+mn-ea"/>
                <a:ea typeface="+mn-ea"/>
              </a:rPr>
              <a:t> 取指令</a:t>
            </a:r>
            <a:endParaRPr lang="en-US" altLang="zh-CN" b="0" dirty="0">
              <a:solidFill>
                <a:schemeClr val="tx1"/>
              </a:solidFill>
              <a:latin typeface="+mn-ea"/>
              <a:ea typeface="+mn-ea"/>
            </a:endParaRPr>
          </a:p>
        </p:txBody>
      </p:sp>
      <p:sp>
        <p:nvSpPr>
          <p:cNvPr id="176" name="Text Box 9">
            <a:extLst>
              <a:ext uri="{FF2B5EF4-FFF2-40B4-BE49-F238E27FC236}">
                <a16:creationId xmlns:a16="http://schemas.microsoft.com/office/drawing/2014/main" id="{1C1E5642-726C-48F8-A337-5287ACCEE25A}"/>
              </a:ext>
            </a:extLst>
          </p:cNvPr>
          <p:cNvSpPr txBox="1">
            <a:spLocks noChangeArrowheads="1"/>
          </p:cNvSpPr>
          <p:nvPr/>
        </p:nvSpPr>
        <p:spPr bwMode="auto">
          <a:xfrm>
            <a:off x="1419718" y="4305219"/>
            <a:ext cx="615553"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spcBef>
                <a:spcPct val="50000"/>
              </a:spcBef>
              <a:buClrTx/>
              <a:buSzTx/>
              <a:buFontTx/>
              <a:buNone/>
            </a:pPr>
            <a:r>
              <a:rPr lang="zh-CN" altLang="en-US" b="0">
                <a:solidFill>
                  <a:schemeClr val="tx1"/>
                </a:solidFill>
                <a:latin typeface="KaiTi" panose="02010609060101010101" pitchFamily="49" charset="-122"/>
                <a:ea typeface="KaiTi" panose="02010609060101010101" pitchFamily="49" charset="-122"/>
              </a:rPr>
              <a:t>…</a:t>
            </a:r>
          </a:p>
        </p:txBody>
      </p:sp>
      <p:sp>
        <p:nvSpPr>
          <p:cNvPr id="177" name="Text Box 10">
            <a:extLst>
              <a:ext uri="{FF2B5EF4-FFF2-40B4-BE49-F238E27FC236}">
                <a16:creationId xmlns:a16="http://schemas.microsoft.com/office/drawing/2014/main" id="{BDBF94A6-09F1-4BC1-AEC0-A27AE19C1D21}"/>
              </a:ext>
            </a:extLst>
          </p:cNvPr>
          <p:cNvSpPr txBox="1">
            <a:spLocks noChangeArrowheads="1"/>
          </p:cNvSpPr>
          <p:nvPr/>
        </p:nvSpPr>
        <p:spPr bwMode="auto">
          <a:xfrm>
            <a:off x="754158" y="5372019"/>
            <a:ext cx="60960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spcBef>
                <a:spcPct val="50000"/>
              </a:spcBef>
              <a:buClrTx/>
              <a:buSzTx/>
              <a:buFontTx/>
              <a:buChar char="•"/>
            </a:pPr>
            <a:r>
              <a:rPr lang="zh-CN" altLang="en-US" b="0" dirty="0">
                <a:solidFill>
                  <a:schemeClr val="tx1"/>
                </a:solidFill>
                <a:latin typeface="+mn-ea"/>
                <a:ea typeface="+mn-ea"/>
              </a:rPr>
              <a:t> 停机 </a:t>
            </a:r>
            <a:endParaRPr lang="en-US" altLang="zh-CN" b="0" dirty="0">
              <a:solidFill>
                <a:schemeClr val="tx1"/>
              </a:solidFill>
              <a:latin typeface="+mn-ea"/>
              <a:ea typeface="+mn-ea"/>
            </a:endParaRPr>
          </a:p>
        </p:txBody>
      </p:sp>
      <p:sp>
        <p:nvSpPr>
          <p:cNvPr id="178" name="Text Box 11">
            <a:extLst>
              <a:ext uri="{FF2B5EF4-FFF2-40B4-BE49-F238E27FC236}">
                <a16:creationId xmlns:a16="http://schemas.microsoft.com/office/drawing/2014/main" id="{3BDAC142-63D1-4A1E-96DA-94E9A89E36A2}"/>
              </a:ext>
            </a:extLst>
          </p:cNvPr>
          <p:cNvSpPr txBox="1">
            <a:spLocks noChangeArrowheads="1"/>
          </p:cNvSpPr>
          <p:nvPr/>
        </p:nvSpPr>
        <p:spPr bwMode="auto">
          <a:xfrm>
            <a:off x="754158" y="1790619"/>
            <a:ext cx="60960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spcBef>
                <a:spcPct val="50000"/>
              </a:spcBef>
              <a:buClrTx/>
              <a:buSzTx/>
              <a:buFontTx/>
              <a:buChar char="•"/>
            </a:pPr>
            <a:r>
              <a:rPr lang="zh-CN" altLang="en-US" b="0" dirty="0">
                <a:solidFill>
                  <a:schemeClr val="tx1"/>
                </a:solidFill>
                <a:latin typeface="+mn-ea"/>
                <a:ea typeface="+mn-ea"/>
              </a:rPr>
              <a:t> 启动程序运行</a:t>
            </a:r>
          </a:p>
        </p:txBody>
      </p:sp>
      <p:sp>
        <p:nvSpPr>
          <p:cNvPr id="179" name="Text Box 15">
            <a:extLst>
              <a:ext uri="{FF2B5EF4-FFF2-40B4-BE49-F238E27FC236}">
                <a16:creationId xmlns:a16="http://schemas.microsoft.com/office/drawing/2014/main" id="{336DEE1C-E8A3-4D6D-B25C-8E1526C6D4EA}"/>
              </a:ext>
            </a:extLst>
          </p:cNvPr>
          <p:cNvSpPr txBox="1">
            <a:spLocks noChangeArrowheads="1"/>
          </p:cNvSpPr>
          <p:nvPr/>
        </p:nvSpPr>
        <p:spPr bwMode="auto">
          <a:xfrm>
            <a:off x="754158" y="3619419"/>
            <a:ext cx="22860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eaLnBrk="1" hangingPunct="1">
              <a:spcBef>
                <a:spcPct val="50000"/>
              </a:spcBef>
              <a:buClrTx/>
              <a:buSzTx/>
              <a:buFontTx/>
              <a:buChar char="•"/>
            </a:pPr>
            <a:r>
              <a:rPr lang="zh-CN" altLang="en-US" b="0" dirty="0">
                <a:solidFill>
                  <a:schemeClr val="tx1"/>
                </a:solidFill>
                <a:latin typeface="+mn-ea"/>
                <a:ea typeface="+mn-ea"/>
              </a:rPr>
              <a:t> 执行指令             </a:t>
            </a:r>
            <a:r>
              <a:rPr lang="en-US" altLang="zh-CN" b="0" dirty="0">
                <a:solidFill>
                  <a:schemeClr val="tx1"/>
                </a:solidFill>
                <a:latin typeface="+mn-ea"/>
                <a:ea typeface="+mn-ea"/>
              </a:rPr>
              <a:t>             </a:t>
            </a:r>
          </a:p>
        </p:txBody>
      </p:sp>
      <p:graphicFrame>
        <p:nvGraphicFramePr>
          <p:cNvPr id="180" name="Group 181">
            <a:extLst>
              <a:ext uri="{FF2B5EF4-FFF2-40B4-BE49-F238E27FC236}">
                <a16:creationId xmlns:a16="http://schemas.microsoft.com/office/drawing/2014/main" id="{014D752A-0D09-414D-9775-EE35D4514C3D}"/>
              </a:ext>
            </a:extLst>
          </p:cNvPr>
          <p:cNvGraphicFramePr>
            <a:graphicFrameLocks noGrp="1"/>
          </p:cNvGraphicFramePr>
          <p:nvPr/>
        </p:nvGraphicFramePr>
        <p:xfrm>
          <a:off x="7266800" y="2050175"/>
          <a:ext cx="3630037" cy="2773680"/>
        </p:xfrm>
        <a:graphic>
          <a:graphicData uri="http://schemas.openxmlformats.org/drawingml/2006/table">
            <a:tbl>
              <a:tblPr/>
              <a:tblGrid>
                <a:gridCol w="1067812">
                  <a:extLst>
                    <a:ext uri="{9D8B030D-6E8A-4147-A177-3AD203B41FA5}">
                      <a16:colId xmlns:a16="http://schemas.microsoft.com/office/drawing/2014/main" val="20000"/>
                    </a:ext>
                  </a:extLst>
                </a:gridCol>
                <a:gridCol w="1023937">
                  <a:extLst>
                    <a:ext uri="{9D8B030D-6E8A-4147-A177-3AD203B41FA5}">
                      <a16:colId xmlns:a16="http://schemas.microsoft.com/office/drawing/2014/main" val="20001"/>
                    </a:ext>
                  </a:extLst>
                </a:gridCol>
                <a:gridCol w="1538288">
                  <a:extLst>
                    <a:ext uri="{9D8B030D-6E8A-4147-A177-3AD203B41FA5}">
                      <a16:colId xmlns:a16="http://schemas.microsoft.com/office/drawing/2014/main" val="20002"/>
                    </a:ext>
                  </a:extLst>
                </a:gridCol>
              </a:tblGrid>
              <a:tr h="386738">
                <a:tc rowSpan="2">
                  <a:txBody>
                    <a:body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2000" b="1" i="0" u="none" strike="noStrike" cap="none" normalizeH="0" baseline="0" dirty="0">
                          <a:ln>
                            <a:noFill/>
                          </a:ln>
                          <a:solidFill>
                            <a:schemeClr val="tx1"/>
                          </a:solidFill>
                          <a:effectLst/>
                          <a:latin typeface="+mn-ea"/>
                          <a:ea typeface="+mn-ea"/>
                        </a:rPr>
                        <a:t>主存单元地址</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2">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2000" b="1" i="0" u="none" strike="noStrike" cap="none" normalizeH="0" baseline="0" dirty="0">
                          <a:ln>
                            <a:noFill/>
                          </a:ln>
                          <a:solidFill>
                            <a:schemeClr val="tx1"/>
                          </a:solidFill>
                          <a:effectLst/>
                          <a:latin typeface="+mn-ea"/>
                          <a:ea typeface="+mn-ea"/>
                        </a:rPr>
                        <a:t>      指令</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zh-CN" altLang="en-US"/>
                    </a:p>
                  </a:txBody>
                  <a:tcPr/>
                </a:tc>
                <a:extLst>
                  <a:ext uri="{0D108BD9-81ED-4DB2-BD59-A6C34878D82A}">
                    <a16:rowId xmlns:a16="http://schemas.microsoft.com/office/drawing/2014/main" val="10000"/>
                  </a:ext>
                </a:extLst>
              </a:tr>
              <a:tr h="386738">
                <a:tc vMerge="1">
                  <a:txBody>
                    <a:bodyPr/>
                    <a:lstStyle/>
                    <a:p>
                      <a:endParaRPr lang="zh-CN" altLang="en-US"/>
                    </a:p>
                  </a:txBody>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2000" b="1" i="0" u="none" strike="noStrike" cap="none" normalizeH="0" baseline="0" dirty="0">
                          <a:ln>
                            <a:noFill/>
                          </a:ln>
                          <a:solidFill>
                            <a:schemeClr val="tx1"/>
                          </a:solidFill>
                          <a:effectLst/>
                          <a:latin typeface="+mn-ea"/>
                          <a:ea typeface="+mn-ea"/>
                        </a:rPr>
                        <a:t>操作码</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2000" b="1" i="0" u="none" strike="noStrike" cap="none" normalizeH="0" baseline="0" dirty="0">
                          <a:ln>
                            <a:noFill/>
                          </a:ln>
                          <a:solidFill>
                            <a:schemeClr val="tx1"/>
                          </a:solidFill>
                          <a:effectLst/>
                          <a:latin typeface="+mn-ea"/>
                          <a:ea typeface="+mn-ea"/>
                        </a:rPr>
                        <a:t>  地址码</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86738">
                <a:tc>
                  <a:txBody>
                    <a:body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2000" b="1" i="0" u="none" strike="noStrike" cap="none" normalizeH="0" baseline="0" dirty="0">
                          <a:ln>
                            <a:noFill/>
                          </a:ln>
                          <a:solidFill>
                            <a:schemeClr val="tx1"/>
                          </a:solidFill>
                          <a:effectLst/>
                          <a:latin typeface="+mn-ea"/>
                          <a:ea typeface="+mn-ea"/>
                        </a:rPr>
                        <a:t>   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2000" b="1" i="0" u="none" strike="noStrike" cap="none" normalizeH="0" baseline="0" dirty="0">
                          <a:ln>
                            <a:noFill/>
                          </a:ln>
                          <a:solidFill>
                            <a:schemeClr val="tx1"/>
                          </a:solidFill>
                          <a:effectLst/>
                          <a:latin typeface="+mn-ea"/>
                          <a:ea typeface="+mn-ea"/>
                        </a:rPr>
                        <a:t>000001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2000" b="1" i="0" u="none" strike="noStrike" cap="none" normalizeH="0" baseline="0" dirty="0">
                          <a:ln>
                            <a:noFill/>
                          </a:ln>
                          <a:solidFill>
                            <a:schemeClr val="tx1"/>
                          </a:solidFill>
                          <a:effectLst/>
                          <a:latin typeface="+mn-ea"/>
                          <a:ea typeface="+mn-ea"/>
                        </a:rPr>
                        <a:t>0000001000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86738">
                <a:tc>
                  <a:txBody>
                    <a:body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2000" b="1" i="0" u="none" strike="noStrike" cap="none" normalizeH="0" baseline="0" dirty="0">
                          <a:ln>
                            <a:noFill/>
                          </a:ln>
                          <a:solidFill>
                            <a:schemeClr val="tx1"/>
                          </a:solidFill>
                          <a:effectLst/>
                          <a:latin typeface="+mn-ea"/>
                          <a:ea typeface="+mn-ea"/>
                        </a:rPr>
                        <a:t>   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2000" b="1" i="0" u="none" strike="noStrike" cap="none" normalizeH="0" baseline="0" dirty="0">
                          <a:ln>
                            <a:noFill/>
                          </a:ln>
                          <a:solidFill>
                            <a:schemeClr val="tx1"/>
                          </a:solidFill>
                          <a:effectLst/>
                          <a:latin typeface="+mn-ea"/>
                          <a:ea typeface="+mn-ea"/>
                        </a:rPr>
                        <a:t>000100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2000" b="1" i="0" u="none" strike="noStrike" cap="none" normalizeH="0" baseline="0">
                          <a:ln>
                            <a:noFill/>
                          </a:ln>
                          <a:solidFill>
                            <a:schemeClr val="tx1"/>
                          </a:solidFill>
                          <a:effectLst/>
                          <a:latin typeface="+mn-ea"/>
                          <a:ea typeface="+mn-ea"/>
                        </a:rPr>
                        <a:t>0000001001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86738">
                <a:tc>
                  <a:txBody>
                    <a:body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2000" b="1" i="0" u="none" strike="noStrike" cap="none" normalizeH="0" baseline="0" dirty="0">
                          <a:ln>
                            <a:noFill/>
                          </a:ln>
                          <a:solidFill>
                            <a:schemeClr val="tx1"/>
                          </a:solidFill>
                          <a:effectLst/>
                          <a:latin typeface="+mn-ea"/>
                          <a:ea typeface="+mn-ea"/>
                        </a:rPr>
                        <a:t>   2</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2000" b="1" i="0" u="none" strike="noStrike" cap="none" normalizeH="0" baseline="0">
                          <a:ln>
                            <a:noFill/>
                          </a:ln>
                          <a:solidFill>
                            <a:schemeClr val="tx1"/>
                          </a:solidFill>
                          <a:effectLst/>
                          <a:latin typeface="+mn-ea"/>
                          <a:ea typeface="+mn-ea"/>
                        </a:rPr>
                        <a:t>000011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2000" b="1" i="0" u="none" strike="noStrike" cap="none" normalizeH="0" baseline="0">
                          <a:ln>
                            <a:noFill/>
                          </a:ln>
                          <a:solidFill>
                            <a:schemeClr val="tx1"/>
                          </a:solidFill>
                          <a:effectLst/>
                          <a:latin typeface="+mn-ea"/>
                          <a:ea typeface="+mn-ea"/>
                        </a:rPr>
                        <a:t>0000001010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386738">
                <a:tc>
                  <a:txBody>
                    <a:body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2000" b="1" i="0" u="none" strike="noStrike" cap="none" normalizeH="0" baseline="0" dirty="0">
                          <a:ln>
                            <a:noFill/>
                          </a:ln>
                          <a:solidFill>
                            <a:schemeClr val="tx1"/>
                          </a:solidFill>
                          <a:effectLst/>
                          <a:latin typeface="+mn-ea"/>
                          <a:ea typeface="+mn-ea"/>
                        </a:rPr>
                        <a:t>   3</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2000" b="1" i="0" u="none" strike="noStrike" cap="none" normalizeH="0" baseline="0">
                          <a:ln>
                            <a:noFill/>
                          </a:ln>
                          <a:solidFill>
                            <a:schemeClr val="tx1"/>
                          </a:solidFill>
                          <a:effectLst/>
                          <a:latin typeface="+mn-ea"/>
                          <a:ea typeface="+mn-ea"/>
                        </a:rPr>
                        <a:t>000100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2000" b="1" i="0" u="none" strike="noStrike" cap="none" normalizeH="0" baseline="0">
                          <a:ln>
                            <a:noFill/>
                          </a:ln>
                          <a:solidFill>
                            <a:schemeClr val="tx1"/>
                          </a:solidFill>
                          <a:effectLst/>
                          <a:latin typeface="+mn-ea"/>
                          <a:ea typeface="+mn-ea"/>
                        </a:rPr>
                        <a:t>0000001000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386738">
                <a:tc gridSpan="3">
                  <a:txBody>
                    <a:body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en-US" altLang="zh-CN" sz="2000" b="1" i="0" u="none" strike="noStrike" cap="none" normalizeH="0" baseline="0" dirty="0">
                          <a:ln>
                            <a:noFill/>
                          </a:ln>
                          <a:solidFill>
                            <a:schemeClr val="tx1"/>
                          </a:solidFill>
                          <a:effectLst/>
                          <a:latin typeface="+mn-ea"/>
                          <a:ea typeface="+mn-ea"/>
                        </a:rPr>
                        <a:t>……</a:t>
                      </a:r>
                      <a:endParaRPr kumimoji="1" lang="zh-CN" altLang="en-US" sz="2000" b="1" i="0" u="none" strike="noStrike" cap="none" normalizeH="0" baseline="0" dirty="0">
                        <a:ln>
                          <a:noFill/>
                        </a:ln>
                        <a:solidFill>
                          <a:schemeClr val="tx1"/>
                        </a:solidFill>
                        <a:effectLst/>
                        <a:latin typeface="+mn-ea"/>
                        <a:ea typeface="+mn-ea"/>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2000" b="1" i="0" u="none" strike="noStrike" cap="none" normalizeH="0" baseline="0" dirty="0">
                          <a:ln>
                            <a:noFill/>
                          </a:ln>
                          <a:solidFill>
                            <a:schemeClr val="tx1"/>
                          </a:solidFill>
                          <a:effectLst/>
                          <a:latin typeface="Times New Roman" pitchFamily="18" charset="0"/>
                          <a:ea typeface="宋体" pitchFamily="2" charset="-122"/>
                        </a:rPr>
                        <a:t>000011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itchFamily="2" charset="2"/>
                        <a:buNone/>
                        <a:tabLst/>
                      </a:pPr>
                      <a:r>
                        <a:rPr kumimoji="1" lang="zh-CN" altLang="en-US" sz="2000" b="1" i="0" u="none" strike="noStrike" cap="none" normalizeH="0" baseline="0" dirty="0">
                          <a:ln>
                            <a:noFill/>
                          </a:ln>
                          <a:solidFill>
                            <a:schemeClr val="tx1"/>
                          </a:solidFill>
                          <a:effectLst/>
                          <a:latin typeface="Times New Roman" pitchFamily="18" charset="0"/>
                          <a:ea typeface="宋体" pitchFamily="2" charset="-122"/>
                        </a:rPr>
                        <a:t>0000001011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3594429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172"/>
                                        </p:tgtEl>
                                        <p:attrNameLst>
                                          <p:attrName>style.visibility</p:attrName>
                                        </p:attrNameLst>
                                      </p:cBhvr>
                                      <p:to>
                                        <p:strVal val="visible"/>
                                      </p:to>
                                    </p:set>
                                    <p:animEffect transition="in" filter="blinds(horizontal)">
                                      <p:cBhvr>
                                        <p:cTn id="7" dur="500"/>
                                        <p:tgtEl>
                                          <p:spTgt spid="172"/>
                                        </p:tgtEl>
                                      </p:cBhvr>
                                    </p:animEffect>
                                  </p:childTnLst>
                                </p:cTn>
                              </p:par>
                            </p:childTnLst>
                          </p:cTn>
                        </p:par>
                        <p:par>
                          <p:cTn id="8" fill="hold">
                            <p:stCondLst>
                              <p:cond delay="500"/>
                            </p:stCondLst>
                            <p:childTnLst>
                              <p:par>
                                <p:cTn id="9" presetID="1" presetClass="entr" presetSubtype="0" fill="hold" nodeType="afterEffect">
                                  <p:stCondLst>
                                    <p:cond delay="0"/>
                                  </p:stCondLst>
                                  <p:childTnLst>
                                    <p:set>
                                      <p:cBhvr>
                                        <p:cTn id="10" dur="1" fill="hold">
                                          <p:stCondLst>
                                            <p:cond delay="0"/>
                                          </p:stCondLst>
                                        </p:cTn>
                                        <p:tgtEl>
                                          <p:spTgt spid="18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178"/>
                                        </p:tgtEl>
                                        <p:attrNameLst>
                                          <p:attrName>style.visibility</p:attrName>
                                        </p:attrNameLst>
                                      </p:cBhvr>
                                      <p:to>
                                        <p:strVal val="visible"/>
                                      </p:to>
                                    </p:set>
                                    <p:animEffect transition="in" filter="blinds(horizontal)">
                                      <p:cBhvr>
                                        <p:cTn id="15" dur="500"/>
                                        <p:tgtEl>
                                          <p:spTgt spid="178"/>
                                        </p:tgtEl>
                                      </p:cBhvr>
                                    </p:animEffect>
                                  </p:childTnLst>
                                </p:cTn>
                              </p:par>
                            </p:childTnLst>
                          </p:cTn>
                        </p:par>
                        <p:par>
                          <p:cTn id="16" fill="hold">
                            <p:stCondLst>
                              <p:cond delay="500"/>
                            </p:stCondLst>
                            <p:childTnLst>
                              <p:par>
                                <p:cTn id="17" presetID="3" presetClass="entr" presetSubtype="10" fill="hold" grpId="0" nodeType="afterEffect">
                                  <p:stCondLst>
                                    <p:cond delay="0"/>
                                  </p:stCondLst>
                                  <p:childTnLst>
                                    <p:set>
                                      <p:cBhvr>
                                        <p:cTn id="18" dur="1" fill="hold">
                                          <p:stCondLst>
                                            <p:cond delay="0"/>
                                          </p:stCondLst>
                                        </p:cTn>
                                        <p:tgtEl>
                                          <p:spTgt spid="175"/>
                                        </p:tgtEl>
                                        <p:attrNameLst>
                                          <p:attrName>style.visibility</p:attrName>
                                        </p:attrNameLst>
                                      </p:cBhvr>
                                      <p:to>
                                        <p:strVal val="visible"/>
                                      </p:to>
                                    </p:set>
                                    <p:animEffect transition="in" filter="blinds(horizontal)">
                                      <p:cBhvr>
                                        <p:cTn id="19" dur="500"/>
                                        <p:tgtEl>
                                          <p:spTgt spid="175"/>
                                        </p:tgtEl>
                                      </p:cBhvr>
                                    </p:animEffect>
                                  </p:childTnLst>
                                </p:cTn>
                              </p:par>
                            </p:childTnLst>
                          </p:cTn>
                        </p:par>
                        <p:par>
                          <p:cTn id="20" fill="hold">
                            <p:stCondLst>
                              <p:cond delay="1000"/>
                            </p:stCondLst>
                            <p:childTnLst>
                              <p:par>
                                <p:cTn id="21" presetID="3" presetClass="entr" presetSubtype="10" fill="hold" grpId="0" nodeType="afterEffect">
                                  <p:stCondLst>
                                    <p:cond delay="0"/>
                                  </p:stCondLst>
                                  <p:childTnLst>
                                    <p:set>
                                      <p:cBhvr>
                                        <p:cTn id="22" dur="1" fill="hold">
                                          <p:stCondLst>
                                            <p:cond delay="0"/>
                                          </p:stCondLst>
                                        </p:cTn>
                                        <p:tgtEl>
                                          <p:spTgt spid="174"/>
                                        </p:tgtEl>
                                        <p:attrNameLst>
                                          <p:attrName>style.visibility</p:attrName>
                                        </p:attrNameLst>
                                      </p:cBhvr>
                                      <p:to>
                                        <p:strVal val="visible"/>
                                      </p:to>
                                    </p:set>
                                    <p:animEffect transition="in" filter="blinds(horizontal)">
                                      <p:cBhvr>
                                        <p:cTn id="23" dur="500"/>
                                        <p:tgtEl>
                                          <p:spTgt spid="174"/>
                                        </p:tgtEl>
                                      </p:cBhvr>
                                    </p:animEffect>
                                  </p:childTnLst>
                                </p:cTn>
                              </p:par>
                            </p:childTnLst>
                          </p:cTn>
                        </p:par>
                        <p:par>
                          <p:cTn id="24" fill="hold">
                            <p:stCondLst>
                              <p:cond delay="1500"/>
                            </p:stCondLst>
                            <p:childTnLst>
                              <p:par>
                                <p:cTn id="25" presetID="3" presetClass="entr" presetSubtype="10" fill="hold" grpId="0" nodeType="afterEffect">
                                  <p:stCondLst>
                                    <p:cond delay="0"/>
                                  </p:stCondLst>
                                  <p:childTnLst>
                                    <p:set>
                                      <p:cBhvr>
                                        <p:cTn id="26" dur="1" fill="hold">
                                          <p:stCondLst>
                                            <p:cond delay="0"/>
                                          </p:stCondLst>
                                        </p:cTn>
                                        <p:tgtEl>
                                          <p:spTgt spid="179"/>
                                        </p:tgtEl>
                                        <p:attrNameLst>
                                          <p:attrName>style.visibility</p:attrName>
                                        </p:attrNameLst>
                                      </p:cBhvr>
                                      <p:to>
                                        <p:strVal val="visible"/>
                                      </p:to>
                                    </p:set>
                                    <p:animEffect transition="in" filter="blinds(horizontal)">
                                      <p:cBhvr>
                                        <p:cTn id="27" dur="500"/>
                                        <p:tgtEl>
                                          <p:spTgt spid="179"/>
                                        </p:tgtEl>
                                      </p:cBhvr>
                                    </p:animEffect>
                                  </p:childTnLst>
                                </p:cTn>
                              </p:par>
                            </p:childTnLst>
                          </p:cTn>
                        </p:par>
                        <p:par>
                          <p:cTn id="28" fill="hold">
                            <p:stCondLst>
                              <p:cond delay="2000"/>
                            </p:stCondLst>
                            <p:childTnLst>
                              <p:par>
                                <p:cTn id="29" presetID="3" presetClass="entr" presetSubtype="10" fill="hold" grpId="0" nodeType="afterEffect">
                                  <p:stCondLst>
                                    <p:cond delay="0"/>
                                  </p:stCondLst>
                                  <p:childTnLst>
                                    <p:set>
                                      <p:cBhvr>
                                        <p:cTn id="30" dur="1" fill="hold">
                                          <p:stCondLst>
                                            <p:cond delay="0"/>
                                          </p:stCondLst>
                                        </p:cTn>
                                        <p:tgtEl>
                                          <p:spTgt spid="176"/>
                                        </p:tgtEl>
                                        <p:attrNameLst>
                                          <p:attrName>style.visibility</p:attrName>
                                        </p:attrNameLst>
                                      </p:cBhvr>
                                      <p:to>
                                        <p:strVal val="visible"/>
                                      </p:to>
                                    </p:set>
                                    <p:animEffect transition="in" filter="blinds(horizontal)">
                                      <p:cBhvr>
                                        <p:cTn id="31" dur="500"/>
                                        <p:tgtEl>
                                          <p:spTgt spid="176"/>
                                        </p:tgtEl>
                                      </p:cBhvr>
                                    </p:animEffect>
                                  </p:childTnLst>
                                </p:cTn>
                              </p:par>
                            </p:childTnLst>
                          </p:cTn>
                        </p:par>
                        <p:par>
                          <p:cTn id="32" fill="hold">
                            <p:stCondLst>
                              <p:cond delay="2500"/>
                            </p:stCondLst>
                            <p:childTnLst>
                              <p:par>
                                <p:cTn id="33" presetID="3" presetClass="entr" presetSubtype="10" fill="hold" grpId="0" nodeType="afterEffect">
                                  <p:stCondLst>
                                    <p:cond delay="0"/>
                                  </p:stCondLst>
                                  <p:childTnLst>
                                    <p:set>
                                      <p:cBhvr>
                                        <p:cTn id="34" dur="1" fill="hold">
                                          <p:stCondLst>
                                            <p:cond delay="0"/>
                                          </p:stCondLst>
                                        </p:cTn>
                                        <p:tgtEl>
                                          <p:spTgt spid="173"/>
                                        </p:tgtEl>
                                        <p:attrNameLst>
                                          <p:attrName>style.visibility</p:attrName>
                                        </p:attrNameLst>
                                      </p:cBhvr>
                                      <p:to>
                                        <p:strVal val="visible"/>
                                      </p:to>
                                    </p:set>
                                    <p:animEffect transition="in" filter="blinds(horizontal)">
                                      <p:cBhvr>
                                        <p:cTn id="35" dur="500"/>
                                        <p:tgtEl>
                                          <p:spTgt spid="173"/>
                                        </p:tgtEl>
                                      </p:cBhvr>
                                    </p:animEffect>
                                  </p:childTnLst>
                                </p:cTn>
                              </p:par>
                            </p:childTnLst>
                          </p:cTn>
                        </p:par>
                        <p:par>
                          <p:cTn id="36" fill="hold">
                            <p:stCondLst>
                              <p:cond delay="3000"/>
                            </p:stCondLst>
                            <p:childTnLst>
                              <p:par>
                                <p:cTn id="37" presetID="3" presetClass="entr" presetSubtype="10" fill="hold" grpId="0" nodeType="afterEffect">
                                  <p:stCondLst>
                                    <p:cond delay="0"/>
                                  </p:stCondLst>
                                  <p:childTnLst>
                                    <p:set>
                                      <p:cBhvr>
                                        <p:cTn id="38" dur="1" fill="hold">
                                          <p:stCondLst>
                                            <p:cond delay="0"/>
                                          </p:stCondLst>
                                        </p:cTn>
                                        <p:tgtEl>
                                          <p:spTgt spid="177"/>
                                        </p:tgtEl>
                                        <p:attrNameLst>
                                          <p:attrName>style.visibility</p:attrName>
                                        </p:attrNameLst>
                                      </p:cBhvr>
                                      <p:to>
                                        <p:strVal val="visible"/>
                                      </p:to>
                                    </p:set>
                                    <p:animEffect transition="in" filter="blinds(horizontal)">
                                      <p:cBhvr>
                                        <p:cTn id="39" dur="500"/>
                                        <p:tgtEl>
                                          <p:spTgt spid="1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2" grpId="0" autoUpdateAnimBg="0"/>
      <p:bldP spid="173" grpId="0" autoUpdateAnimBg="0"/>
      <p:bldP spid="174" grpId="0" autoUpdateAnimBg="0"/>
      <p:bldP spid="175" grpId="0" autoUpdateAnimBg="0"/>
      <p:bldP spid="176" grpId="0" autoUpdateAnimBg="0"/>
      <p:bldP spid="177" grpId="0" autoUpdateAnimBg="0"/>
      <p:bldP spid="178" grpId="0" autoUpdateAnimBg="0"/>
      <p:bldP spid="179" grpId="0" autoUpdateAnimBg="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E8766EF-228F-4F87-8A6B-98F6F33F08C2}"/>
              </a:ext>
            </a:extLst>
          </p:cNvPr>
          <p:cNvSpPr>
            <a:spLocks noGrp="1"/>
          </p:cNvSpPr>
          <p:nvPr>
            <p:ph idx="1"/>
          </p:nvPr>
        </p:nvSpPr>
        <p:spPr>
          <a:xfrm>
            <a:off x="1" y="1082938"/>
            <a:ext cx="12192000" cy="5140062"/>
          </a:xfrm>
        </p:spPr>
        <p:txBody>
          <a:bodyPr/>
          <a:lstStyle/>
          <a:p>
            <a:r>
              <a:rPr lang="zh-CN" altLang="en-US" dirty="0"/>
              <a:t>第一节：计算机系统的定义和类别</a:t>
            </a:r>
            <a:endParaRPr lang="en-US" altLang="zh-CN" dirty="0"/>
          </a:p>
          <a:p>
            <a:pPr lvl="1"/>
            <a:r>
              <a:rPr lang="zh-CN" altLang="en-US" dirty="0"/>
              <a:t>计算机系统的定义</a:t>
            </a:r>
            <a:endParaRPr lang="en-US" altLang="zh-CN" dirty="0"/>
          </a:p>
          <a:p>
            <a:pPr lvl="1"/>
            <a:r>
              <a:rPr lang="zh-CN" altLang="en-US" dirty="0"/>
              <a:t>计算机系统的类别</a:t>
            </a:r>
            <a:endParaRPr lang="en-US" altLang="zh-CN" dirty="0"/>
          </a:p>
          <a:p>
            <a:r>
              <a:rPr lang="zh-CN" altLang="en-US" dirty="0">
                <a:solidFill>
                  <a:schemeClr val="tx1"/>
                </a:solidFill>
              </a:rPr>
              <a:t>第二节：计算机系统中的抽象层次</a:t>
            </a:r>
            <a:endParaRPr lang="en-US" altLang="zh-CN" dirty="0"/>
          </a:p>
          <a:p>
            <a:pPr lvl="1"/>
            <a:r>
              <a:rPr lang="zh-CN" altLang="en-US" dirty="0"/>
              <a:t>计算机系统层次结构</a:t>
            </a:r>
            <a:endParaRPr lang="en-US" altLang="zh-CN" dirty="0"/>
          </a:p>
          <a:p>
            <a:pPr lvl="1"/>
            <a:r>
              <a:rPr lang="zh-CN" altLang="en-US" dirty="0"/>
              <a:t>计算机系统的不同用户</a:t>
            </a:r>
            <a:endParaRPr lang="en-US" altLang="zh-CN" dirty="0"/>
          </a:p>
          <a:p>
            <a:pPr lvl="1"/>
            <a:r>
              <a:rPr lang="zh-CN" altLang="en-US" dirty="0"/>
              <a:t>冯</a:t>
            </a:r>
            <a:r>
              <a:rPr lang="en-US" altLang="zh-CN" dirty="0"/>
              <a:t>·</a:t>
            </a:r>
            <a:r>
              <a:rPr lang="zh-CN" altLang="en-US" dirty="0"/>
              <a:t>诺依曼架构</a:t>
            </a:r>
            <a:endParaRPr lang="en-US" altLang="zh-CN" dirty="0"/>
          </a:p>
          <a:p>
            <a:pPr lvl="1"/>
            <a:r>
              <a:rPr lang="zh-CN" altLang="en-US" dirty="0"/>
              <a:t>程序的编译及执行过程</a:t>
            </a:r>
            <a:endParaRPr lang="en-US" altLang="zh-CN" dirty="0"/>
          </a:p>
          <a:p>
            <a:pPr marL="384175" lvl="1" indent="-384175">
              <a:spcBef>
                <a:spcPts val="1000"/>
              </a:spcBef>
              <a:buFont typeface="Wingdings" panose="05000000000000000000" pitchFamily="2" charset="2"/>
              <a:buChar char="Ø"/>
            </a:pPr>
            <a:r>
              <a:rPr lang="zh-CN" altLang="en-US" sz="2400" b="1" dirty="0">
                <a:solidFill>
                  <a:srgbClr val="FF0000"/>
                </a:solidFill>
              </a:rPr>
              <a:t>第三节：计算机性能</a:t>
            </a:r>
            <a:endParaRPr lang="en-US" altLang="zh-CN" sz="2400" b="1" dirty="0">
              <a:solidFill>
                <a:srgbClr val="FF0000"/>
              </a:solidFill>
            </a:endParaRPr>
          </a:p>
          <a:p>
            <a:pPr lvl="1"/>
            <a:r>
              <a:rPr lang="zh-CN" altLang="en-US" dirty="0"/>
              <a:t>性能的指标和度量</a:t>
            </a:r>
            <a:endParaRPr lang="en-US" altLang="zh-CN" dirty="0"/>
          </a:p>
          <a:p>
            <a:pPr lvl="1"/>
            <a:r>
              <a:rPr lang="en-US" altLang="zh-CN" dirty="0"/>
              <a:t>CPU</a:t>
            </a:r>
            <a:r>
              <a:rPr lang="zh-CN" altLang="en-US" dirty="0"/>
              <a:t>性能</a:t>
            </a:r>
            <a:endParaRPr lang="en-US" altLang="zh-CN" dirty="0"/>
          </a:p>
          <a:p>
            <a:pPr lvl="1"/>
            <a:r>
              <a:rPr lang="zh-CN" altLang="en-US" dirty="0"/>
              <a:t>指令性能</a:t>
            </a:r>
            <a:endParaRPr lang="en-US" altLang="zh-CN" dirty="0"/>
          </a:p>
          <a:p>
            <a:pPr lvl="1"/>
            <a:r>
              <a:rPr lang="zh-CN" altLang="en-US" dirty="0"/>
              <a:t>实例：处理器性能评测</a:t>
            </a:r>
          </a:p>
          <a:p>
            <a:pPr marL="0" lvl="1" indent="0">
              <a:spcBef>
                <a:spcPts val="1000"/>
              </a:spcBef>
              <a:buNone/>
            </a:pPr>
            <a:endParaRPr lang="en-US" altLang="zh-CN" sz="2400" b="1" dirty="0"/>
          </a:p>
        </p:txBody>
      </p:sp>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p:txBody>
          <a:bodyPr/>
          <a:lstStyle/>
          <a:p>
            <a:r>
              <a:rPr lang="zh-CN" altLang="en-US" dirty="0">
                <a:solidFill>
                  <a:schemeClr val="tx1"/>
                </a:solidFill>
              </a:rPr>
              <a:t>内容提要</a:t>
            </a: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62</a:t>
            </a:fld>
            <a:endParaRPr lang="zh-CN" altLang="en-US" dirty="0"/>
          </a:p>
        </p:txBody>
      </p:sp>
    </p:spTree>
    <p:extLst>
      <p:ext uri="{BB962C8B-B14F-4D97-AF65-F5344CB8AC3E}">
        <p14:creationId xmlns:p14="http://schemas.microsoft.com/office/powerpoint/2010/main" val="189214949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zh-CN" dirty="0">
                <a:solidFill>
                  <a:schemeClr val="tx1"/>
                </a:solidFill>
              </a:rPr>
              <a:t>性能的指标和度量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63</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en-US"/>
              <a:t>计算机的性能指标</a:t>
            </a:r>
            <a:r>
              <a:rPr lang="zh-CN" altLang="zh-CN"/>
              <a:t> </a:t>
            </a:r>
            <a:r>
              <a:rPr lang="zh-CN" altLang="zh-CN">
                <a:solidFill>
                  <a:schemeClr val="tx1"/>
                </a:solidFill>
              </a:rPr>
              <a:t> </a:t>
            </a:r>
            <a:endParaRPr lang="zh-CN" altLang="en-US" dirty="0">
              <a:solidFill>
                <a:prstClr val="black"/>
              </a:solidFill>
              <a:latin typeface="黑体" panose="02010609060101010101" pitchFamily="49" charset="-122"/>
            </a:endParaRPr>
          </a:p>
          <a:p>
            <a:endParaRPr lang="zh-CN" altLang="en-US" dirty="0"/>
          </a:p>
          <a:p>
            <a:endParaRPr lang="zh-CN" altLang="en-US" dirty="0"/>
          </a:p>
        </p:txBody>
      </p:sp>
      <p:sp>
        <p:nvSpPr>
          <p:cNvPr id="10" name="矩形 9">
            <a:extLst>
              <a:ext uri="{FF2B5EF4-FFF2-40B4-BE49-F238E27FC236}">
                <a16:creationId xmlns:a16="http://schemas.microsoft.com/office/drawing/2014/main" id="{4F0E7339-773E-F642-A6E9-1FAE851F83D3}"/>
              </a:ext>
            </a:extLst>
          </p:cNvPr>
          <p:cNvSpPr/>
          <p:nvPr/>
        </p:nvSpPr>
        <p:spPr>
          <a:xfrm>
            <a:off x="536398" y="1705318"/>
            <a:ext cx="10886976" cy="1323439"/>
          </a:xfrm>
          <a:prstGeom prst="rect">
            <a:avLst/>
          </a:prstGeom>
        </p:spPr>
        <p:txBody>
          <a:bodyPr wrap="square">
            <a:spAutoFit/>
          </a:bodyPr>
          <a:lstStyle/>
          <a:p>
            <a:pPr marL="457200" indent="-457200">
              <a:buFont typeface="Arial" panose="020B0604020202020204" pitchFamily="34" charset="0"/>
              <a:buChar char="•"/>
            </a:pPr>
            <a:r>
              <a:rPr lang="zh-CN" altLang="en-US" sz="2000" b="1" dirty="0"/>
              <a:t>响应时间</a:t>
            </a:r>
            <a:r>
              <a:rPr lang="en-US" altLang="zh-CN" sz="2000" b="1" dirty="0"/>
              <a:t>/</a:t>
            </a:r>
            <a:r>
              <a:rPr lang="zh-CN" altLang="en-US" sz="2000" b="1" dirty="0"/>
              <a:t>执行时间</a:t>
            </a:r>
            <a:endParaRPr lang="en-US" altLang="zh-CN" sz="2000" b="1" dirty="0"/>
          </a:p>
          <a:p>
            <a:pPr marL="800100" lvl="1" indent="-342900">
              <a:buFont typeface="Wingdings" panose="05000000000000000000" pitchFamily="2" charset="2"/>
              <a:buChar char="ü"/>
            </a:pPr>
            <a:r>
              <a:rPr lang="zh-CN" altLang="zh-CN" sz="2000" dirty="0"/>
              <a:t>计算机完成一项任务所需的总时间，包括硬盘访问、内存访问、</a:t>
            </a:r>
            <a:r>
              <a:rPr lang="en-US" altLang="zh-CN" sz="2000" dirty="0"/>
              <a:t>I/O</a:t>
            </a:r>
            <a:r>
              <a:rPr lang="zh-CN" altLang="zh-CN" sz="2000" dirty="0"/>
              <a:t>活</a:t>
            </a:r>
            <a:r>
              <a:rPr lang="en-US" altLang="zh-CN" sz="2000" dirty="0"/>
              <a:t>					</a:t>
            </a:r>
            <a:r>
              <a:rPr lang="zh-CN" altLang="en-US" sz="2000" dirty="0"/>
              <a:t>  </a:t>
            </a:r>
            <a:r>
              <a:rPr lang="zh-CN" altLang="zh-CN" sz="2000" dirty="0"/>
              <a:t>动、操作系统开销和</a:t>
            </a:r>
            <a:r>
              <a:rPr lang="en-US" altLang="zh-CN" sz="2000" dirty="0"/>
              <a:t>CPU</a:t>
            </a:r>
            <a:r>
              <a:rPr lang="zh-CN" altLang="zh-CN" sz="2000" dirty="0"/>
              <a:t>执行时间等</a:t>
            </a:r>
            <a:r>
              <a:rPr lang="zh-CN" altLang="en-US" sz="2000" dirty="0"/>
              <a:t>，计量单位可为</a:t>
            </a:r>
            <a:r>
              <a:rPr lang="en-US" altLang="zh-CN" sz="2000" i="1" dirty="0"/>
              <a:t>s</a:t>
            </a:r>
            <a:r>
              <a:rPr lang="zh-CN" altLang="en-US" sz="2000" i="1" dirty="0"/>
              <a:t>。</a:t>
            </a:r>
            <a:endParaRPr lang="en-US" altLang="zh-CN" sz="2000" i="1" dirty="0"/>
          </a:p>
          <a:p>
            <a:pPr marL="800100" lvl="1" indent="-342900">
              <a:buFont typeface="Wingdings" panose="05000000000000000000" pitchFamily="2" charset="2"/>
              <a:buChar char="ü"/>
            </a:pPr>
            <a:r>
              <a:rPr lang="zh-CN" altLang="en-US" sz="2000" dirty="0"/>
              <a:t>计算机性能与响应时间成反比。</a:t>
            </a:r>
            <a:endParaRPr lang="en-US" altLang="zh-CN" sz="2000" dirty="0"/>
          </a:p>
        </p:txBody>
      </p:sp>
      <p:sp>
        <p:nvSpPr>
          <p:cNvPr id="11" name="矩形 10">
            <a:extLst>
              <a:ext uri="{FF2B5EF4-FFF2-40B4-BE49-F238E27FC236}">
                <a16:creationId xmlns:a16="http://schemas.microsoft.com/office/drawing/2014/main" id="{252FD7A2-2463-054B-8EBD-AF9CA5A8F74C}"/>
              </a:ext>
            </a:extLst>
          </p:cNvPr>
          <p:cNvSpPr/>
          <p:nvPr/>
        </p:nvSpPr>
        <p:spPr>
          <a:xfrm>
            <a:off x="536398" y="3783077"/>
            <a:ext cx="10623884" cy="1015663"/>
          </a:xfrm>
          <a:prstGeom prst="rect">
            <a:avLst/>
          </a:prstGeom>
        </p:spPr>
        <p:txBody>
          <a:bodyPr wrap="square">
            <a:spAutoFit/>
          </a:bodyPr>
          <a:lstStyle/>
          <a:p>
            <a:pPr marL="457200" indent="-457200">
              <a:buFont typeface="Arial" panose="020B0604020202020204" pitchFamily="34" charset="0"/>
              <a:buChar char="•"/>
            </a:pPr>
            <a:r>
              <a:rPr lang="zh-CN" altLang="en-US" sz="2000" b="1" dirty="0"/>
              <a:t>吞吐率</a:t>
            </a:r>
            <a:r>
              <a:rPr lang="en-US" altLang="zh-CN" sz="2000" b="1" dirty="0"/>
              <a:t>/</a:t>
            </a:r>
            <a:r>
              <a:rPr lang="zh-CN" altLang="en-US" sz="2000" b="1" dirty="0"/>
              <a:t>带宽</a:t>
            </a:r>
            <a:endParaRPr lang="en-US" altLang="zh-CN" sz="2000" b="1" dirty="0"/>
          </a:p>
          <a:p>
            <a:pPr marL="914400" lvl="1" indent="-457200">
              <a:buFont typeface="Wingdings" panose="05000000000000000000" pitchFamily="2" charset="2"/>
              <a:buChar char="ü"/>
            </a:pPr>
            <a:r>
              <a:rPr lang="zh-CN" altLang="zh-CN" sz="2000" dirty="0"/>
              <a:t>单位时间内计算机完成的任务数量</a:t>
            </a:r>
            <a:r>
              <a:rPr lang="zh-CN" altLang="en-US" sz="2000" dirty="0"/>
              <a:t>，</a:t>
            </a:r>
            <a:r>
              <a:rPr lang="en-US" altLang="zh-CN" sz="2000" dirty="0"/>
              <a:t>Operations per second, OPS</a:t>
            </a:r>
            <a:r>
              <a:rPr lang="zh-CN" altLang="en-US" sz="2000" dirty="0"/>
              <a:t>。</a:t>
            </a:r>
            <a:endParaRPr lang="en-US" altLang="zh-CN" sz="2000" dirty="0"/>
          </a:p>
          <a:p>
            <a:pPr marL="914400" lvl="1" indent="-457200">
              <a:buFont typeface="Wingdings" panose="05000000000000000000" pitchFamily="2" charset="2"/>
              <a:buChar char="ü"/>
            </a:pPr>
            <a:r>
              <a:rPr lang="zh-CN" altLang="en-US" sz="2000" dirty="0"/>
              <a:t>计算机性能与吞吐率成正比。</a:t>
            </a:r>
            <a:endParaRPr lang="en-US" altLang="zh-CN" sz="2000" dirty="0"/>
          </a:p>
        </p:txBody>
      </p:sp>
    </p:spTree>
    <p:extLst>
      <p:ext uri="{BB962C8B-B14F-4D97-AF65-F5344CB8AC3E}">
        <p14:creationId xmlns:p14="http://schemas.microsoft.com/office/powerpoint/2010/main" val="27885321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a:extLst>
              <a:ext uri="{FF2B5EF4-FFF2-40B4-BE49-F238E27FC236}">
                <a16:creationId xmlns:a16="http://schemas.microsoft.com/office/drawing/2014/main" id="{58BDEC6E-2BEF-BC45-9646-F2C11942EE48}"/>
              </a:ext>
            </a:extLst>
          </p:cNvPr>
          <p:cNvSpPr/>
          <p:nvPr/>
        </p:nvSpPr>
        <p:spPr>
          <a:xfrm>
            <a:off x="5499142" y="2152144"/>
            <a:ext cx="4267710" cy="566195"/>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zh-CN" dirty="0">
                <a:solidFill>
                  <a:schemeClr val="tx1"/>
                </a:solidFill>
              </a:rPr>
              <a:t>性能的指标和度量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64</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en-US" dirty="0"/>
              <a:t>性能的度量</a:t>
            </a:r>
            <a:r>
              <a:rPr lang="zh-CN" altLang="zh-CN" dirty="0"/>
              <a:t> </a:t>
            </a:r>
            <a:r>
              <a:rPr lang="zh-CN" altLang="zh-CN" dirty="0">
                <a:solidFill>
                  <a:schemeClr val="tx1"/>
                </a:solidFill>
              </a:rPr>
              <a:t> </a:t>
            </a:r>
            <a:endParaRPr lang="zh-CN" altLang="en-US" dirty="0">
              <a:solidFill>
                <a:prstClr val="black"/>
              </a:solidFill>
              <a:latin typeface="黑体" panose="02010609060101010101" pitchFamily="49" charset="-122"/>
            </a:endParaRPr>
          </a:p>
          <a:p>
            <a:endParaRPr lang="zh-CN" altLang="en-US" dirty="0"/>
          </a:p>
          <a:p>
            <a:endParaRPr lang="zh-CN" altLang="en-US" dirty="0"/>
          </a:p>
        </p:txBody>
      </p:sp>
      <p:sp>
        <p:nvSpPr>
          <p:cNvPr id="10" name="矩形 9">
            <a:extLst>
              <a:ext uri="{FF2B5EF4-FFF2-40B4-BE49-F238E27FC236}">
                <a16:creationId xmlns:a16="http://schemas.microsoft.com/office/drawing/2014/main" id="{4F0E7339-773E-F642-A6E9-1FAE851F83D3}"/>
              </a:ext>
            </a:extLst>
          </p:cNvPr>
          <p:cNvSpPr/>
          <p:nvPr/>
        </p:nvSpPr>
        <p:spPr>
          <a:xfrm>
            <a:off x="474052" y="1479235"/>
            <a:ext cx="10886976" cy="1015663"/>
          </a:xfrm>
          <a:prstGeom prst="rect">
            <a:avLst/>
          </a:prstGeom>
        </p:spPr>
        <p:txBody>
          <a:bodyPr wrap="square">
            <a:spAutoFit/>
          </a:bodyPr>
          <a:lstStyle/>
          <a:p>
            <a:r>
              <a:rPr lang="en-US" altLang="zh-CN" sz="2000" dirty="0"/>
              <a:t>	</a:t>
            </a:r>
            <a:r>
              <a:rPr lang="zh-CN" altLang="zh-CN" sz="2000" dirty="0"/>
              <a:t>通常情况下使用</a:t>
            </a:r>
            <a:r>
              <a:rPr lang="zh-CN" altLang="zh-CN" sz="2000" b="1" dirty="0">
                <a:solidFill>
                  <a:srgbClr val="FF0000"/>
                </a:solidFill>
              </a:rPr>
              <a:t>程序的执行时间</a:t>
            </a:r>
            <a:r>
              <a:rPr lang="zh-CN" altLang="zh-CN" sz="2000" dirty="0"/>
              <a:t>来衡量计算机性能。也就是说，相同工作量的情况下，速度最快、耗时最短的计算机性能较好。</a:t>
            </a:r>
          </a:p>
          <a:p>
            <a:endParaRPr lang="en-US" altLang="zh-CN" sz="2000" dirty="0"/>
          </a:p>
        </p:txBody>
      </p:sp>
      <p:sp>
        <p:nvSpPr>
          <p:cNvPr id="7" name="文本框 6">
            <a:extLst>
              <a:ext uri="{FF2B5EF4-FFF2-40B4-BE49-F238E27FC236}">
                <a16:creationId xmlns:a16="http://schemas.microsoft.com/office/drawing/2014/main" id="{17E2A32D-9261-5D45-AA0F-396A35E26B8E}"/>
              </a:ext>
            </a:extLst>
          </p:cNvPr>
          <p:cNvSpPr txBox="1"/>
          <p:nvPr/>
        </p:nvSpPr>
        <p:spPr>
          <a:xfrm>
            <a:off x="1444486" y="4138265"/>
            <a:ext cx="1988782" cy="400110"/>
          </a:xfrm>
          <a:prstGeom prst="rect">
            <a:avLst/>
          </a:prstGeom>
          <a:noFill/>
        </p:spPr>
        <p:txBody>
          <a:bodyPr wrap="square">
            <a:spAutoFit/>
          </a:bodyPr>
          <a:lstStyle/>
          <a:p>
            <a:r>
              <a:rPr lang="zh-CN" altLang="en-US" sz="2000" dirty="0">
                <a:latin typeface="+mn-ea"/>
              </a:rPr>
              <a:t>程序的执行时间</a:t>
            </a:r>
          </a:p>
        </p:txBody>
      </p:sp>
      <p:sp>
        <p:nvSpPr>
          <p:cNvPr id="8" name="左大括号 7">
            <a:extLst>
              <a:ext uri="{FF2B5EF4-FFF2-40B4-BE49-F238E27FC236}">
                <a16:creationId xmlns:a16="http://schemas.microsoft.com/office/drawing/2014/main" id="{CC1BB6F8-D2F6-E24C-8301-5EFB540A4168}"/>
              </a:ext>
            </a:extLst>
          </p:cNvPr>
          <p:cNvSpPr/>
          <p:nvPr/>
        </p:nvSpPr>
        <p:spPr>
          <a:xfrm>
            <a:off x="3366136" y="3265105"/>
            <a:ext cx="389610" cy="2221274"/>
          </a:xfrm>
          <a:prstGeom prst="lef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9" name="文本框 8">
            <a:extLst>
              <a:ext uri="{FF2B5EF4-FFF2-40B4-BE49-F238E27FC236}">
                <a16:creationId xmlns:a16="http://schemas.microsoft.com/office/drawing/2014/main" id="{8C3E4EEA-F242-E14A-B6D4-D18B464F19F6}"/>
              </a:ext>
            </a:extLst>
          </p:cNvPr>
          <p:cNvSpPr txBox="1"/>
          <p:nvPr/>
        </p:nvSpPr>
        <p:spPr>
          <a:xfrm>
            <a:off x="3715990" y="3067021"/>
            <a:ext cx="1733792" cy="369332"/>
          </a:xfrm>
          <a:prstGeom prst="rect">
            <a:avLst/>
          </a:prstGeom>
          <a:noFill/>
        </p:spPr>
        <p:txBody>
          <a:bodyPr wrap="square">
            <a:spAutoFit/>
          </a:bodyPr>
          <a:lstStyle/>
          <a:p>
            <a:r>
              <a:rPr lang="en-US" altLang="zh-CN" dirty="0">
                <a:latin typeface="+mn-ea"/>
              </a:rPr>
              <a:t>CPU</a:t>
            </a:r>
            <a:r>
              <a:rPr lang="zh-CN" altLang="en-US" dirty="0">
                <a:latin typeface="+mn-ea"/>
              </a:rPr>
              <a:t>执行时间</a:t>
            </a:r>
            <a:endParaRPr lang="en-US" altLang="zh-CN" dirty="0">
              <a:latin typeface="+mn-ea"/>
            </a:endParaRPr>
          </a:p>
        </p:txBody>
      </p:sp>
      <p:sp>
        <p:nvSpPr>
          <p:cNvPr id="12" name="文本框 11">
            <a:extLst>
              <a:ext uri="{FF2B5EF4-FFF2-40B4-BE49-F238E27FC236}">
                <a16:creationId xmlns:a16="http://schemas.microsoft.com/office/drawing/2014/main" id="{C8C848EE-C987-3D44-8689-B3776AD55238}"/>
              </a:ext>
            </a:extLst>
          </p:cNvPr>
          <p:cNvSpPr txBox="1"/>
          <p:nvPr/>
        </p:nvSpPr>
        <p:spPr>
          <a:xfrm>
            <a:off x="3886889" y="5245540"/>
            <a:ext cx="1413691" cy="369332"/>
          </a:xfrm>
          <a:prstGeom prst="rect">
            <a:avLst/>
          </a:prstGeom>
          <a:noFill/>
        </p:spPr>
        <p:txBody>
          <a:bodyPr wrap="square">
            <a:spAutoFit/>
          </a:bodyPr>
          <a:lstStyle/>
          <a:p>
            <a:r>
              <a:rPr lang="zh-CN" altLang="en-US" dirty="0">
                <a:latin typeface="+mn-ea"/>
              </a:rPr>
              <a:t>其他时间</a:t>
            </a:r>
          </a:p>
        </p:txBody>
      </p:sp>
      <p:sp>
        <p:nvSpPr>
          <p:cNvPr id="13" name="左大括号 12">
            <a:extLst>
              <a:ext uri="{FF2B5EF4-FFF2-40B4-BE49-F238E27FC236}">
                <a16:creationId xmlns:a16="http://schemas.microsoft.com/office/drawing/2014/main" id="{FE7C521B-4CAE-B846-8DE6-DE157EE6A788}"/>
              </a:ext>
            </a:extLst>
          </p:cNvPr>
          <p:cNvSpPr/>
          <p:nvPr/>
        </p:nvSpPr>
        <p:spPr>
          <a:xfrm>
            <a:off x="5094858" y="2397087"/>
            <a:ext cx="389610" cy="1704207"/>
          </a:xfrm>
          <a:prstGeom prst="lef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14" name="文本框 13">
            <a:extLst>
              <a:ext uri="{FF2B5EF4-FFF2-40B4-BE49-F238E27FC236}">
                <a16:creationId xmlns:a16="http://schemas.microsoft.com/office/drawing/2014/main" id="{38AF9561-4F0F-EF4E-9827-5C3E5F82154D}"/>
              </a:ext>
            </a:extLst>
          </p:cNvPr>
          <p:cNvSpPr txBox="1"/>
          <p:nvPr/>
        </p:nvSpPr>
        <p:spPr>
          <a:xfrm>
            <a:off x="5484468" y="2250576"/>
            <a:ext cx="4759462" cy="369332"/>
          </a:xfrm>
          <a:prstGeom prst="rect">
            <a:avLst/>
          </a:prstGeom>
          <a:noFill/>
        </p:spPr>
        <p:txBody>
          <a:bodyPr wrap="square">
            <a:spAutoFit/>
          </a:bodyPr>
          <a:lstStyle/>
          <a:p>
            <a:r>
              <a:rPr lang="zh-CN" altLang="en-US" dirty="0">
                <a:latin typeface="+mn-ea"/>
              </a:rPr>
              <a:t>用户</a:t>
            </a:r>
            <a:r>
              <a:rPr lang="en-US" altLang="zh-CN" dirty="0">
                <a:latin typeface="+mn-ea"/>
              </a:rPr>
              <a:t>CPU</a:t>
            </a:r>
            <a:r>
              <a:rPr lang="zh-CN" altLang="en-US" dirty="0">
                <a:latin typeface="+mn-ea"/>
              </a:rPr>
              <a:t>时间：程序本身所花费的</a:t>
            </a:r>
            <a:r>
              <a:rPr lang="en-US" altLang="zh-CN" dirty="0">
                <a:latin typeface="+mn-ea"/>
              </a:rPr>
              <a:t>CPU</a:t>
            </a:r>
            <a:r>
              <a:rPr lang="zh-CN" altLang="en-US" dirty="0">
                <a:latin typeface="+mn-ea"/>
              </a:rPr>
              <a:t>时间</a:t>
            </a:r>
          </a:p>
        </p:txBody>
      </p:sp>
      <p:sp>
        <p:nvSpPr>
          <p:cNvPr id="15" name="文本框 14">
            <a:extLst>
              <a:ext uri="{FF2B5EF4-FFF2-40B4-BE49-F238E27FC236}">
                <a16:creationId xmlns:a16="http://schemas.microsoft.com/office/drawing/2014/main" id="{09CB2AB4-50ED-9542-81FB-953645860677}"/>
              </a:ext>
            </a:extLst>
          </p:cNvPr>
          <p:cNvSpPr txBox="1"/>
          <p:nvPr/>
        </p:nvSpPr>
        <p:spPr>
          <a:xfrm>
            <a:off x="5484468" y="3841608"/>
            <a:ext cx="5263046" cy="369332"/>
          </a:xfrm>
          <a:prstGeom prst="rect">
            <a:avLst/>
          </a:prstGeom>
          <a:noFill/>
        </p:spPr>
        <p:txBody>
          <a:bodyPr wrap="square">
            <a:spAutoFit/>
          </a:bodyPr>
          <a:lstStyle/>
          <a:p>
            <a:r>
              <a:rPr lang="zh-CN" altLang="en-US" dirty="0">
                <a:latin typeface="+mn-ea"/>
              </a:rPr>
              <a:t>系统</a:t>
            </a:r>
            <a:r>
              <a:rPr lang="en-US" altLang="zh-CN" dirty="0">
                <a:latin typeface="+mn-ea"/>
              </a:rPr>
              <a:t>CPU</a:t>
            </a:r>
            <a:r>
              <a:rPr lang="zh-CN" altLang="en-US" dirty="0">
                <a:latin typeface="+mn-ea"/>
              </a:rPr>
              <a:t>时间：执行任务花费在操作系统上的时间</a:t>
            </a:r>
          </a:p>
        </p:txBody>
      </p:sp>
      <p:sp>
        <p:nvSpPr>
          <p:cNvPr id="16" name="左大括号 15">
            <a:extLst>
              <a:ext uri="{FF2B5EF4-FFF2-40B4-BE49-F238E27FC236}">
                <a16:creationId xmlns:a16="http://schemas.microsoft.com/office/drawing/2014/main" id="{C8E59260-0FCA-E648-AB72-1F4F288657B1}"/>
              </a:ext>
            </a:extLst>
          </p:cNvPr>
          <p:cNvSpPr/>
          <p:nvPr/>
        </p:nvSpPr>
        <p:spPr>
          <a:xfrm>
            <a:off x="5109533" y="4595266"/>
            <a:ext cx="389610" cy="1704207"/>
          </a:xfrm>
          <a:prstGeom prst="lef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17" name="文本框 16">
            <a:extLst>
              <a:ext uri="{FF2B5EF4-FFF2-40B4-BE49-F238E27FC236}">
                <a16:creationId xmlns:a16="http://schemas.microsoft.com/office/drawing/2014/main" id="{9C967C15-6BE7-7940-A18A-73EEEC564155}"/>
              </a:ext>
            </a:extLst>
          </p:cNvPr>
          <p:cNvSpPr txBox="1"/>
          <p:nvPr/>
        </p:nvSpPr>
        <p:spPr>
          <a:xfrm>
            <a:off x="5499142" y="4450190"/>
            <a:ext cx="2611187" cy="369332"/>
          </a:xfrm>
          <a:prstGeom prst="rect">
            <a:avLst/>
          </a:prstGeom>
          <a:noFill/>
        </p:spPr>
        <p:txBody>
          <a:bodyPr wrap="square">
            <a:spAutoFit/>
          </a:bodyPr>
          <a:lstStyle/>
          <a:p>
            <a:r>
              <a:rPr lang="zh-CN" altLang="en-US" dirty="0">
                <a:latin typeface="+mn-ea"/>
              </a:rPr>
              <a:t>等待</a:t>
            </a:r>
            <a:r>
              <a:rPr lang="en-US" altLang="zh-CN" dirty="0">
                <a:latin typeface="+mn-ea"/>
              </a:rPr>
              <a:t>I/O</a:t>
            </a:r>
            <a:r>
              <a:rPr lang="zh-CN" altLang="en-US" dirty="0">
                <a:latin typeface="+mn-ea"/>
              </a:rPr>
              <a:t>操作完成的时间</a:t>
            </a:r>
          </a:p>
        </p:txBody>
      </p:sp>
      <p:sp>
        <p:nvSpPr>
          <p:cNvPr id="21" name="文本框 20">
            <a:extLst>
              <a:ext uri="{FF2B5EF4-FFF2-40B4-BE49-F238E27FC236}">
                <a16:creationId xmlns:a16="http://schemas.microsoft.com/office/drawing/2014/main" id="{73B33EF7-FB6A-5946-A077-D65CCD8A8098}"/>
              </a:ext>
            </a:extLst>
          </p:cNvPr>
          <p:cNvSpPr txBox="1"/>
          <p:nvPr/>
        </p:nvSpPr>
        <p:spPr>
          <a:xfrm>
            <a:off x="5474195" y="6045984"/>
            <a:ext cx="3073457" cy="369332"/>
          </a:xfrm>
          <a:prstGeom prst="rect">
            <a:avLst/>
          </a:prstGeom>
          <a:noFill/>
        </p:spPr>
        <p:txBody>
          <a:bodyPr wrap="square">
            <a:spAutoFit/>
          </a:bodyPr>
          <a:lstStyle/>
          <a:p>
            <a:r>
              <a:rPr lang="en-US" altLang="zh-CN" dirty="0">
                <a:latin typeface="+mn-ea"/>
              </a:rPr>
              <a:t>CPU</a:t>
            </a:r>
            <a:r>
              <a:rPr lang="zh-CN" altLang="en-US" dirty="0">
                <a:latin typeface="+mn-ea"/>
              </a:rPr>
              <a:t>用于执行其他程序的时间</a:t>
            </a:r>
          </a:p>
        </p:txBody>
      </p:sp>
      <p:sp>
        <p:nvSpPr>
          <p:cNvPr id="23" name="箭头: 上 39">
            <a:extLst>
              <a:ext uri="{FF2B5EF4-FFF2-40B4-BE49-F238E27FC236}">
                <a16:creationId xmlns:a16="http://schemas.microsoft.com/office/drawing/2014/main" id="{1F1ADD89-A97C-E645-B8DD-E76943E68C62}"/>
              </a:ext>
            </a:extLst>
          </p:cNvPr>
          <p:cNvSpPr/>
          <p:nvPr/>
        </p:nvSpPr>
        <p:spPr>
          <a:xfrm rot="10800000" flipV="1">
            <a:off x="8207838" y="2766453"/>
            <a:ext cx="212735" cy="444225"/>
          </a:xfrm>
          <a:prstGeom prst="upArrow">
            <a:avLst>
              <a:gd name="adj1" fmla="val 53669"/>
              <a:gd name="adj2" fmla="val 52344"/>
            </a:avLst>
          </a:prstGeom>
          <a:solidFill>
            <a:schemeClr val="bg2">
              <a:lumMod val="50000"/>
            </a:schemeClr>
          </a:solidFill>
          <a:ln>
            <a:noFill/>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prstClr val="black"/>
              </a:solidFill>
              <a:effectLst/>
              <a:uLnTx/>
              <a:uFillTx/>
              <a:latin typeface="Times New Roman" panose="02020603050405020304" pitchFamily="18" charset="0"/>
              <a:ea typeface="黑体" panose="02010609060101010101" pitchFamily="49" charset="-122"/>
              <a:cs typeface="+mn-cs"/>
            </a:endParaRPr>
          </a:p>
        </p:txBody>
      </p:sp>
      <p:sp>
        <p:nvSpPr>
          <p:cNvPr id="24" name="文本框 23">
            <a:extLst>
              <a:ext uri="{FF2B5EF4-FFF2-40B4-BE49-F238E27FC236}">
                <a16:creationId xmlns:a16="http://schemas.microsoft.com/office/drawing/2014/main" id="{DFE514E4-333B-9142-B64B-DF043B6AEAA3}"/>
              </a:ext>
            </a:extLst>
          </p:cNvPr>
          <p:cNvSpPr txBox="1"/>
          <p:nvPr/>
        </p:nvSpPr>
        <p:spPr>
          <a:xfrm>
            <a:off x="7281815" y="3227492"/>
            <a:ext cx="2100724" cy="400110"/>
          </a:xfrm>
          <a:prstGeom prst="rect">
            <a:avLst/>
          </a:prstGeom>
          <a:noFill/>
        </p:spPr>
        <p:txBody>
          <a:bodyPr wrap="square">
            <a:spAutoFit/>
          </a:bodyPr>
          <a:lstStyle/>
          <a:p>
            <a:r>
              <a:rPr lang="en-US" altLang="zh-CN" sz="2000" b="1" dirty="0">
                <a:solidFill>
                  <a:srgbClr val="FF0000"/>
                </a:solidFill>
                <a:latin typeface="+mn-ea"/>
              </a:rPr>
              <a:t>CPU</a:t>
            </a:r>
            <a:r>
              <a:rPr lang="zh-CN" altLang="en-US" sz="2000" b="1" dirty="0">
                <a:solidFill>
                  <a:srgbClr val="FF0000"/>
                </a:solidFill>
                <a:latin typeface="+mn-ea"/>
              </a:rPr>
              <a:t>性能</a:t>
            </a:r>
            <a:r>
              <a:rPr lang="zh-CN" altLang="en-US" sz="2000" dirty="0">
                <a:latin typeface="+mn-ea"/>
              </a:rPr>
              <a:t>表示</a:t>
            </a:r>
          </a:p>
        </p:txBody>
      </p:sp>
    </p:spTree>
    <p:extLst>
      <p:ext uri="{BB962C8B-B14F-4D97-AF65-F5344CB8AC3E}">
        <p14:creationId xmlns:p14="http://schemas.microsoft.com/office/powerpoint/2010/main" val="1064624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1"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1" nodeType="withEffect">
                                  <p:stCondLst>
                                    <p:cond delay="0"/>
                                  </p:stCondLst>
                                  <p:childTnLst>
                                    <p:set>
                                      <p:cBhvr>
                                        <p:cTn id="38" dur="1" fill="hold">
                                          <p:stCondLst>
                                            <p:cond delay="0"/>
                                          </p:stCondLst>
                                        </p:cTn>
                                        <p:tgtEl>
                                          <p:spTgt spid="23"/>
                                        </p:tgtEl>
                                        <p:attrNameLst>
                                          <p:attrName>style.visibility</p:attrName>
                                        </p:attrNameLst>
                                      </p:cBhvr>
                                      <p:to>
                                        <p:strVal val="visible"/>
                                      </p:to>
                                    </p:set>
                                  </p:childTnLst>
                                </p:cTn>
                              </p:par>
                              <p:par>
                                <p:cTn id="39" presetID="1" presetClass="entr" presetSubtype="0" fill="hold" grpId="1" nodeType="withEffect">
                                  <p:stCondLst>
                                    <p:cond delay="0"/>
                                  </p:stCondLst>
                                  <p:childTnLst>
                                    <p:set>
                                      <p:cBhvr>
                                        <p:cTn id="40"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2" grpId="1" animBg="1"/>
      <p:bldP spid="7" grpId="0"/>
      <p:bldP spid="8" grpId="0" animBg="1"/>
      <p:bldP spid="9" grpId="0"/>
      <p:bldP spid="12" grpId="0"/>
      <p:bldP spid="13" grpId="0" animBg="1"/>
      <p:bldP spid="14" grpId="0"/>
      <p:bldP spid="15" grpId="0"/>
      <p:bldP spid="16" grpId="0" animBg="1"/>
      <p:bldP spid="17" grpId="0"/>
      <p:bldP spid="21" grpId="0"/>
      <p:bldP spid="23" grpId="0" animBg="1"/>
      <p:bldP spid="23" grpId="1" animBg="1"/>
      <p:bldP spid="24" grpId="0"/>
      <p:bldP spid="24" grpId="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en-US" altLang="zh-CN" dirty="0">
                <a:solidFill>
                  <a:schemeClr val="tx1"/>
                </a:solidFill>
              </a:rPr>
              <a:t>CPU</a:t>
            </a:r>
            <a:r>
              <a:rPr lang="zh-CN" altLang="zh-CN" dirty="0">
                <a:solidFill>
                  <a:schemeClr val="tx1"/>
                </a:solidFill>
              </a:rPr>
              <a:t>性能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65</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en-US" altLang="zh-CN" dirty="0"/>
              <a:t>CPU</a:t>
            </a:r>
            <a:r>
              <a:rPr lang="zh-CN" altLang="en-US" dirty="0"/>
              <a:t>性能的度量</a:t>
            </a:r>
            <a:r>
              <a:rPr lang="zh-CN" altLang="zh-CN" dirty="0"/>
              <a:t> </a:t>
            </a:r>
            <a:r>
              <a:rPr lang="zh-CN" altLang="zh-CN" dirty="0">
                <a:solidFill>
                  <a:schemeClr val="tx1"/>
                </a:solidFill>
              </a:rPr>
              <a:t> </a:t>
            </a:r>
            <a:endParaRPr lang="zh-CN" altLang="en-US" dirty="0">
              <a:solidFill>
                <a:prstClr val="black"/>
              </a:solidFill>
              <a:latin typeface="黑体" panose="02010609060101010101" pitchFamily="49" charset="-122"/>
            </a:endParaRPr>
          </a:p>
          <a:p>
            <a:endParaRPr lang="zh-CN" altLang="en-US" dirty="0"/>
          </a:p>
          <a:p>
            <a:endParaRPr lang="zh-CN" altLang="en-US" dirty="0"/>
          </a:p>
        </p:txBody>
      </p:sp>
      <mc:AlternateContent xmlns:mc="http://schemas.openxmlformats.org/markup-compatibility/2006" xmlns:a14="http://schemas.microsoft.com/office/drawing/2010/main">
        <mc:Choice Requires="a14">
          <p:sp>
            <p:nvSpPr>
              <p:cNvPr id="10" name="矩形 9">
                <a:extLst>
                  <a:ext uri="{FF2B5EF4-FFF2-40B4-BE49-F238E27FC236}">
                    <a16:creationId xmlns:a16="http://schemas.microsoft.com/office/drawing/2014/main" id="{4F0E7339-773E-F642-A6E9-1FAE851F83D3}"/>
                  </a:ext>
                </a:extLst>
              </p:cNvPr>
              <p:cNvSpPr/>
              <p:nvPr/>
            </p:nvSpPr>
            <p:spPr>
              <a:xfrm>
                <a:off x="470137" y="1548355"/>
                <a:ext cx="10886976" cy="4493346"/>
              </a:xfrm>
              <a:prstGeom prst="rect">
                <a:avLst/>
              </a:prstGeom>
            </p:spPr>
            <p:txBody>
              <a:bodyPr wrap="square">
                <a:spAutoFit/>
              </a:bodyPr>
              <a:lstStyle/>
              <a:p>
                <a:r>
                  <a:rPr lang="en-US" altLang="zh-CN" dirty="0"/>
                  <a:t>CPU</a:t>
                </a:r>
                <a:r>
                  <a:rPr lang="zh-CN" altLang="zh-CN" dirty="0"/>
                  <a:t>性能度量的基本指标是</a:t>
                </a:r>
                <a:r>
                  <a:rPr lang="en-US" altLang="zh-CN" b="1" dirty="0">
                    <a:solidFill>
                      <a:srgbClr val="FF0000"/>
                    </a:solidFill>
                  </a:rPr>
                  <a:t>CPU</a:t>
                </a:r>
                <a:r>
                  <a:rPr lang="zh-CN" altLang="zh-CN" b="1" dirty="0">
                    <a:solidFill>
                      <a:srgbClr val="FF0000"/>
                    </a:solidFill>
                  </a:rPr>
                  <a:t>执行时间</a:t>
                </a:r>
                <a:r>
                  <a:rPr lang="zh-CN" altLang="en-US" b="1" dirty="0"/>
                  <a:t>：</a:t>
                </a:r>
                <a:endParaRPr lang="en-US" altLang="zh-CN" b="1" dirty="0"/>
              </a:p>
              <a:p>
                <a:endParaRPr lang="en-US" altLang="zh-CN" b="1" dirty="0"/>
              </a:p>
              <a:p>
                <a:pPr/>
                <a14:m>
                  <m:oMathPara xmlns:m="http://schemas.openxmlformats.org/officeDocument/2006/math">
                    <m:oMathParaPr>
                      <m:jc m:val="center"/>
                    </m:oMathParaPr>
                    <m:oMath xmlns:m="http://schemas.openxmlformats.org/officeDocument/2006/math">
                      <m:r>
                        <a:rPr lang="zh-CN" altLang="zh-CN" sz="2000" b="1">
                          <a:latin typeface="Cambria Math" panose="02040503050406030204" pitchFamily="18" charset="0"/>
                        </a:rPr>
                        <m:t>程序的</m:t>
                      </m:r>
                      <m:r>
                        <a:rPr lang="en-US" altLang="zh-CN" sz="2000" b="1" i="1">
                          <a:latin typeface="Cambria Math" panose="02040503050406030204" pitchFamily="18" charset="0"/>
                        </a:rPr>
                        <m:t>𝐂𝐏𝐔</m:t>
                      </m:r>
                      <m:r>
                        <a:rPr lang="zh-CN" altLang="zh-CN" sz="2000" b="1">
                          <a:latin typeface="Cambria Math" panose="02040503050406030204" pitchFamily="18" charset="0"/>
                        </a:rPr>
                        <m:t>执行时间</m:t>
                      </m:r>
                      <m:r>
                        <a:rPr lang="en-US" altLang="zh-CN" sz="2000" b="1">
                          <a:latin typeface="Cambria Math" panose="02040503050406030204" pitchFamily="18" charset="0"/>
                        </a:rPr>
                        <m:t>=</m:t>
                      </m:r>
                      <m:r>
                        <a:rPr lang="zh-CN" altLang="zh-CN" sz="2000" b="1">
                          <a:latin typeface="Cambria Math" panose="02040503050406030204" pitchFamily="18" charset="0"/>
                        </a:rPr>
                        <m:t>程序的</m:t>
                      </m:r>
                      <m:r>
                        <a:rPr lang="en-US" altLang="zh-CN" sz="2000" b="1" i="1">
                          <a:latin typeface="Cambria Math" panose="02040503050406030204" pitchFamily="18" charset="0"/>
                        </a:rPr>
                        <m:t>𝐂𝐏𝐔</m:t>
                      </m:r>
                      <m:r>
                        <a:rPr lang="zh-CN" altLang="zh-CN" sz="2000" b="1">
                          <a:latin typeface="Cambria Math" panose="02040503050406030204" pitchFamily="18" charset="0"/>
                        </a:rPr>
                        <m:t>时钟周期数</m:t>
                      </m:r>
                      <m:r>
                        <a:rPr lang="en-US" altLang="zh-CN" sz="2000" b="1">
                          <a:latin typeface="Cambria Math" panose="02040503050406030204" pitchFamily="18" charset="0"/>
                        </a:rPr>
                        <m:t>×</m:t>
                      </m:r>
                      <m:r>
                        <a:rPr lang="zh-CN" altLang="zh-CN" sz="2000" b="1">
                          <a:latin typeface="Cambria Math" panose="02040503050406030204" pitchFamily="18" charset="0"/>
                        </a:rPr>
                        <m:t>时钟周期长度</m:t>
                      </m:r>
                    </m:oMath>
                  </m:oMathPara>
                </a14:m>
                <a:endParaRPr lang="en-US" altLang="zh-CN" sz="2000" b="1" dirty="0"/>
              </a:p>
              <a:p>
                <a:endParaRPr lang="zh-CN" altLang="zh-CN" sz="2000" dirty="0"/>
              </a:p>
              <a:p>
                <a:r>
                  <a:rPr lang="zh-CN" altLang="zh-CN" dirty="0"/>
                  <a:t>时钟周期和时钟频率互为倒数，故公式也可以表示为：</a:t>
                </a:r>
                <a:endParaRPr lang="en-US" altLang="zh-CN" dirty="0"/>
              </a:p>
              <a:p>
                <a:endParaRPr lang="en-US" altLang="zh-CN" dirty="0"/>
              </a:p>
              <a:p>
                <a:endParaRPr lang="zh-CN" altLang="zh-CN" dirty="0"/>
              </a:p>
              <a:p>
                <a:pPr/>
                <a14:m>
                  <m:oMathPara xmlns:m="http://schemas.openxmlformats.org/officeDocument/2006/math">
                    <m:oMathParaPr>
                      <m:jc m:val="centerGroup"/>
                    </m:oMathParaPr>
                    <m:oMath xmlns:m="http://schemas.openxmlformats.org/officeDocument/2006/math">
                      <m:r>
                        <a:rPr lang="zh-CN" altLang="zh-CN" sz="2000" b="1">
                          <a:latin typeface="Cambria Math" panose="02040503050406030204" pitchFamily="18" charset="0"/>
                        </a:rPr>
                        <m:t>程序的</m:t>
                      </m:r>
                      <m:r>
                        <a:rPr lang="en-US" altLang="zh-CN" sz="2000" b="1" i="1">
                          <a:latin typeface="Cambria Math" panose="02040503050406030204" pitchFamily="18" charset="0"/>
                        </a:rPr>
                        <m:t>𝐂𝐏𝐔</m:t>
                      </m:r>
                      <m:r>
                        <a:rPr lang="zh-CN" altLang="zh-CN" sz="2000" b="1">
                          <a:latin typeface="Cambria Math" panose="02040503050406030204" pitchFamily="18" charset="0"/>
                        </a:rPr>
                        <m:t>执行时间</m:t>
                      </m:r>
                      <m:r>
                        <a:rPr lang="en-US" altLang="zh-CN" sz="2000" b="1">
                          <a:latin typeface="Cambria Math" panose="02040503050406030204" pitchFamily="18" charset="0"/>
                        </a:rPr>
                        <m:t>=</m:t>
                      </m:r>
                      <m:f>
                        <m:fPr>
                          <m:ctrlPr>
                            <a:rPr lang="zh-CN" altLang="zh-CN" sz="2000" b="1" i="1">
                              <a:latin typeface="Cambria Math" panose="02040503050406030204" pitchFamily="18" charset="0"/>
                            </a:rPr>
                          </m:ctrlPr>
                        </m:fPr>
                        <m:num>
                          <m:r>
                            <a:rPr lang="zh-CN" altLang="zh-CN" sz="2000" b="1">
                              <a:latin typeface="Cambria Math" panose="02040503050406030204" pitchFamily="18" charset="0"/>
                            </a:rPr>
                            <m:t>程序的</m:t>
                          </m:r>
                          <m:r>
                            <a:rPr lang="en-US" altLang="zh-CN" sz="2000" b="1" i="1">
                              <a:latin typeface="Cambria Math" panose="02040503050406030204" pitchFamily="18" charset="0"/>
                            </a:rPr>
                            <m:t>𝐂𝐏𝐔</m:t>
                          </m:r>
                          <m:r>
                            <a:rPr lang="zh-CN" altLang="zh-CN" sz="2000" b="1">
                              <a:latin typeface="Cambria Math" panose="02040503050406030204" pitchFamily="18" charset="0"/>
                            </a:rPr>
                            <m:t>时钟周期数</m:t>
                          </m:r>
                        </m:num>
                        <m:den>
                          <m:r>
                            <a:rPr lang="zh-CN" altLang="zh-CN" sz="2000" b="1">
                              <a:latin typeface="Cambria Math" panose="02040503050406030204" pitchFamily="18" charset="0"/>
                            </a:rPr>
                            <m:t>时钟频率</m:t>
                          </m:r>
                        </m:den>
                      </m:f>
                    </m:oMath>
                  </m:oMathPara>
                </a14:m>
                <a:endParaRPr lang="en-US" altLang="zh-CN" sz="2000" b="1" dirty="0"/>
              </a:p>
              <a:p>
                <a:r>
                  <a:rPr lang="en-US" altLang="zh-CN" sz="2000" dirty="0"/>
                  <a:t>	</a:t>
                </a:r>
              </a:p>
              <a:p>
                <a:r>
                  <a:rPr lang="en-US" altLang="zh-CN" sz="2000" dirty="0"/>
                  <a:t>	</a:t>
                </a:r>
                <a:r>
                  <a:rPr lang="zh-CN" altLang="en-US" dirty="0">
                    <a:solidFill>
                      <a:srgbClr val="FF0000"/>
                    </a:solidFill>
                  </a:rPr>
                  <a:t>时钟周期</a:t>
                </a:r>
                <a:r>
                  <a:rPr lang="zh-CN" altLang="en-US" dirty="0"/>
                  <a:t>（</a:t>
                </a:r>
                <a:r>
                  <a:rPr lang="en-US" altLang="zh-CN" dirty="0"/>
                  <a:t>Clock Cycle</a:t>
                </a:r>
                <a:r>
                  <a:rPr lang="zh-CN" altLang="en-US" dirty="0"/>
                  <a:t>）：又称震荡周期，是处理操作的最基本单位。</a:t>
                </a:r>
                <a:r>
                  <a:rPr lang="zh-CN" altLang="zh-CN" dirty="0"/>
                  <a:t>几乎所有计算机的构建都需要基于时钟，时钟用于确定在</a:t>
                </a:r>
                <a:r>
                  <a:rPr lang="en-US" altLang="zh-CN" dirty="0"/>
                  <a:t>CPU</a:t>
                </a:r>
                <a:r>
                  <a:rPr lang="zh-CN" altLang="zh-CN" dirty="0"/>
                  <a:t>中何时执行计算机的不同任务。</a:t>
                </a:r>
                <a:r>
                  <a:rPr lang="en-US" altLang="zh-CN" dirty="0"/>
                  <a:t>CPU</a:t>
                </a:r>
                <a:r>
                  <a:rPr lang="zh-CN" altLang="zh-CN" dirty="0"/>
                  <a:t>在被使用过程中，被划分为多个时间周期，一共划分为多少个时间周期就是</a:t>
                </a:r>
                <a:r>
                  <a:rPr lang="zh-CN" altLang="zh-CN" b="1" dirty="0"/>
                  <a:t>时钟周期数</a:t>
                </a:r>
                <a:r>
                  <a:rPr lang="zh-CN" altLang="zh-CN" dirty="0"/>
                  <a:t>（或称为</a:t>
                </a:r>
                <a:r>
                  <a:rPr lang="zh-CN" altLang="zh-CN" b="1" dirty="0"/>
                  <a:t>滴答数</a:t>
                </a:r>
                <a:r>
                  <a:rPr lang="zh-CN" altLang="zh-CN" dirty="0"/>
                  <a:t>、</a:t>
                </a:r>
                <a:r>
                  <a:rPr lang="zh-CN" altLang="zh-CN" b="1" dirty="0"/>
                  <a:t>时钟滴答数</a:t>
                </a:r>
                <a:r>
                  <a:rPr lang="zh-CN" altLang="zh-CN" dirty="0"/>
                  <a:t>、</a:t>
                </a:r>
                <a:r>
                  <a:rPr lang="zh-CN" altLang="zh-CN" b="1" dirty="0"/>
                  <a:t>时钟数</a:t>
                </a:r>
                <a:r>
                  <a:rPr lang="zh-CN" altLang="zh-CN" dirty="0"/>
                  <a:t>、</a:t>
                </a:r>
                <a:r>
                  <a:rPr lang="zh-CN" altLang="zh-CN" b="1" dirty="0"/>
                  <a:t>周期数</a:t>
                </a:r>
                <a:r>
                  <a:rPr lang="zh-CN" altLang="en-US" dirty="0"/>
                  <a:t>。时钟周期和时钟频率互为倒数。</a:t>
                </a:r>
                <a:endParaRPr lang="zh-CN" altLang="zh-CN" sz="2000" dirty="0"/>
              </a:p>
              <a:p>
                <a:endParaRPr lang="zh-CN" altLang="zh-CN" sz="2000" b="1" dirty="0"/>
              </a:p>
            </p:txBody>
          </p:sp>
        </mc:Choice>
        <mc:Fallback xmlns="">
          <p:sp>
            <p:nvSpPr>
              <p:cNvPr id="10" name="矩形 9">
                <a:extLst>
                  <a:ext uri="{FF2B5EF4-FFF2-40B4-BE49-F238E27FC236}">
                    <a16:creationId xmlns:a16="http://schemas.microsoft.com/office/drawing/2014/main" id="{4F0E7339-773E-F642-A6E9-1FAE851F83D3}"/>
                  </a:ext>
                </a:extLst>
              </p:cNvPr>
              <p:cNvSpPr>
                <a:spLocks noRot="1" noChangeAspect="1" noMove="1" noResize="1" noEditPoints="1" noAdjustHandles="1" noChangeArrowheads="1" noChangeShapeType="1" noTextEdit="1"/>
              </p:cNvSpPr>
              <p:nvPr/>
            </p:nvSpPr>
            <p:spPr>
              <a:xfrm>
                <a:off x="470137" y="1548355"/>
                <a:ext cx="10886976" cy="4493346"/>
              </a:xfrm>
              <a:prstGeom prst="rect">
                <a:avLst/>
              </a:prstGeom>
              <a:blipFill>
                <a:blip r:embed="rId3"/>
                <a:stretch>
                  <a:fillRect l="-349" t="-845"/>
                </a:stretch>
              </a:blipFill>
            </p:spPr>
            <p:txBody>
              <a:bodyPr/>
              <a:lstStyle/>
              <a:p>
                <a:r>
                  <a:rPr lang="zh-CN" altLang="en-US">
                    <a:noFill/>
                  </a:rPr>
                  <a:t> </a:t>
                </a:r>
              </a:p>
            </p:txBody>
          </p:sp>
        </mc:Fallback>
      </mc:AlternateContent>
      <p:pic>
        <p:nvPicPr>
          <p:cNvPr id="4" name="图片 3">
            <a:extLst>
              <a:ext uri="{FF2B5EF4-FFF2-40B4-BE49-F238E27FC236}">
                <a16:creationId xmlns:a16="http://schemas.microsoft.com/office/drawing/2014/main" id="{7E6D6213-7829-340F-5ADE-F25DD5656534}"/>
              </a:ext>
            </a:extLst>
          </p:cNvPr>
          <p:cNvPicPr>
            <a:picLocks noChangeAspect="1"/>
          </p:cNvPicPr>
          <p:nvPr/>
        </p:nvPicPr>
        <p:blipFill>
          <a:blip r:embed="rId4"/>
          <a:stretch>
            <a:fillRect/>
          </a:stretch>
        </p:blipFill>
        <p:spPr>
          <a:xfrm>
            <a:off x="8256710" y="1259727"/>
            <a:ext cx="3835898" cy="2069366"/>
          </a:xfrm>
          <a:prstGeom prst="rect">
            <a:avLst/>
          </a:prstGeom>
        </p:spPr>
      </p:pic>
      <p:sp>
        <p:nvSpPr>
          <p:cNvPr id="5" name="矩形 4">
            <a:extLst>
              <a:ext uri="{FF2B5EF4-FFF2-40B4-BE49-F238E27FC236}">
                <a16:creationId xmlns:a16="http://schemas.microsoft.com/office/drawing/2014/main" id="{BF49B2D1-8B39-BCBD-C636-14C9B1260979}"/>
              </a:ext>
            </a:extLst>
          </p:cNvPr>
          <p:cNvSpPr/>
          <p:nvPr/>
        </p:nvSpPr>
        <p:spPr>
          <a:xfrm>
            <a:off x="9382539" y="1861931"/>
            <a:ext cx="2584174" cy="3776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383645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en-US" altLang="zh-CN" dirty="0">
                <a:solidFill>
                  <a:schemeClr val="tx1"/>
                </a:solidFill>
              </a:rPr>
              <a:t>CPU</a:t>
            </a:r>
            <a:r>
              <a:rPr lang="zh-CN" altLang="zh-CN" dirty="0">
                <a:solidFill>
                  <a:schemeClr val="tx1"/>
                </a:solidFill>
              </a:rPr>
              <a:t>性能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66</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en-US" dirty="0">
                <a:solidFill>
                  <a:srgbClr val="FF0000"/>
                </a:solidFill>
              </a:rPr>
              <a:t>例</a:t>
            </a:r>
            <a:r>
              <a:rPr lang="en-US" altLang="zh-CN" dirty="0">
                <a:solidFill>
                  <a:srgbClr val="FF0000"/>
                </a:solidFill>
              </a:rPr>
              <a:t>1.1</a:t>
            </a:r>
            <a:r>
              <a:rPr lang="zh-CN" altLang="zh-CN" dirty="0">
                <a:solidFill>
                  <a:srgbClr val="FF0000"/>
                </a:solidFill>
              </a:rPr>
              <a:t>  </a:t>
            </a:r>
            <a:endParaRPr lang="zh-CN" altLang="en-US" dirty="0">
              <a:solidFill>
                <a:srgbClr val="FF0000"/>
              </a:solidFill>
              <a:latin typeface="黑体" panose="02010609060101010101" pitchFamily="49" charset="-122"/>
            </a:endParaRPr>
          </a:p>
          <a:p>
            <a:endParaRPr lang="zh-CN" altLang="en-US" dirty="0"/>
          </a:p>
          <a:p>
            <a:endParaRPr lang="zh-CN" altLang="en-US" dirty="0"/>
          </a:p>
        </p:txBody>
      </p:sp>
      <mc:AlternateContent xmlns:mc="http://schemas.openxmlformats.org/markup-compatibility/2006" xmlns:a14="http://schemas.microsoft.com/office/drawing/2010/main">
        <mc:Choice Requires="a14">
          <p:sp>
            <p:nvSpPr>
              <p:cNvPr id="10" name="矩形 9">
                <a:extLst>
                  <a:ext uri="{FF2B5EF4-FFF2-40B4-BE49-F238E27FC236}">
                    <a16:creationId xmlns:a16="http://schemas.microsoft.com/office/drawing/2014/main" id="{4F0E7339-773E-F642-A6E9-1FAE851F83D3}"/>
                  </a:ext>
                </a:extLst>
              </p:cNvPr>
              <p:cNvSpPr/>
              <p:nvPr/>
            </p:nvSpPr>
            <p:spPr>
              <a:xfrm>
                <a:off x="456885" y="1471005"/>
                <a:ext cx="10886976" cy="1477328"/>
              </a:xfrm>
              <a:prstGeom prst="rect">
                <a:avLst/>
              </a:prstGeom>
            </p:spPr>
            <p:txBody>
              <a:bodyPr wrap="square">
                <a:spAutoFit/>
              </a:bodyPr>
              <a:lstStyle/>
              <a:p>
                <a:r>
                  <a:rPr lang="en-US" altLang="zh-CN" dirty="0"/>
                  <a:t>	</a:t>
                </a:r>
                <a:r>
                  <a:rPr lang="zh-CN" altLang="zh-CN" dirty="0"/>
                  <a:t>计算机</a:t>
                </a:r>
                <a:r>
                  <a:rPr lang="en-US" altLang="zh-CN" dirty="0"/>
                  <a:t>A</a:t>
                </a:r>
                <a:r>
                  <a:rPr lang="zh-CN" altLang="zh-CN" dirty="0"/>
                  <a:t>的时钟频率为</a:t>
                </a:r>
                <a:r>
                  <a:rPr lang="en-US" altLang="zh-CN" dirty="0"/>
                  <a:t>2.5 GHz</a:t>
                </a:r>
                <a:r>
                  <a:rPr lang="zh-CN" altLang="zh-CN" dirty="0"/>
                  <a:t>，某个程序在其上运行需要</a:t>
                </a:r>
                <a14:m>
                  <m:oMath xmlns:m="http://schemas.openxmlformats.org/officeDocument/2006/math">
                    <m:r>
                      <a:rPr lang="en-US" altLang="zh-CN">
                        <a:latin typeface="Cambria Math" panose="02040503050406030204" pitchFamily="18" charset="0"/>
                      </a:rPr>
                      <m:t>9</m:t>
                    </m:r>
                  </m:oMath>
                </a14:m>
                <a:r>
                  <a:rPr lang="zh-CN" altLang="zh-CN" dirty="0"/>
                  <a:t>秒。现在有一台计算机</a:t>
                </a:r>
                <a:r>
                  <a:rPr lang="en-US" altLang="zh-CN" dirty="0"/>
                  <a:t>B</a:t>
                </a:r>
                <a:r>
                  <a:rPr lang="zh-CN" altLang="zh-CN" dirty="0"/>
                  <a:t>，运行同一个程序它的速度是计算机</a:t>
                </a:r>
                <a:r>
                  <a:rPr lang="en-US" altLang="zh-CN" dirty="0"/>
                  <a:t>A</a:t>
                </a:r>
                <a:r>
                  <a:rPr lang="zh-CN" altLang="zh-CN" dirty="0"/>
                  <a:t>的</a:t>
                </a:r>
                <a:r>
                  <a:rPr lang="en-US" altLang="zh-CN" dirty="0"/>
                  <a:t>1.5</a:t>
                </a:r>
                <a:r>
                  <a:rPr lang="zh-CN" altLang="zh-CN" dirty="0"/>
                  <a:t>倍，计算机</a:t>
                </a:r>
                <a:r>
                  <a:rPr lang="en-US" altLang="zh-CN" dirty="0"/>
                  <a:t>B</a:t>
                </a:r>
                <a:r>
                  <a:rPr lang="zh-CN" altLang="zh-CN" dirty="0"/>
                  <a:t>的时钟频率为</a:t>
                </a:r>
                <a:r>
                  <a:rPr lang="en-US" altLang="zh-CN" dirty="0"/>
                  <a:t>3 GHz</a:t>
                </a:r>
                <a:r>
                  <a:rPr lang="zh-CN" altLang="zh-CN" dirty="0"/>
                  <a:t>，那么运行该程序时计算机</a:t>
                </a:r>
                <a:r>
                  <a:rPr lang="en-US" altLang="zh-CN" dirty="0"/>
                  <a:t>A</a:t>
                </a:r>
                <a:r>
                  <a:rPr lang="zh-CN" altLang="zh-CN" dirty="0"/>
                  <a:t>的时钟周期数是计算机</a:t>
                </a:r>
                <a:r>
                  <a:rPr lang="en-US" altLang="zh-CN" dirty="0"/>
                  <a:t>B</a:t>
                </a:r>
                <a:r>
                  <a:rPr lang="zh-CN" altLang="zh-CN" dirty="0"/>
                  <a:t>的多少倍？</a:t>
                </a:r>
                <a:r>
                  <a:rPr lang="zh-CN" altLang="zh-CN" dirty="0">
                    <a:effectLst/>
                  </a:rPr>
                  <a:t> </a:t>
                </a:r>
                <a:endParaRPr lang="en-US" altLang="zh-CN" dirty="0"/>
              </a:p>
              <a:p>
                <a:endParaRPr lang="en-US" altLang="zh-CN" b="1" dirty="0"/>
              </a:p>
              <a:p>
                <a:endParaRPr lang="zh-CN" altLang="zh-CN" dirty="0"/>
              </a:p>
            </p:txBody>
          </p:sp>
        </mc:Choice>
        <mc:Fallback xmlns="">
          <p:sp>
            <p:nvSpPr>
              <p:cNvPr id="10" name="矩形 9">
                <a:extLst>
                  <a:ext uri="{FF2B5EF4-FFF2-40B4-BE49-F238E27FC236}">
                    <a16:creationId xmlns:a16="http://schemas.microsoft.com/office/drawing/2014/main" id="{4F0E7339-773E-F642-A6E9-1FAE851F83D3}"/>
                  </a:ext>
                </a:extLst>
              </p:cNvPr>
              <p:cNvSpPr>
                <a:spLocks noRot="1" noChangeAspect="1" noMove="1" noResize="1" noEditPoints="1" noAdjustHandles="1" noChangeArrowheads="1" noChangeShapeType="1" noTextEdit="1"/>
              </p:cNvSpPr>
              <p:nvPr/>
            </p:nvSpPr>
            <p:spPr>
              <a:xfrm>
                <a:off x="456885" y="1471005"/>
                <a:ext cx="10886976" cy="1477328"/>
              </a:xfrm>
              <a:prstGeom prst="rect">
                <a:avLst/>
              </a:prstGeom>
              <a:blipFill>
                <a:blip r:embed="rId3"/>
                <a:stretch>
                  <a:fillRect l="-466" t="-2542"/>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文本框 6">
                <a:extLst>
                  <a:ext uri="{FF2B5EF4-FFF2-40B4-BE49-F238E27FC236}">
                    <a16:creationId xmlns:a16="http://schemas.microsoft.com/office/drawing/2014/main" id="{CD626F71-6F88-1849-9AFA-892D4034A965}"/>
                  </a:ext>
                </a:extLst>
              </p:cNvPr>
              <p:cNvSpPr txBox="1"/>
              <p:nvPr/>
            </p:nvSpPr>
            <p:spPr>
              <a:xfrm>
                <a:off x="456885" y="2391261"/>
                <a:ext cx="10886975" cy="4384342"/>
              </a:xfrm>
              <a:prstGeom prst="rect">
                <a:avLst/>
              </a:prstGeom>
              <a:noFill/>
            </p:spPr>
            <p:txBody>
              <a:bodyPr wrap="square">
                <a:spAutoFit/>
              </a:bodyPr>
              <a:lstStyle/>
              <a:p>
                <a:r>
                  <a:rPr lang="zh-CN" altLang="en-US" b="1" dirty="0">
                    <a:solidFill>
                      <a:srgbClr val="FF0000"/>
                    </a:solidFill>
                  </a:rPr>
                  <a:t>解：</a:t>
                </a:r>
                <a:r>
                  <a:rPr lang="zh-CN" altLang="zh-CN" dirty="0"/>
                  <a:t>计算</a:t>
                </a:r>
                <a:r>
                  <a:rPr lang="en-US" altLang="zh-CN" dirty="0"/>
                  <a:t>B</a:t>
                </a:r>
                <a:r>
                  <a:rPr lang="zh-CN" altLang="zh-CN" dirty="0"/>
                  <a:t>机器的</a:t>
                </a:r>
                <a:r>
                  <a:rPr lang="en-US" altLang="zh-CN" dirty="0"/>
                  <a:t>CPU</a:t>
                </a:r>
                <a:r>
                  <a:rPr lang="zh-CN" altLang="zh-CN" dirty="0"/>
                  <a:t>运行时间，由于计算机</a:t>
                </a:r>
                <a:r>
                  <a:rPr lang="en-US" altLang="zh-CN" dirty="0"/>
                  <a:t>B</a:t>
                </a:r>
                <a:r>
                  <a:rPr lang="zh-CN" altLang="zh-CN" dirty="0"/>
                  <a:t>的速度是计算机</a:t>
                </a:r>
                <a:r>
                  <a:rPr lang="en-US" altLang="zh-CN" dirty="0"/>
                  <a:t>A</a:t>
                </a:r>
                <a:r>
                  <a:rPr lang="zh-CN" altLang="zh-CN" dirty="0"/>
                  <a:t>的</a:t>
                </a:r>
                <a:r>
                  <a:rPr lang="en-US" altLang="zh-CN" dirty="0"/>
                  <a:t>1.5</a:t>
                </a:r>
                <a:r>
                  <a:rPr lang="zh-CN" altLang="zh-CN" dirty="0"/>
                  <a:t>倍，即计算机</a:t>
                </a:r>
                <a:r>
                  <a:rPr lang="en-US" altLang="zh-CN" dirty="0"/>
                  <a:t>A</a:t>
                </a:r>
                <a:r>
                  <a:rPr lang="zh-CN" altLang="zh-CN" dirty="0"/>
                  <a:t>的程序执行时间是计算机</a:t>
                </a:r>
                <a:r>
                  <a:rPr lang="en-US" altLang="zh-CN" dirty="0"/>
                  <a:t>B</a:t>
                </a:r>
                <a:r>
                  <a:rPr lang="zh-CN" altLang="zh-CN" dirty="0"/>
                  <a:t>的</a:t>
                </a:r>
                <a:r>
                  <a:rPr lang="en-US" altLang="zh-CN" dirty="0"/>
                  <a:t>1.5</a:t>
                </a:r>
                <a:r>
                  <a:rPr lang="zh-CN" altLang="zh-CN" dirty="0"/>
                  <a:t>倍：</a:t>
                </a:r>
                <a:endParaRPr lang="en-US" altLang="zh-CN" dirty="0"/>
              </a:p>
              <a:p>
                <a:endParaRPr lang="zh-CN" altLang="zh-CN" dirty="0"/>
              </a:p>
              <a:p>
                <a:pPr/>
                <a14:m>
                  <m:oMathPara xmlns:m="http://schemas.openxmlformats.org/officeDocument/2006/math">
                    <m:oMathParaPr>
                      <m:jc m:val="centerGroup"/>
                    </m:oMathParaPr>
                    <m:oMath xmlns:m="http://schemas.openxmlformats.org/officeDocument/2006/math">
                      <m:f>
                        <m:fPr>
                          <m:ctrlPr>
                            <a:rPr lang="zh-CN" altLang="zh-CN" i="1">
                              <a:latin typeface="Cambria Math" panose="02040503050406030204" pitchFamily="18" charset="0"/>
                            </a:rPr>
                          </m:ctrlPr>
                        </m:fPr>
                        <m:num>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CPU</m:t>
                              </m:r>
                              <m:r>
                                <a:rPr lang="zh-CN" altLang="zh-CN">
                                  <a:latin typeface="Cambria Math" panose="02040503050406030204" pitchFamily="18" charset="0"/>
                                </a:rPr>
                                <m:t>执行时间</m:t>
                              </m:r>
                            </m:e>
                            <m:sub>
                              <m:r>
                                <m:rPr>
                                  <m:sty m:val="p"/>
                                </m:rPr>
                                <a:rPr lang="en-US" altLang="zh-CN">
                                  <a:latin typeface="Cambria Math" panose="02040503050406030204" pitchFamily="18" charset="0"/>
                                </a:rPr>
                                <m:t>A</m:t>
                              </m:r>
                            </m:sub>
                          </m:sSub>
                        </m:num>
                        <m:den>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CPU</m:t>
                              </m:r>
                              <m:r>
                                <a:rPr lang="zh-CN" altLang="zh-CN">
                                  <a:latin typeface="Cambria Math" panose="02040503050406030204" pitchFamily="18" charset="0"/>
                                </a:rPr>
                                <m:t>执行时间</m:t>
                              </m:r>
                            </m:e>
                            <m:sub>
                              <m:r>
                                <m:rPr>
                                  <m:sty m:val="p"/>
                                </m:rPr>
                                <a:rPr lang="en-US" altLang="zh-CN">
                                  <a:latin typeface="Cambria Math" panose="02040503050406030204" pitchFamily="18" charset="0"/>
                                </a:rPr>
                                <m:t>B</m:t>
                              </m:r>
                            </m:sub>
                          </m:sSub>
                        </m:den>
                      </m:f>
                      <m:r>
                        <a:rPr lang="en-US" altLang="zh-CN" i="1">
                          <a:latin typeface="Cambria Math" panose="02040503050406030204" pitchFamily="18" charset="0"/>
                        </a:rPr>
                        <m:t>=1.5</m:t>
                      </m:r>
                    </m:oMath>
                  </m:oMathPara>
                </a14:m>
                <a:endParaRPr lang="en-US" altLang="zh-CN" dirty="0"/>
              </a:p>
              <a:p>
                <a:endParaRPr lang="zh-CN" altLang="zh-CN" dirty="0"/>
              </a:p>
              <a:p>
                <a:pPr/>
                <a14:m>
                  <m:oMathPara xmlns:m="http://schemas.openxmlformats.org/officeDocument/2006/math">
                    <m:oMathParaPr>
                      <m:jc m:val="centerGroup"/>
                    </m:oMathParaPr>
                    <m:oMath xmlns:m="http://schemas.openxmlformats.org/officeDocument/2006/math">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CPU</m:t>
                          </m:r>
                          <m:r>
                            <a:rPr lang="zh-CN" altLang="zh-CN">
                              <a:latin typeface="Cambria Math" panose="02040503050406030204" pitchFamily="18" charset="0"/>
                            </a:rPr>
                            <m:t>执行时间</m:t>
                          </m:r>
                        </m:e>
                        <m:sub>
                          <m:r>
                            <m:rPr>
                              <m:sty m:val="p"/>
                            </m:rPr>
                            <a:rPr lang="en-US" altLang="zh-CN">
                              <a:latin typeface="Cambria Math" panose="02040503050406030204" pitchFamily="18" charset="0"/>
                            </a:rPr>
                            <m:t>B</m:t>
                          </m:r>
                        </m:sub>
                      </m:sSub>
                      <m:r>
                        <a:rPr lang="en-US" altLang="zh-CN">
                          <a:latin typeface="Cambria Math" panose="02040503050406030204" pitchFamily="18" charset="0"/>
                        </a:rPr>
                        <m:t>=</m:t>
                      </m:r>
                      <m:f>
                        <m:fPr>
                          <m:ctrlPr>
                            <a:rPr lang="zh-CN" altLang="zh-CN" i="1">
                              <a:latin typeface="Cambria Math" panose="02040503050406030204" pitchFamily="18" charset="0"/>
                            </a:rPr>
                          </m:ctrlPr>
                        </m:fPr>
                        <m:num>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CPU</m:t>
                              </m:r>
                              <m:r>
                                <a:rPr lang="zh-CN" altLang="zh-CN">
                                  <a:latin typeface="Cambria Math" panose="02040503050406030204" pitchFamily="18" charset="0"/>
                                </a:rPr>
                                <m:t>执行时间</m:t>
                              </m:r>
                            </m:e>
                            <m:sub>
                              <m:r>
                                <m:rPr>
                                  <m:sty m:val="p"/>
                                </m:rPr>
                                <a:rPr lang="en-US" altLang="zh-CN">
                                  <a:latin typeface="Cambria Math" panose="02040503050406030204" pitchFamily="18" charset="0"/>
                                </a:rPr>
                                <m:t>A</m:t>
                              </m:r>
                            </m:sub>
                          </m:sSub>
                        </m:num>
                        <m:den>
                          <m:r>
                            <a:rPr lang="en-US" altLang="zh-CN">
                              <a:latin typeface="Cambria Math" panose="02040503050406030204" pitchFamily="18" charset="0"/>
                            </a:rPr>
                            <m:t>1.5</m:t>
                          </m:r>
                        </m:den>
                      </m:f>
                      <m:r>
                        <a:rPr lang="en-US" altLang="zh-CN" i="1">
                          <a:latin typeface="Cambria Math" panose="02040503050406030204" pitchFamily="18" charset="0"/>
                        </a:rPr>
                        <m:t>=6</m:t>
                      </m:r>
                      <m:r>
                        <a:rPr lang="zh-CN" altLang="zh-CN">
                          <a:latin typeface="Cambria Math" panose="02040503050406030204" pitchFamily="18" charset="0"/>
                        </a:rPr>
                        <m:t>秒</m:t>
                      </m:r>
                    </m:oMath>
                  </m:oMathPara>
                </a14:m>
                <a:endParaRPr lang="zh-CN" altLang="zh-CN" dirty="0"/>
              </a:p>
              <a:p>
                <a:r>
                  <a:rPr lang="en-US" altLang="zh-CN" dirty="0"/>
                  <a:t>	</a:t>
                </a:r>
                <a:r>
                  <a:rPr lang="zh-CN" altLang="zh-CN" dirty="0"/>
                  <a:t>计算</a:t>
                </a:r>
                <a:r>
                  <a:rPr lang="en-US" altLang="zh-CN" dirty="0"/>
                  <a:t>A</a:t>
                </a:r>
                <a:r>
                  <a:rPr lang="zh-CN" altLang="zh-CN" dirty="0"/>
                  <a:t>机器的时钟周期数：</a:t>
                </a:r>
                <a:endParaRPr lang="en-US" altLang="zh-CN" dirty="0"/>
              </a:p>
              <a:p>
                <a:pPr/>
                <a:br>
                  <a:rPr lang="en-US" altLang="zh-CN" dirty="0"/>
                </a:br>
                <a14:m>
                  <m:oMathPara xmlns:m="http://schemas.openxmlformats.org/officeDocument/2006/math">
                    <m:oMathParaPr>
                      <m:jc m:val="centerGroup"/>
                    </m:oMathParaPr>
                    <m:oMath xmlns:m="http://schemas.openxmlformats.org/officeDocument/2006/math">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CPU</m:t>
                          </m:r>
                          <m:r>
                            <a:rPr lang="zh-CN" altLang="zh-CN">
                              <a:latin typeface="Cambria Math" panose="02040503050406030204" pitchFamily="18" charset="0"/>
                            </a:rPr>
                            <m:t>执行时间</m:t>
                          </m:r>
                        </m:e>
                        <m:sub>
                          <m:r>
                            <a:rPr lang="en-US" altLang="zh-CN" i="1">
                              <a:latin typeface="Cambria Math" panose="02040503050406030204" pitchFamily="18" charset="0"/>
                            </a:rPr>
                            <m:t>𝐴</m:t>
                          </m:r>
                        </m:sub>
                      </m:sSub>
                      <m:r>
                        <a:rPr lang="en-US" altLang="zh-CN">
                          <a:latin typeface="Cambria Math" panose="02040503050406030204" pitchFamily="18" charset="0"/>
                        </a:rPr>
                        <m:t>=</m:t>
                      </m:r>
                      <m:f>
                        <m:fPr>
                          <m:ctrlPr>
                            <a:rPr lang="zh-CN" altLang="zh-CN" i="1">
                              <a:latin typeface="Cambria Math" panose="02040503050406030204" pitchFamily="18" charset="0"/>
                            </a:rPr>
                          </m:ctrlPr>
                        </m:fPr>
                        <m:num>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CPU</m:t>
                              </m:r>
                              <m:r>
                                <a:rPr lang="zh-CN" altLang="zh-CN">
                                  <a:latin typeface="Cambria Math" panose="02040503050406030204" pitchFamily="18" charset="0"/>
                                </a:rPr>
                                <m:t>时钟周期数</m:t>
                              </m:r>
                            </m:e>
                            <m:sub>
                              <m:r>
                                <m:rPr>
                                  <m:sty m:val="p"/>
                                </m:rPr>
                                <a:rPr lang="en-US" altLang="zh-CN">
                                  <a:latin typeface="Cambria Math" panose="02040503050406030204" pitchFamily="18" charset="0"/>
                                </a:rPr>
                                <m:t>A</m:t>
                              </m:r>
                            </m:sub>
                          </m:sSub>
                        </m:num>
                        <m:den>
                          <m:sSub>
                            <m:sSubPr>
                              <m:ctrlPr>
                                <a:rPr lang="zh-CN" altLang="zh-CN" i="1">
                                  <a:latin typeface="Cambria Math" panose="02040503050406030204" pitchFamily="18" charset="0"/>
                                </a:rPr>
                              </m:ctrlPr>
                            </m:sSubPr>
                            <m:e>
                              <m:r>
                                <a:rPr lang="zh-CN" altLang="zh-CN">
                                  <a:latin typeface="Cambria Math" panose="02040503050406030204" pitchFamily="18" charset="0"/>
                                </a:rPr>
                                <m:t>时钟频率</m:t>
                              </m:r>
                            </m:e>
                            <m:sub>
                              <m:r>
                                <m:rPr>
                                  <m:sty m:val="p"/>
                                </m:rPr>
                                <a:rPr lang="en-US" altLang="zh-CN">
                                  <a:latin typeface="Cambria Math" panose="02040503050406030204" pitchFamily="18" charset="0"/>
                                </a:rPr>
                                <m:t>A</m:t>
                              </m:r>
                            </m:sub>
                          </m:sSub>
                        </m:den>
                      </m:f>
                    </m:oMath>
                  </m:oMathPara>
                </a14:m>
                <a:endParaRPr lang="zh-CN" altLang="zh-CN" dirty="0"/>
              </a:p>
              <a:p>
                <a:pPr/>
                <a14:m>
                  <m:oMathPara xmlns:m="http://schemas.openxmlformats.org/officeDocument/2006/math">
                    <m:oMathParaPr>
                      <m:jc m:val="centerGroup"/>
                    </m:oMathParaPr>
                    <m:oMath xmlns:m="http://schemas.openxmlformats.org/officeDocument/2006/math">
                      <m:r>
                        <a:rPr lang="en-US" altLang="zh-CN">
                          <a:latin typeface="Cambria Math" panose="02040503050406030204" pitchFamily="18" charset="0"/>
                        </a:rPr>
                        <m:t>9</m:t>
                      </m:r>
                      <m:r>
                        <a:rPr lang="zh-CN" altLang="zh-CN">
                          <a:latin typeface="Cambria Math" panose="02040503050406030204" pitchFamily="18" charset="0"/>
                        </a:rPr>
                        <m:t>秒</m:t>
                      </m:r>
                      <m:r>
                        <a:rPr lang="en-US" altLang="zh-CN">
                          <a:latin typeface="Cambria Math" panose="02040503050406030204" pitchFamily="18" charset="0"/>
                        </a:rPr>
                        <m:t>=</m:t>
                      </m:r>
                      <m:f>
                        <m:fPr>
                          <m:ctrlPr>
                            <a:rPr lang="zh-CN" altLang="zh-CN" i="1">
                              <a:latin typeface="Cambria Math" panose="02040503050406030204" pitchFamily="18" charset="0"/>
                            </a:rPr>
                          </m:ctrlPr>
                        </m:fPr>
                        <m:num>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CPU</m:t>
                              </m:r>
                              <m:r>
                                <a:rPr lang="zh-CN" altLang="zh-CN">
                                  <a:latin typeface="Cambria Math" panose="02040503050406030204" pitchFamily="18" charset="0"/>
                                </a:rPr>
                                <m:t>时钟周期数</m:t>
                              </m:r>
                            </m:e>
                            <m:sub>
                              <m:r>
                                <m:rPr>
                                  <m:sty m:val="p"/>
                                </m:rPr>
                                <a:rPr lang="en-US" altLang="zh-CN">
                                  <a:latin typeface="Cambria Math" panose="02040503050406030204" pitchFamily="18" charset="0"/>
                                </a:rPr>
                                <m:t>A</m:t>
                              </m:r>
                            </m:sub>
                          </m:sSub>
                        </m:num>
                        <m:den>
                          <m:r>
                            <a:rPr lang="en-US" altLang="zh-CN">
                              <a:latin typeface="Cambria Math" panose="02040503050406030204" pitchFamily="18" charset="0"/>
                            </a:rPr>
                            <m:t>2.5×</m:t>
                          </m:r>
                          <m:sSup>
                            <m:sSupPr>
                              <m:ctrlPr>
                                <a:rPr lang="zh-CN" altLang="zh-CN" i="1">
                                  <a:latin typeface="Cambria Math" panose="02040503050406030204" pitchFamily="18" charset="0"/>
                                </a:rPr>
                              </m:ctrlPr>
                            </m:sSupPr>
                            <m:e>
                              <m:r>
                                <a:rPr lang="en-US" altLang="zh-CN">
                                  <a:latin typeface="Cambria Math" panose="02040503050406030204" pitchFamily="18" charset="0"/>
                                </a:rPr>
                                <m:t>10</m:t>
                              </m:r>
                            </m:e>
                            <m:sup>
                              <m:r>
                                <a:rPr lang="en-US" altLang="zh-CN">
                                  <a:latin typeface="Cambria Math" panose="02040503050406030204" pitchFamily="18" charset="0"/>
                                </a:rPr>
                                <m:t>9</m:t>
                              </m:r>
                            </m:sup>
                          </m:sSup>
                          <m:f>
                            <m:fPr>
                              <m:ctrlPr>
                                <a:rPr lang="zh-CN" altLang="zh-CN" i="1">
                                  <a:latin typeface="Cambria Math" panose="02040503050406030204" pitchFamily="18" charset="0"/>
                                </a:rPr>
                              </m:ctrlPr>
                            </m:fPr>
                            <m:num>
                              <m:r>
                                <a:rPr lang="zh-CN" altLang="zh-CN">
                                  <a:latin typeface="Cambria Math" panose="02040503050406030204" pitchFamily="18" charset="0"/>
                                </a:rPr>
                                <m:t>时钟周期数</m:t>
                              </m:r>
                            </m:num>
                            <m:den>
                              <m:r>
                                <a:rPr lang="zh-CN" altLang="zh-CN">
                                  <a:latin typeface="Cambria Math" panose="02040503050406030204" pitchFamily="18" charset="0"/>
                                </a:rPr>
                                <m:t>秒</m:t>
                              </m:r>
                            </m:den>
                          </m:f>
                        </m:den>
                      </m:f>
                    </m:oMath>
                  </m:oMathPara>
                </a14:m>
                <a:endParaRPr lang="zh-CN" altLang="en-US" dirty="0"/>
              </a:p>
            </p:txBody>
          </p:sp>
        </mc:Choice>
        <mc:Fallback xmlns="">
          <p:sp>
            <p:nvSpPr>
              <p:cNvPr id="7" name="文本框 6">
                <a:extLst>
                  <a:ext uri="{FF2B5EF4-FFF2-40B4-BE49-F238E27FC236}">
                    <a16:creationId xmlns:a16="http://schemas.microsoft.com/office/drawing/2014/main" id="{CD626F71-6F88-1849-9AFA-892D4034A965}"/>
                  </a:ext>
                </a:extLst>
              </p:cNvPr>
              <p:cNvSpPr txBox="1">
                <a:spLocks noRot="1" noChangeAspect="1" noMove="1" noResize="1" noEditPoints="1" noAdjustHandles="1" noChangeArrowheads="1" noChangeShapeType="1" noTextEdit="1"/>
              </p:cNvSpPr>
              <p:nvPr/>
            </p:nvSpPr>
            <p:spPr>
              <a:xfrm>
                <a:off x="456885" y="2391261"/>
                <a:ext cx="10886975" cy="4384342"/>
              </a:xfrm>
              <a:prstGeom prst="rect">
                <a:avLst/>
              </a:prstGeom>
              <a:blipFill>
                <a:blip r:embed="rId4"/>
                <a:stretch>
                  <a:fillRect l="-504" t="-97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178985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en-US" altLang="zh-CN" dirty="0">
                <a:solidFill>
                  <a:schemeClr val="tx1"/>
                </a:solidFill>
              </a:rPr>
              <a:t>CPU</a:t>
            </a:r>
            <a:r>
              <a:rPr lang="zh-CN" altLang="zh-CN" dirty="0">
                <a:solidFill>
                  <a:schemeClr val="tx1"/>
                </a:solidFill>
              </a:rPr>
              <a:t>性能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67</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en-US" dirty="0">
                <a:solidFill>
                  <a:srgbClr val="FF0000"/>
                </a:solidFill>
              </a:rPr>
              <a:t>例</a:t>
            </a:r>
            <a:r>
              <a:rPr lang="en-US" altLang="zh-CN" dirty="0">
                <a:solidFill>
                  <a:srgbClr val="FF0000"/>
                </a:solidFill>
              </a:rPr>
              <a:t>1.1</a:t>
            </a:r>
            <a:r>
              <a:rPr lang="zh-CN" altLang="zh-CN" dirty="0">
                <a:solidFill>
                  <a:srgbClr val="FF0000"/>
                </a:solidFill>
              </a:rPr>
              <a:t>  </a:t>
            </a:r>
            <a:endParaRPr lang="zh-CN" altLang="en-US" dirty="0">
              <a:solidFill>
                <a:srgbClr val="FF0000"/>
              </a:solidFill>
              <a:latin typeface="黑体" panose="02010609060101010101" pitchFamily="49" charset="-122"/>
            </a:endParaRPr>
          </a:p>
          <a:p>
            <a:endParaRPr lang="zh-CN" altLang="en-US" dirty="0"/>
          </a:p>
          <a:p>
            <a:endParaRPr lang="zh-CN" altLang="en-US" dirty="0"/>
          </a:p>
        </p:txBody>
      </p:sp>
      <mc:AlternateContent xmlns:mc="http://schemas.openxmlformats.org/markup-compatibility/2006" xmlns:a14="http://schemas.microsoft.com/office/drawing/2010/main">
        <mc:Choice Requires="a14">
          <p:sp>
            <p:nvSpPr>
              <p:cNvPr id="10" name="矩形 9">
                <a:extLst>
                  <a:ext uri="{FF2B5EF4-FFF2-40B4-BE49-F238E27FC236}">
                    <a16:creationId xmlns:a16="http://schemas.microsoft.com/office/drawing/2014/main" id="{4F0E7339-773E-F642-A6E9-1FAE851F83D3}"/>
                  </a:ext>
                </a:extLst>
              </p:cNvPr>
              <p:cNvSpPr/>
              <p:nvPr/>
            </p:nvSpPr>
            <p:spPr>
              <a:xfrm>
                <a:off x="456885" y="1471005"/>
                <a:ext cx="10886976" cy="4441857"/>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CPU</m:t>
                          </m:r>
                          <m:r>
                            <a:rPr lang="zh-CN" altLang="zh-CN">
                              <a:latin typeface="Cambria Math" panose="02040503050406030204" pitchFamily="18" charset="0"/>
                            </a:rPr>
                            <m:t>时钟周期数</m:t>
                          </m:r>
                        </m:e>
                        <m:sub>
                          <m:r>
                            <m:rPr>
                              <m:sty m:val="p"/>
                            </m:rPr>
                            <a:rPr lang="en-US" altLang="zh-CN">
                              <a:latin typeface="Cambria Math" panose="02040503050406030204" pitchFamily="18" charset="0"/>
                            </a:rPr>
                            <m:t>A</m:t>
                          </m:r>
                        </m:sub>
                      </m:sSub>
                      <m:r>
                        <a:rPr lang="en-US" altLang="zh-CN" i="1">
                          <a:latin typeface="Cambria Math" panose="02040503050406030204" pitchFamily="18" charset="0"/>
                        </a:rPr>
                        <m:t>=</m:t>
                      </m:r>
                      <m:r>
                        <a:rPr lang="en-US" altLang="zh-CN">
                          <a:latin typeface="Cambria Math" panose="02040503050406030204" pitchFamily="18" charset="0"/>
                        </a:rPr>
                        <m:t>9</m:t>
                      </m:r>
                      <m:r>
                        <a:rPr lang="zh-CN" altLang="zh-CN">
                          <a:latin typeface="Cambria Math" panose="02040503050406030204" pitchFamily="18" charset="0"/>
                        </a:rPr>
                        <m:t>秒</m:t>
                      </m:r>
                      <m:r>
                        <a:rPr lang="en-US" altLang="zh-CN">
                          <a:latin typeface="Cambria Math" panose="02040503050406030204" pitchFamily="18" charset="0"/>
                        </a:rPr>
                        <m:t>×2.5×</m:t>
                      </m:r>
                      <m:sSup>
                        <m:sSupPr>
                          <m:ctrlPr>
                            <a:rPr lang="zh-CN" altLang="zh-CN" i="1">
                              <a:latin typeface="Cambria Math" panose="02040503050406030204" pitchFamily="18" charset="0"/>
                            </a:rPr>
                          </m:ctrlPr>
                        </m:sSupPr>
                        <m:e>
                          <m:r>
                            <a:rPr lang="en-US" altLang="zh-CN">
                              <a:latin typeface="Cambria Math" panose="02040503050406030204" pitchFamily="18" charset="0"/>
                            </a:rPr>
                            <m:t>10</m:t>
                          </m:r>
                        </m:e>
                        <m:sup>
                          <m:r>
                            <a:rPr lang="en-US" altLang="zh-CN">
                              <a:latin typeface="Cambria Math" panose="02040503050406030204" pitchFamily="18" charset="0"/>
                            </a:rPr>
                            <m:t>9</m:t>
                          </m:r>
                        </m:sup>
                      </m:sSup>
                      <m:f>
                        <m:fPr>
                          <m:ctrlPr>
                            <a:rPr lang="zh-CN" altLang="zh-CN" i="1">
                              <a:latin typeface="Cambria Math" panose="02040503050406030204" pitchFamily="18" charset="0"/>
                            </a:rPr>
                          </m:ctrlPr>
                        </m:fPr>
                        <m:num>
                          <m:r>
                            <a:rPr lang="zh-CN" altLang="zh-CN">
                              <a:latin typeface="Cambria Math" panose="02040503050406030204" pitchFamily="18" charset="0"/>
                            </a:rPr>
                            <m:t>时钟周期数</m:t>
                          </m:r>
                        </m:num>
                        <m:den>
                          <m:r>
                            <a:rPr lang="zh-CN" altLang="zh-CN">
                              <a:latin typeface="Cambria Math" panose="02040503050406030204" pitchFamily="18" charset="0"/>
                            </a:rPr>
                            <m:t>秒</m:t>
                          </m:r>
                        </m:den>
                      </m:f>
                      <m:r>
                        <a:rPr lang="en-US" altLang="zh-CN" i="1">
                          <a:latin typeface="Cambria Math" panose="02040503050406030204" pitchFamily="18" charset="0"/>
                        </a:rPr>
                        <m:t>=22.5×</m:t>
                      </m:r>
                      <m:sSup>
                        <m:sSupPr>
                          <m:ctrlPr>
                            <a:rPr lang="zh-CN" altLang="zh-CN" i="1">
                              <a:latin typeface="Cambria Math" panose="02040503050406030204" pitchFamily="18" charset="0"/>
                            </a:rPr>
                          </m:ctrlPr>
                        </m:sSupPr>
                        <m:e>
                          <m:r>
                            <a:rPr lang="en-US" altLang="zh-CN">
                              <a:latin typeface="Cambria Math" panose="02040503050406030204" pitchFamily="18" charset="0"/>
                            </a:rPr>
                            <m:t>10</m:t>
                          </m:r>
                        </m:e>
                        <m:sup>
                          <m:r>
                            <a:rPr lang="en-US" altLang="zh-CN">
                              <a:latin typeface="Cambria Math" panose="02040503050406030204" pitchFamily="18" charset="0"/>
                            </a:rPr>
                            <m:t>9</m:t>
                          </m:r>
                        </m:sup>
                      </m:sSup>
                      <m:r>
                        <a:rPr lang="zh-CN" altLang="zh-CN">
                          <a:latin typeface="Cambria Math" panose="02040503050406030204" pitchFamily="18" charset="0"/>
                        </a:rPr>
                        <m:t>时钟周期数</m:t>
                      </m:r>
                    </m:oMath>
                  </m:oMathPara>
                </a14:m>
                <a:endParaRPr lang="zh-CN" altLang="zh-CN" dirty="0"/>
              </a:p>
              <a:p>
                <a:pPr/>
                <a:r>
                  <a:rPr lang="zh-CN" altLang="zh-CN" dirty="0"/>
                  <a:t>同理，计算计算机</a:t>
                </a:r>
                <a:r>
                  <a:rPr lang="en-US" altLang="zh-CN" dirty="0"/>
                  <a:t>B</a:t>
                </a:r>
                <a:r>
                  <a:rPr lang="zh-CN" altLang="zh-CN" dirty="0"/>
                  <a:t>的时钟周期数：</a:t>
                </a:r>
                <a:br>
                  <a:rPr lang="en-US" altLang="zh-CN" dirty="0"/>
                </a:br>
                <a14:m>
                  <m:oMathPara xmlns:m="http://schemas.openxmlformats.org/officeDocument/2006/math">
                    <m:oMathParaPr>
                      <m:jc m:val="centerGroup"/>
                    </m:oMathParaPr>
                    <m:oMath xmlns:m="http://schemas.openxmlformats.org/officeDocument/2006/math">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CPU</m:t>
                          </m:r>
                          <m:r>
                            <a:rPr lang="zh-CN" altLang="zh-CN">
                              <a:latin typeface="Cambria Math" panose="02040503050406030204" pitchFamily="18" charset="0"/>
                            </a:rPr>
                            <m:t>执行时间</m:t>
                          </m:r>
                        </m:e>
                        <m:sub>
                          <m:r>
                            <m:rPr>
                              <m:sty m:val="p"/>
                            </m:rPr>
                            <a:rPr lang="en-US" altLang="zh-CN">
                              <a:latin typeface="Cambria Math" panose="02040503050406030204" pitchFamily="18" charset="0"/>
                            </a:rPr>
                            <m:t>B</m:t>
                          </m:r>
                        </m:sub>
                      </m:sSub>
                      <m:r>
                        <a:rPr lang="en-US" altLang="zh-CN">
                          <a:latin typeface="Cambria Math" panose="02040503050406030204" pitchFamily="18" charset="0"/>
                        </a:rPr>
                        <m:t>=</m:t>
                      </m:r>
                      <m:f>
                        <m:fPr>
                          <m:ctrlPr>
                            <a:rPr lang="zh-CN" altLang="zh-CN" i="1">
                              <a:latin typeface="Cambria Math" panose="02040503050406030204" pitchFamily="18" charset="0"/>
                            </a:rPr>
                          </m:ctrlPr>
                        </m:fPr>
                        <m:num>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CPU</m:t>
                              </m:r>
                              <m:r>
                                <a:rPr lang="zh-CN" altLang="zh-CN">
                                  <a:latin typeface="Cambria Math" panose="02040503050406030204" pitchFamily="18" charset="0"/>
                                </a:rPr>
                                <m:t>时钟周期数</m:t>
                              </m:r>
                            </m:e>
                            <m:sub>
                              <m:r>
                                <m:rPr>
                                  <m:sty m:val="p"/>
                                </m:rPr>
                                <a:rPr lang="en-US" altLang="zh-CN">
                                  <a:latin typeface="Cambria Math" panose="02040503050406030204" pitchFamily="18" charset="0"/>
                                </a:rPr>
                                <m:t>B</m:t>
                              </m:r>
                            </m:sub>
                          </m:sSub>
                        </m:num>
                        <m:den>
                          <m:sSub>
                            <m:sSubPr>
                              <m:ctrlPr>
                                <a:rPr lang="zh-CN" altLang="zh-CN" i="1">
                                  <a:latin typeface="Cambria Math" panose="02040503050406030204" pitchFamily="18" charset="0"/>
                                </a:rPr>
                              </m:ctrlPr>
                            </m:sSubPr>
                            <m:e>
                              <m:r>
                                <a:rPr lang="zh-CN" altLang="zh-CN">
                                  <a:latin typeface="Cambria Math" panose="02040503050406030204" pitchFamily="18" charset="0"/>
                                </a:rPr>
                                <m:t>时钟频率</m:t>
                              </m:r>
                            </m:e>
                            <m:sub>
                              <m:r>
                                <m:rPr>
                                  <m:sty m:val="p"/>
                                </m:rPr>
                                <a:rPr lang="en-US" altLang="zh-CN">
                                  <a:latin typeface="Cambria Math" panose="02040503050406030204" pitchFamily="18" charset="0"/>
                                </a:rPr>
                                <m:t>B</m:t>
                              </m:r>
                            </m:sub>
                          </m:sSub>
                        </m:den>
                      </m:f>
                    </m:oMath>
                  </m:oMathPara>
                </a14:m>
                <a:endParaRPr lang="zh-CN" altLang="zh-CN" dirty="0"/>
              </a:p>
              <a:p>
                <a:pPr/>
                <a14:m>
                  <m:oMathPara xmlns:m="http://schemas.openxmlformats.org/officeDocument/2006/math">
                    <m:oMathParaPr>
                      <m:jc m:val="centerGroup"/>
                    </m:oMathParaPr>
                    <m:oMath xmlns:m="http://schemas.openxmlformats.org/officeDocument/2006/math">
                      <m:r>
                        <a:rPr lang="en-US" altLang="zh-CN">
                          <a:latin typeface="Cambria Math" panose="02040503050406030204" pitchFamily="18" charset="0"/>
                        </a:rPr>
                        <m:t>6</m:t>
                      </m:r>
                      <m:r>
                        <a:rPr lang="zh-CN" altLang="zh-CN">
                          <a:latin typeface="Cambria Math" panose="02040503050406030204" pitchFamily="18" charset="0"/>
                        </a:rPr>
                        <m:t>秒</m:t>
                      </m:r>
                      <m:r>
                        <a:rPr lang="en-US" altLang="zh-CN">
                          <a:latin typeface="Cambria Math" panose="02040503050406030204" pitchFamily="18" charset="0"/>
                        </a:rPr>
                        <m:t>=</m:t>
                      </m:r>
                      <m:f>
                        <m:fPr>
                          <m:ctrlPr>
                            <a:rPr lang="zh-CN" altLang="zh-CN" i="1">
                              <a:latin typeface="Cambria Math" panose="02040503050406030204" pitchFamily="18" charset="0"/>
                            </a:rPr>
                          </m:ctrlPr>
                        </m:fPr>
                        <m:num>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CPU</m:t>
                              </m:r>
                              <m:r>
                                <a:rPr lang="zh-CN" altLang="zh-CN">
                                  <a:latin typeface="Cambria Math" panose="02040503050406030204" pitchFamily="18" charset="0"/>
                                </a:rPr>
                                <m:t>时钟周期数</m:t>
                              </m:r>
                            </m:e>
                            <m:sub>
                              <m:r>
                                <m:rPr>
                                  <m:sty m:val="p"/>
                                </m:rPr>
                                <a:rPr lang="en-US" altLang="zh-CN">
                                  <a:latin typeface="Cambria Math" panose="02040503050406030204" pitchFamily="18" charset="0"/>
                                </a:rPr>
                                <m:t>B</m:t>
                              </m:r>
                            </m:sub>
                          </m:sSub>
                        </m:num>
                        <m:den>
                          <m:r>
                            <a:rPr lang="en-US" altLang="zh-CN">
                              <a:latin typeface="Cambria Math" panose="02040503050406030204" pitchFamily="18" charset="0"/>
                            </a:rPr>
                            <m:t>3×</m:t>
                          </m:r>
                          <m:sSup>
                            <m:sSupPr>
                              <m:ctrlPr>
                                <a:rPr lang="zh-CN" altLang="zh-CN" i="1">
                                  <a:latin typeface="Cambria Math" panose="02040503050406030204" pitchFamily="18" charset="0"/>
                                </a:rPr>
                              </m:ctrlPr>
                            </m:sSupPr>
                            <m:e>
                              <m:r>
                                <a:rPr lang="en-US" altLang="zh-CN">
                                  <a:latin typeface="Cambria Math" panose="02040503050406030204" pitchFamily="18" charset="0"/>
                                </a:rPr>
                                <m:t>10</m:t>
                              </m:r>
                            </m:e>
                            <m:sup>
                              <m:r>
                                <a:rPr lang="en-US" altLang="zh-CN">
                                  <a:latin typeface="Cambria Math" panose="02040503050406030204" pitchFamily="18" charset="0"/>
                                </a:rPr>
                                <m:t>9</m:t>
                              </m:r>
                            </m:sup>
                          </m:sSup>
                          <m:f>
                            <m:fPr>
                              <m:ctrlPr>
                                <a:rPr lang="zh-CN" altLang="zh-CN" i="1">
                                  <a:latin typeface="Cambria Math" panose="02040503050406030204" pitchFamily="18" charset="0"/>
                                </a:rPr>
                              </m:ctrlPr>
                            </m:fPr>
                            <m:num>
                              <m:r>
                                <a:rPr lang="zh-CN" altLang="zh-CN">
                                  <a:latin typeface="Cambria Math" panose="02040503050406030204" pitchFamily="18" charset="0"/>
                                </a:rPr>
                                <m:t>时钟周期数</m:t>
                              </m:r>
                            </m:num>
                            <m:den>
                              <m:r>
                                <a:rPr lang="zh-CN" altLang="zh-CN">
                                  <a:latin typeface="Cambria Math" panose="02040503050406030204" pitchFamily="18" charset="0"/>
                                </a:rPr>
                                <m:t>秒</m:t>
                              </m:r>
                            </m:den>
                          </m:f>
                        </m:den>
                      </m:f>
                    </m:oMath>
                  </m:oMathPara>
                </a14:m>
                <a:endParaRPr lang="zh-CN" altLang="zh-CN" dirty="0"/>
              </a:p>
              <a:p>
                <a:pPr/>
                <a14:m>
                  <m:oMathPara xmlns:m="http://schemas.openxmlformats.org/officeDocument/2006/math">
                    <m:oMathParaPr>
                      <m:jc m:val="centerGroup"/>
                    </m:oMathParaPr>
                    <m:oMath xmlns:m="http://schemas.openxmlformats.org/officeDocument/2006/math">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CPU</m:t>
                          </m:r>
                          <m:r>
                            <a:rPr lang="zh-CN" altLang="zh-CN">
                              <a:latin typeface="Cambria Math" panose="02040503050406030204" pitchFamily="18" charset="0"/>
                            </a:rPr>
                            <m:t>时钟周期数</m:t>
                          </m:r>
                        </m:e>
                        <m:sub>
                          <m:r>
                            <m:rPr>
                              <m:sty m:val="p"/>
                            </m:rPr>
                            <a:rPr lang="en-US" altLang="zh-CN">
                              <a:latin typeface="Cambria Math" panose="02040503050406030204" pitchFamily="18" charset="0"/>
                            </a:rPr>
                            <m:t>B</m:t>
                          </m:r>
                        </m:sub>
                      </m:sSub>
                      <m:r>
                        <a:rPr lang="en-US" altLang="zh-CN" i="1">
                          <a:latin typeface="Cambria Math" panose="02040503050406030204" pitchFamily="18" charset="0"/>
                        </a:rPr>
                        <m:t>=</m:t>
                      </m:r>
                      <m:r>
                        <a:rPr lang="en-US" altLang="zh-CN">
                          <a:latin typeface="Cambria Math" panose="02040503050406030204" pitchFamily="18" charset="0"/>
                        </a:rPr>
                        <m:t>6</m:t>
                      </m:r>
                      <m:r>
                        <a:rPr lang="zh-CN" altLang="zh-CN">
                          <a:latin typeface="Cambria Math" panose="02040503050406030204" pitchFamily="18" charset="0"/>
                        </a:rPr>
                        <m:t>秒</m:t>
                      </m:r>
                      <m:r>
                        <a:rPr lang="en-US" altLang="zh-CN">
                          <a:latin typeface="Cambria Math" panose="02040503050406030204" pitchFamily="18" charset="0"/>
                        </a:rPr>
                        <m:t>×3×</m:t>
                      </m:r>
                      <m:sSup>
                        <m:sSupPr>
                          <m:ctrlPr>
                            <a:rPr lang="zh-CN" altLang="zh-CN" i="1">
                              <a:latin typeface="Cambria Math" panose="02040503050406030204" pitchFamily="18" charset="0"/>
                            </a:rPr>
                          </m:ctrlPr>
                        </m:sSupPr>
                        <m:e>
                          <m:r>
                            <a:rPr lang="en-US" altLang="zh-CN">
                              <a:latin typeface="Cambria Math" panose="02040503050406030204" pitchFamily="18" charset="0"/>
                            </a:rPr>
                            <m:t>10</m:t>
                          </m:r>
                        </m:e>
                        <m:sup>
                          <m:r>
                            <a:rPr lang="en-US" altLang="zh-CN">
                              <a:latin typeface="Cambria Math" panose="02040503050406030204" pitchFamily="18" charset="0"/>
                            </a:rPr>
                            <m:t>9</m:t>
                          </m:r>
                        </m:sup>
                      </m:sSup>
                      <m:f>
                        <m:fPr>
                          <m:ctrlPr>
                            <a:rPr lang="zh-CN" altLang="zh-CN" i="1">
                              <a:latin typeface="Cambria Math" panose="02040503050406030204" pitchFamily="18" charset="0"/>
                            </a:rPr>
                          </m:ctrlPr>
                        </m:fPr>
                        <m:num>
                          <m:r>
                            <a:rPr lang="zh-CN" altLang="zh-CN">
                              <a:latin typeface="Cambria Math" panose="02040503050406030204" pitchFamily="18" charset="0"/>
                            </a:rPr>
                            <m:t>时钟周期数</m:t>
                          </m:r>
                        </m:num>
                        <m:den>
                          <m:r>
                            <a:rPr lang="zh-CN" altLang="zh-CN">
                              <a:latin typeface="Cambria Math" panose="02040503050406030204" pitchFamily="18" charset="0"/>
                            </a:rPr>
                            <m:t>秒</m:t>
                          </m:r>
                        </m:den>
                      </m:f>
                      <m:r>
                        <a:rPr lang="en-US" altLang="zh-CN" i="1">
                          <a:latin typeface="Cambria Math" panose="02040503050406030204" pitchFamily="18" charset="0"/>
                        </a:rPr>
                        <m:t>=18×</m:t>
                      </m:r>
                      <m:sSup>
                        <m:sSupPr>
                          <m:ctrlPr>
                            <a:rPr lang="zh-CN" altLang="zh-CN" i="1">
                              <a:latin typeface="Cambria Math" panose="02040503050406030204" pitchFamily="18" charset="0"/>
                            </a:rPr>
                          </m:ctrlPr>
                        </m:sSupPr>
                        <m:e>
                          <m:r>
                            <a:rPr lang="en-US" altLang="zh-CN">
                              <a:latin typeface="Cambria Math" panose="02040503050406030204" pitchFamily="18" charset="0"/>
                            </a:rPr>
                            <m:t>10</m:t>
                          </m:r>
                        </m:e>
                        <m:sup>
                          <m:r>
                            <a:rPr lang="en-US" altLang="zh-CN">
                              <a:latin typeface="Cambria Math" panose="02040503050406030204" pitchFamily="18" charset="0"/>
                            </a:rPr>
                            <m:t>9</m:t>
                          </m:r>
                        </m:sup>
                      </m:sSup>
                      <m:r>
                        <a:rPr lang="zh-CN" altLang="zh-CN">
                          <a:latin typeface="Cambria Math" panose="02040503050406030204" pitchFamily="18" charset="0"/>
                        </a:rPr>
                        <m:t>时钟周期数</m:t>
                      </m:r>
                    </m:oMath>
                  </m:oMathPara>
                </a14:m>
                <a:endParaRPr lang="zh-CN" altLang="zh-CN" dirty="0"/>
              </a:p>
              <a:p>
                <a:r>
                  <a:rPr lang="zh-CN" altLang="zh-CN" dirty="0"/>
                  <a:t>计算时钟周期比：</a:t>
                </a:r>
              </a:p>
              <a:p>
                <a:pPr/>
                <a14:m>
                  <m:oMathPara xmlns:m="http://schemas.openxmlformats.org/officeDocument/2006/math">
                    <m:oMathParaPr>
                      <m:jc m:val="centerGroup"/>
                    </m:oMathParaPr>
                    <m:oMath xmlns:m="http://schemas.openxmlformats.org/officeDocument/2006/math">
                      <m:f>
                        <m:fPr>
                          <m:ctrlPr>
                            <a:rPr lang="zh-CN" altLang="zh-CN" i="1">
                              <a:latin typeface="Cambria Math" panose="02040503050406030204" pitchFamily="18" charset="0"/>
                            </a:rPr>
                          </m:ctrlPr>
                        </m:fPr>
                        <m:num>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CPU</m:t>
                              </m:r>
                              <m:r>
                                <a:rPr lang="zh-CN" altLang="zh-CN">
                                  <a:latin typeface="Cambria Math" panose="02040503050406030204" pitchFamily="18" charset="0"/>
                                </a:rPr>
                                <m:t>时钟周期数</m:t>
                              </m:r>
                            </m:e>
                            <m:sub>
                              <m:r>
                                <m:rPr>
                                  <m:sty m:val="p"/>
                                </m:rPr>
                                <a:rPr lang="en-US" altLang="zh-CN">
                                  <a:latin typeface="Cambria Math" panose="02040503050406030204" pitchFamily="18" charset="0"/>
                                </a:rPr>
                                <m:t>A</m:t>
                              </m:r>
                            </m:sub>
                          </m:sSub>
                        </m:num>
                        <m:den>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CPU</m:t>
                              </m:r>
                              <m:r>
                                <a:rPr lang="zh-CN" altLang="zh-CN">
                                  <a:latin typeface="Cambria Math" panose="02040503050406030204" pitchFamily="18" charset="0"/>
                                </a:rPr>
                                <m:t>时钟周期数</m:t>
                              </m:r>
                            </m:e>
                            <m:sub>
                              <m:r>
                                <m:rPr>
                                  <m:sty m:val="p"/>
                                </m:rPr>
                                <a:rPr lang="en-US" altLang="zh-CN">
                                  <a:latin typeface="Cambria Math" panose="02040503050406030204" pitchFamily="18" charset="0"/>
                                </a:rPr>
                                <m:t>B</m:t>
                              </m:r>
                            </m:sub>
                          </m:sSub>
                        </m:den>
                      </m:f>
                      <m:r>
                        <a:rPr lang="en-US" altLang="zh-CN" i="1">
                          <a:latin typeface="Cambria Math" panose="02040503050406030204" pitchFamily="18" charset="0"/>
                        </a:rPr>
                        <m:t>=</m:t>
                      </m:r>
                      <m:f>
                        <m:fPr>
                          <m:ctrlPr>
                            <a:rPr lang="zh-CN" altLang="zh-CN" i="1">
                              <a:latin typeface="Cambria Math" panose="02040503050406030204" pitchFamily="18" charset="0"/>
                            </a:rPr>
                          </m:ctrlPr>
                        </m:fPr>
                        <m:num>
                          <m:r>
                            <a:rPr lang="en-US" altLang="zh-CN" i="1">
                              <a:latin typeface="Cambria Math" panose="02040503050406030204" pitchFamily="18" charset="0"/>
                            </a:rPr>
                            <m:t>22.5×</m:t>
                          </m:r>
                          <m:sSup>
                            <m:sSupPr>
                              <m:ctrlPr>
                                <a:rPr lang="zh-CN" altLang="zh-CN" i="1">
                                  <a:latin typeface="Cambria Math" panose="02040503050406030204" pitchFamily="18" charset="0"/>
                                </a:rPr>
                              </m:ctrlPr>
                            </m:sSupPr>
                            <m:e>
                              <m:r>
                                <a:rPr lang="en-US" altLang="zh-CN">
                                  <a:latin typeface="Cambria Math" panose="02040503050406030204" pitchFamily="18" charset="0"/>
                                </a:rPr>
                                <m:t>10</m:t>
                              </m:r>
                            </m:e>
                            <m:sup>
                              <m:r>
                                <a:rPr lang="en-US" altLang="zh-CN">
                                  <a:latin typeface="Cambria Math" panose="02040503050406030204" pitchFamily="18" charset="0"/>
                                </a:rPr>
                                <m:t>9</m:t>
                              </m:r>
                            </m:sup>
                          </m:sSup>
                          <m:r>
                            <a:rPr lang="zh-CN" altLang="zh-CN">
                              <a:latin typeface="Cambria Math" panose="02040503050406030204" pitchFamily="18" charset="0"/>
                            </a:rPr>
                            <m:t>时钟周期数</m:t>
                          </m:r>
                        </m:num>
                        <m:den>
                          <m:r>
                            <a:rPr lang="en-US" altLang="zh-CN" i="1">
                              <a:latin typeface="Cambria Math" panose="02040503050406030204" pitchFamily="18" charset="0"/>
                            </a:rPr>
                            <m:t>18×</m:t>
                          </m:r>
                          <m:sSup>
                            <m:sSupPr>
                              <m:ctrlPr>
                                <a:rPr lang="zh-CN" altLang="zh-CN" i="1">
                                  <a:latin typeface="Cambria Math" panose="02040503050406030204" pitchFamily="18" charset="0"/>
                                </a:rPr>
                              </m:ctrlPr>
                            </m:sSupPr>
                            <m:e>
                              <m:r>
                                <a:rPr lang="en-US" altLang="zh-CN">
                                  <a:latin typeface="Cambria Math" panose="02040503050406030204" pitchFamily="18" charset="0"/>
                                </a:rPr>
                                <m:t>10</m:t>
                              </m:r>
                            </m:e>
                            <m:sup>
                              <m:r>
                                <a:rPr lang="en-US" altLang="zh-CN">
                                  <a:latin typeface="Cambria Math" panose="02040503050406030204" pitchFamily="18" charset="0"/>
                                </a:rPr>
                                <m:t>9</m:t>
                              </m:r>
                            </m:sup>
                          </m:sSup>
                          <m:r>
                            <a:rPr lang="zh-CN" altLang="zh-CN">
                              <a:latin typeface="Cambria Math" panose="02040503050406030204" pitchFamily="18" charset="0"/>
                            </a:rPr>
                            <m:t>时钟周期数</m:t>
                          </m:r>
                        </m:den>
                      </m:f>
                      <m:r>
                        <a:rPr lang="en-US" altLang="zh-CN" i="1">
                          <a:latin typeface="Cambria Math" panose="02040503050406030204" pitchFamily="18" charset="0"/>
                        </a:rPr>
                        <m:t>=1.25</m:t>
                      </m:r>
                    </m:oMath>
                  </m:oMathPara>
                </a14:m>
                <a:endParaRPr lang="en-US" altLang="zh-CN" dirty="0"/>
              </a:p>
              <a:p>
                <a:endParaRPr lang="en-US" altLang="zh-CN" dirty="0"/>
              </a:p>
              <a:p>
                <a:r>
                  <a:rPr lang="zh-CN" altLang="zh-CN" dirty="0"/>
                  <a:t>即运行该程序时计算机</a:t>
                </a:r>
                <a:r>
                  <a:rPr lang="en-US" altLang="zh-CN" dirty="0"/>
                  <a:t>A</a:t>
                </a:r>
                <a:r>
                  <a:rPr lang="zh-CN" altLang="zh-CN" dirty="0"/>
                  <a:t>的时钟周期是计算机</a:t>
                </a:r>
                <a:r>
                  <a:rPr lang="en-US" altLang="zh-CN" dirty="0"/>
                  <a:t>B</a:t>
                </a:r>
                <a:r>
                  <a:rPr lang="zh-CN" altLang="zh-CN" dirty="0"/>
                  <a:t>的</a:t>
                </a:r>
                <a:r>
                  <a:rPr lang="en-US" altLang="zh-CN" dirty="0"/>
                  <a:t>1.25</a:t>
                </a:r>
                <a:r>
                  <a:rPr lang="zh-CN" altLang="zh-CN" dirty="0"/>
                  <a:t>倍。 </a:t>
                </a:r>
              </a:p>
            </p:txBody>
          </p:sp>
        </mc:Choice>
        <mc:Fallback xmlns="">
          <p:sp>
            <p:nvSpPr>
              <p:cNvPr id="10" name="矩形 9">
                <a:extLst>
                  <a:ext uri="{FF2B5EF4-FFF2-40B4-BE49-F238E27FC236}">
                    <a16:creationId xmlns:a16="http://schemas.microsoft.com/office/drawing/2014/main" id="{4F0E7339-773E-F642-A6E9-1FAE851F83D3}"/>
                  </a:ext>
                </a:extLst>
              </p:cNvPr>
              <p:cNvSpPr>
                <a:spLocks noRot="1" noChangeAspect="1" noMove="1" noResize="1" noEditPoints="1" noAdjustHandles="1" noChangeArrowheads="1" noChangeShapeType="1" noTextEdit="1"/>
              </p:cNvSpPr>
              <p:nvPr/>
            </p:nvSpPr>
            <p:spPr>
              <a:xfrm>
                <a:off x="456885" y="1471005"/>
                <a:ext cx="10886976" cy="4441857"/>
              </a:xfrm>
              <a:prstGeom prst="rect">
                <a:avLst/>
              </a:prstGeom>
              <a:blipFill>
                <a:blip r:embed="rId3"/>
                <a:stretch>
                  <a:fillRect l="-466" b="-114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05703417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指令</a:t>
            </a:r>
            <a:r>
              <a:rPr lang="zh-CN" altLang="zh-CN" dirty="0">
                <a:solidFill>
                  <a:schemeClr val="tx1"/>
                </a:solidFill>
              </a:rPr>
              <a:t>性能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68</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zh-CN" dirty="0"/>
              <a:t>指令性能</a:t>
            </a:r>
            <a:r>
              <a:rPr lang="zh-CN" altLang="zh-CN" dirty="0">
                <a:solidFill>
                  <a:srgbClr val="C00000"/>
                </a:solidFill>
              </a:rPr>
              <a:t>  </a:t>
            </a:r>
            <a:endParaRPr lang="zh-CN" altLang="en-US" dirty="0">
              <a:solidFill>
                <a:srgbClr val="C00000"/>
              </a:solidFill>
              <a:latin typeface="黑体" panose="02010609060101010101" pitchFamily="49" charset="-122"/>
            </a:endParaRPr>
          </a:p>
          <a:p>
            <a:endParaRPr lang="zh-CN" altLang="en-US" dirty="0"/>
          </a:p>
          <a:p>
            <a:endParaRPr lang="zh-CN" altLang="en-US" dirty="0"/>
          </a:p>
        </p:txBody>
      </p:sp>
      <mc:AlternateContent xmlns:mc="http://schemas.openxmlformats.org/markup-compatibility/2006" xmlns:a14="http://schemas.microsoft.com/office/drawing/2010/main">
        <mc:Choice Requires="a14">
          <p:sp>
            <p:nvSpPr>
              <p:cNvPr id="7" name="文本框 6">
                <a:extLst>
                  <a:ext uri="{FF2B5EF4-FFF2-40B4-BE49-F238E27FC236}">
                    <a16:creationId xmlns:a16="http://schemas.microsoft.com/office/drawing/2014/main" id="{1912EC86-FF10-D841-957B-48CBAC5C561A}"/>
                  </a:ext>
                </a:extLst>
              </p:cNvPr>
              <p:cNvSpPr txBox="1"/>
              <p:nvPr/>
            </p:nvSpPr>
            <p:spPr>
              <a:xfrm>
                <a:off x="558247" y="1548355"/>
                <a:ext cx="11075505" cy="1785104"/>
              </a:xfrm>
              <a:prstGeom prst="rect">
                <a:avLst/>
              </a:prstGeom>
              <a:noFill/>
            </p:spPr>
            <p:txBody>
              <a:bodyPr wrap="square">
                <a:spAutoFit/>
              </a:bodyPr>
              <a:lstStyle/>
              <a:p>
                <a:pPr indent="266700" algn="just"/>
                <a:r>
                  <a:rPr lang="zh-CN" altLang="zh-CN" sz="1800" kern="100" dirty="0">
                    <a:effectLst/>
                    <a:latin typeface="Times New Roman" panose="02020603050405020304" pitchFamily="18" charset="0"/>
                    <a:ea typeface="黑体" panose="02010609060101010101" pitchFamily="49" charset="-122"/>
                    <a:cs typeface="Times New Roman" panose="02020603050405020304" pitchFamily="18" charset="0"/>
                  </a:rPr>
                  <a:t>每秒完成运算指令的条数也可以被用来衡量计算机的性能</a:t>
                </a:r>
                <a:r>
                  <a:rPr lang="zh-CN" altLang="en-US" sz="1800" kern="100" dirty="0">
                    <a:effectLst/>
                    <a:latin typeface="Times New Roman" panose="02020603050405020304" pitchFamily="18" charset="0"/>
                    <a:ea typeface="黑体" panose="02010609060101010101" pitchFamily="49" charset="-122"/>
                    <a:cs typeface="Times New Roman" panose="02020603050405020304" pitchFamily="18" charset="0"/>
                  </a:rPr>
                  <a:t>，</a:t>
                </a:r>
                <a:r>
                  <a:rPr lang="zh-CN" altLang="zh-CN" sz="1800" kern="100" dirty="0">
                    <a:effectLst/>
                    <a:latin typeface="Times New Roman" panose="02020603050405020304" pitchFamily="18" charset="0"/>
                    <a:ea typeface="黑体" panose="02010609060101010101" pitchFamily="49" charset="-122"/>
                    <a:cs typeface="Times New Roman" panose="02020603050405020304" pitchFamily="18" charset="0"/>
                  </a:rPr>
                  <a:t>使用每条指令执行的平均时间来考虑</a:t>
                </a:r>
                <a:r>
                  <a:rPr lang="zh-CN" altLang="zh-CN" sz="1800" kern="100" dirty="0">
                    <a:solidFill>
                      <a:srgbClr val="FF0000"/>
                    </a:solidFill>
                    <a:effectLst/>
                    <a:latin typeface="Times New Roman" panose="02020603050405020304" pitchFamily="18" charset="0"/>
                    <a:ea typeface="黑体" panose="02010609060101010101" pitchFamily="49" charset="-122"/>
                    <a:cs typeface="Times New Roman" panose="02020603050405020304" pitchFamily="18" charset="0"/>
                  </a:rPr>
                  <a:t>程序的</a:t>
                </a:r>
                <a:r>
                  <a:rPr lang="en-US" altLang="zh-CN" sz="1800" kern="100" dirty="0">
                    <a:solidFill>
                      <a:srgbClr val="FF0000"/>
                    </a:solidFill>
                    <a:effectLst/>
                    <a:latin typeface="Times New Roman" panose="02020603050405020304" pitchFamily="18" charset="0"/>
                    <a:ea typeface="黑体" panose="02010609060101010101" pitchFamily="49" charset="-122"/>
                    <a:cs typeface="Times New Roman" panose="02020603050405020304" pitchFamily="18" charset="0"/>
                  </a:rPr>
                  <a:t>CPU</a:t>
                </a:r>
                <a:r>
                  <a:rPr lang="zh-CN" altLang="zh-CN" sz="1800" kern="100" dirty="0">
                    <a:solidFill>
                      <a:srgbClr val="FF0000"/>
                    </a:solidFill>
                    <a:effectLst/>
                    <a:latin typeface="Times New Roman" panose="02020603050405020304" pitchFamily="18" charset="0"/>
                    <a:ea typeface="黑体" panose="02010609060101010101" pitchFamily="49" charset="-122"/>
                    <a:cs typeface="Times New Roman" panose="02020603050405020304" pitchFamily="18" charset="0"/>
                  </a:rPr>
                  <a:t>时钟周期数</a:t>
                </a:r>
                <a:r>
                  <a:rPr lang="zh-CN" altLang="zh-CN" sz="1800" kern="100" dirty="0">
                    <a:effectLst/>
                    <a:latin typeface="Times New Roman" panose="02020603050405020304" pitchFamily="18" charset="0"/>
                    <a:ea typeface="黑体" panose="02010609060101010101" pitchFamily="49" charset="-122"/>
                    <a:cs typeface="Times New Roman" panose="02020603050405020304" pitchFamily="18" charset="0"/>
                  </a:rPr>
                  <a:t>：</a:t>
                </a:r>
              </a:p>
              <a:p>
                <a:pPr algn="ctr"/>
                <a14:m>
                  <m:oMathPara xmlns:m="http://schemas.openxmlformats.org/officeDocument/2006/math">
                    <m:oMathParaPr>
                      <m:jc m:val="centerGroup"/>
                    </m:oMathParaPr>
                    <m:oMath xmlns:m="http://schemas.openxmlformats.org/officeDocument/2006/math">
                      <m:r>
                        <a:rPr lang="zh-CN" altLang="zh-CN" sz="2000">
                          <a:latin typeface="Cambria Math" panose="02040503050406030204" pitchFamily="18" charset="0"/>
                        </a:rPr>
                        <m:t>程序的</m:t>
                      </m:r>
                      <m:r>
                        <m:rPr>
                          <m:sty m:val="p"/>
                        </m:rPr>
                        <a:rPr lang="en-US" altLang="zh-CN" sz="2000">
                          <a:latin typeface="Cambria Math" panose="02040503050406030204" pitchFamily="18" charset="0"/>
                        </a:rPr>
                        <m:t>CPU</m:t>
                      </m:r>
                      <m:r>
                        <a:rPr lang="zh-CN" altLang="zh-CN" sz="2000">
                          <a:latin typeface="Cambria Math" panose="02040503050406030204" pitchFamily="18" charset="0"/>
                        </a:rPr>
                        <m:t>时钟周期数</m:t>
                      </m:r>
                      <m:r>
                        <a:rPr lang="en-US" altLang="zh-CN" sz="2000">
                          <a:latin typeface="Cambria Math" panose="02040503050406030204" pitchFamily="18" charset="0"/>
                        </a:rPr>
                        <m:t>=</m:t>
                      </m:r>
                      <m:r>
                        <a:rPr lang="zh-CN" altLang="zh-CN" sz="2000">
                          <a:latin typeface="Cambria Math" panose="02040503050406030204" pitchFamily="18" charset="0"/>
                        </a:rPr>
                        <m:t>程序的指令数</m:t>
                      </m:r>
                      <m:r>
                        <a:rPr lang="en-US" altLang="zh-CN" sz="2000">
                          <a:latin typeface="Cambria Math" panose="02040503050406030204" pitchFamily="18" charset="0"/>
                        </a:rPr>
                        <m:t>×</m:t>
                      </m:r>
                      <m:r>
                        <a:rPr lang="zh-CN" altLang="zh-CN" sz="2000">
                          <a:latin typeface="Cambria Math" panose="02040503050406030204" pitchFamily="18" charset="0"/>
                        </a:rPr>
                        <m:t>指令平均时钟周期数</m:t>
                      </m:r>
                      <m:d>
                        <m:dPr>
                          <m:ctrlPr>
                            <a:rPr lang="en-US" altLang="zh-CN" sz="2000" i="1">
                              <a:latin typeface="Cambria Math" panose="02040503050406030204" pitchFamily="18" charset="0"/>
                            </a:rPr>
                          </m:ctrlPr>
                        </m:dPr>
                        <m:e>
                          <m:r>
                            <m:rPr>
                              <m:sty m:val="p"/>
                            </m:rPr>
                            <a:rPr lang="en-US" altLang="zh-CN" sz="2000">
                              <a:latin typeface="Cambria Math" panose="02040503050406030204" pitchFamily="18" charset="0"/>
                            </a:rPr>
                            <m:t>CPI</m:t>
                          </m:r>
                        </m:e>
                      </m:d>
                    </m:oMath>
                  </m:oMathPara>
                </a14:m>
                <a:endParaRPr lang="en-US" altLang="zh-CN" sz="2000" dirty="0"/>
              </a:p>
              <a:p>
                <a:pPr indent="266700" algn="just"/>
                <a:r>
                  <a:rPr lang="en-US" altLang="zh-CN" dirty="0"/>
                  <a:t>	</a:t>
                </a:r>
                <a:r>
                  <a:rPr lang="zh-CN" altLang="zh-CN" kern="100" dirty="0">
                    <a:latin typeface="Times New Roman" panose="02020603050405020304" pitchFamily="18" charset="0"/>
                    <a:ea typeface="黑体" panose="02010609060101010101" pitchFamily="49" charset="-122"/>
                    <a:cs typeface="Times New Roman" panose="02020603050405020304" pitchFamily="18" charset="0"/>
                  </a:rPr>
                  <a:t>其中，</a:t>
                </a:r>
                <a:r>
                  <a:rPr lang="zh-CN" altLang="zh-CN" b="1" kern="100" dirty="0">
                    <a:latin typeface="Times New Roman" panose="02020603050405020304" pitchFamily="18" charset="0"/>
                    <a:ea typeface="黑体" panose="02010609060101010101" pitchFamily="49" charset="-122"/>
                    <a:cs typeface="Times New Roman" panose="02020603050405020304" pitchFamily="18" charset="0"/>
                  </a:rPr>
                  <a:t>指令平均时钟周期数</a:t>
                </a:r>
                <a:r>
                  <a:rPr lang="zh-CN" altLang="zh-CN" kern="100" dirty="0">
                    <a:latin typeface="Times New Roman" panose="02020603050405020304" pitchFamily="18" charset="0"/>
                    <a:ea typeface="黑体" panose="02010609060101010101" pitchFamily="49" charset="-122"/>
                    <a:cs typeface="Times New Roman" panose="02020603050405020304" pitchFamily="18" charset="0"/>
                  </a:rPr>
                  <a:t>（</a:t>
                </a:r>
                <a:r>
                  <a:rPr lang="en-US" altLang="zh-CN" kern="100" dirty="0">
                    <a:latin typeface="Times New Roman" panose="02020603050405020304" pitchFamily="18" charset="0"/>
                    <a:ea typeface="黑体" panose="02010609060101010101" pitchFamily="49" charset="-122"/>
                    <a:cs typeface="Times New Roman" panose="02020603050405020304" pitchFamily="18" charset="0"/>
                  </a:rPr>
                  <a:t>ClockCycle Per Instruction,</a:t>
                </a:r>
                <a:r>
                  <a:rPr lang="zh-CN" altLang="en-US" kern="100" dirty="0">
                    <a:latin typeface="Times New Roman" panose="02020603050405020304" pitchFamily="18" charset="0"/>
                    <a:ea typeface="黑体" panose="02010609060101010101" pitchFamily="49" charset="-122"/>
                    <a:cs typeface="Times New Roman" panose="02020603050405020304" pitchFamily="18" charset="0"/>
                  </a:rPr>
                  <a:t> </a:t>
                </a:r>
                <a:r>
                  <a:rPr lang="en-US" altLang="zh-CN" kern="100" dirty="0">
                    <a:latin typeface="Times New Roman" panose="02020603050405020304" pitchFamily="18" charset="0"/>
                    <a:ea typeface="黑体" panose="02010609060101010101" pitchFamily="49" charset="-122"/>
                    <a:cs typeface="Times New Roman" panose="02020603050405020304" pitchFamily="18" charset="0"/>
                  </a:rPr>
                  <a:t>CPI</a:t>
                </a:r>
                <a:r>
                  <a:rPr lang="zh-CN" altLang="zh-CN" kern="100" dirty="0">
                    <a:latin typeface="Times New Roman" panose="02020603050405020304" pitchFamily="18" charset="0"/>
                    <a:ea typeface="黑体" panose="02010609060101010101" pitchFamily="49" charset="-122"/>
                    <a:cs typeface="Times New Roman" panose="02020603050405020304" pitchFamily="18" charset="0"/>
                  </a:rPr>
                  <a:t>）是指执行某个程序或者程序片段时每条指令所需的时钟周期平均数。计算机运行的程序不同，不同的指令需要的时间可能不同，</a:t>
                </a:r>
                <a:r>
                  <a:rPr lang="en-US" altLang="zh-CN" kern="100" dirty="0">
                    <a:latin typeface="Times New Roman" panose="02020603050405020304" pitchFamily="18" charset="0"/>
                    <a:ea typeface="黑体" panose="02010609060101010101" pitchFamily="49" charset="-122"/>
                    <a:cs typeface="Times New Roman" panose="02020603050405020304" pitchFamily="18" charset="0"/>
                  </a:rPr>
                  <a:t>CPI</a:t>
                </a:r>
                <a:r>
                  <a:rPr lang="zh-CN" altLang="zh-CN" kern="100" dirty="0">
                    <a:latin typeface="Times New Roman" panose="02020603050405020304" pitchFamily="18" charset="0"/>
                    <a:ea typeface="黑体" panose="02010609060101010101" pitchFamily="49" charset="-122"/>
                    <a:cs typeface="Times New Roman" panose="02020603050405020304" pitchFamily="18" charset="0"/>
                  </a:rPr>
                  <a:t>指的是程序所有指令的时钟周期的平均数。</a:t>
                </a:r>
              </a:p>
            </p:txBody>
          </p:sp>
        </mc:Choice>
        <mc:Fallback xmlns="">
          <p:sp>
            <p:nvSpPr>
              <p:cNvPr id="7" name="文本框 6">
                <a:extLst>
                  <a:ext uri="{FF2B5EF4-FFF2-40B4-BE49-F238E27FC236}">
                    <a16:creationId xmlns:a16="http://schemas.microsoft.com/office/drawing/2014/main" id="{1912EC86-FF10-D841-957B-48CBAC5C561A}"/>
                  </a:ext>
                </a:extLst>
              </p:cNvPr>
              <p:cNvSpPr txBox="1">
                <a:spLocks noRot="1" noChangeAspect="1" noMove="1" noResize="1" noEditPoints="1" noAdjustHandles="1" noChangeArrowheads="1" noChangeShapeType="1" noTextEdit="1"/>
              </p:cNvSpPr>
              <p:nvPr/>
            </p:nvSpPr>
            <p:spPr>
              <a:xfrm>
                <a:off x="558247" y="1548355"/>
                <a:ext cx="11075505" cy="1785104"/>
              </a:xfrm>
              <a:prstGeom prst="rect">
                <a:avLst/>
              </a:prstGeom>
              <a:blipFill>
                <a:blip r:embed="rId3"/>
                <a:stretch>
                  <a:fillRect l="-496" t="-2048" r="-496" b="-3754"/>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 name="文本框 8">
                <a:extLst>
                  <a:ext uri="{FF2B5EF4-FFF2-40B4-BE49-F238E27FC236}">
                    <a16:creationId xmlns:a16="http://schemas.microsoft.com/office/drawing/2014/main" id="{8DAF49E2-F431-584A-A1BB-3D4A2C4767C2}"/>
                  </a:ext>
                </a:extLst>
              </p:cNvPr>
              <p:cNvSpPr txBox="1"/>
              <p:nvPr/>
            </p:nvSpPr>
            <p:spPr>
              <a:xfrm>
                <a:off x="351890" y="3524542"/>
                <a:ext cx="11342203" cy="677108"/>
              </a:xfrm>
              <a:prstGeom prst="rect">
                <a:avLst/>
              </a:prstGeom>
              <a:noFill/>
            </p:spPr>
            <p:txBody>
              <a:bodyPr wrap="square">
                <a:spAutoFit/>
              </a:bodyPr>
              <a:lstStyle/>
              <a:p>
                <a:pPr indent="266700" algn="just"/>
                <a:r>
                  <a:rPr lang="en-US" altLang="zh-CN" kern="100" dirty="0">
                    <a:latin typeface="Times New Roman" panose="02020603050405020304" pitchFamily="18" charset="0"/>
                    <a:ea typeface="黑体" panose="02010609060101010101" pitchFamily="49" charset="-122"/>
                    <a:cs typeface="Times New Roman" panose="02020603050405020304" pitchFamily="18" charset="0"/>
                  </a:rPr>
                  <a:t>	</a:t>
                </a:r>
                <a:r>
                  <a:rPr lang="zh-CN" altLang="zh-CN" kern="100" dirty="0">
                    <a:latin typeface="Times New Roman" panose="02020603050405020304" pitchFamily="18" charset="0"/>
                    <a:ea typeface="黑体" panose="02010609060101010101" pitchFamily="49" charset="-122"/>
                    <a:cs typeface="Times New Roman" panose="02020603050405020304" pitchFamily="18" charset="0"/>
                  </a:rPr>
                  <a:t>若已知</a:t>
                </a:r>
                <a:r>
                  <a:rPr lang="en-US" altLang="zh-CN" kern="100" dirty="0">
                    <a:latin typeface="Times New Roman" panose="02020603050405020304" pitchFamily="18" charset="0"/>
                    <a:ea typeface="黑体" panose="02010609060101010101" pitchFamily="49" charset="-122"/>
                    <a:cs typeface="Times New Roman" panose="02020603050405020304" pitchFamily="18" charset="0"/>
                  </a:rPr>
                  <a:t>CPI</a:t>
                </a:r>
                <a:r>
                  <a:rPr lang="zh-CN" altLang="zh-CN" kern="100" dirty="0">
                    <a:latin typeface="Times New Roman" panose="02020603050405020304" pitchFamily="18" charset="0"/>
                    <a:ea typeface="黑体" panose="02010609060101010101" pitchFamily="49" charset="-122"/>
                    <a:cs typeface="Times New Roman" panose="02020603050405020304" pitchFamily="18" charset="0"/>
                  </a:rPr>
                  <a:t>和一段程序运行的总指令数，可以得到</a:t>
                </a:r>
                <a:r>
                  <a:rPr lang="zh-CN" altLang="zh-CN" kern="100"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程序的总时钟周期数</a:t>
                </a:r>
                <a:r>
                  <a:rPr lang="zh-CN" altLang="zh-CN" kern="100" dirty="0">
                    <a:latin typeface="Times New Roman" panose="02020603050405020304" pitchFamily="18" charset="0"/>
                    <a:ea typeface="黑体" panose="02010609060101010101" pitchFamily="49" charset="-122"/>
                    <a:cs typeface="Times New Roman" panose="02020603050405020304" pitchFamily="18" charset="0"/>
                  </a:rPr>
                  <a:t>：</a:t>
                </a:r>
              </a:p>
              <a:p>
                <a:pPr/>
                <a14:m>
                  <m:oMathPara xmlns:m="http://schemas.openxmlformats.org/officeDocument/2006/math">
                    <m:oMathParaPr>
                      <m:jc m:val="centerGroup"/>
                    </m:oMathParaPr>
                    <m:oMath xmlns:m="http://schemas.openxmlformats.org/officeDocument/2006/math">
                      <m:r>
                        <a:rPr lang="zh-CN" altLang="zh-CN" sz="2000">
                          <a:latin typeface="Cambria Math" panose="02040503050406030204" pitchFamily="18" charset="0"/>
                        </a:rPr>
                        <m:t>程序的总时钟周期数</m:t>
                      </m:r>
                      <m:r>
                        <a:rPr lang="en-US" altLang="zh-CN" sz="2000">
                          <a:latin typeface="Cambria Math" panose="02040503050406030204" pitchFamily="18" charset="0"/>
                        </a:rPr>
                        <m:t>=</m:t>
                      </m:r>
                      <m:r>
                        <a:rPr lang="zh-CN" altLang="zh-CN" sz="2000">
                          <a:latin typeface="Cambria Math" panose="02040503050406030204" pitchFamily="18" charset="0"/>
                        </a:rPr>
                        <m:t>程序总指令条数</m:t>
                      </m:r>
                      <m:r>
                        <a:rPr lang="en-US" altLang="zh-CN" sz="2000">
                          <a:latin typeface="Cambria Math" panose="02040503050406030204" pitchFamily="18" charset="0"/>
                        </a:rPr>
                        <m:t>×</m:t>
                      </m:r>
                      <m:r>
                        <m:rPr>
                          <m:sty m:val="p"/>
                        </m:rPr>
                        <a:rPr lang="en-US" altLang="zh-CN" sz="2000">
                          <a:latin typeface="Cambria Math" panose="02040503050406030204" pitchFamily="18" charset="0"/>
                        </a:rPr>
                        <m:t>CPI</m:t>
                      </m:r>
                    </m:oMath>
                  </m:oMathPara>
                </a14:m>
                <a:endParaRPr lang="zh-CN" altLang="zh-CN" dirty="0"/>
              </a:p>
            </p:txBody>
          </p:sp>
        </mc:Choice>
        <mc:Fallback xmlns="">
          <p:sp>
            <p:nvSpPr>
              <p:cNvPr id="9" name="文本框 8">
                <a:extLst>
                  <a:ext uri="{FF2B5EF4-FFF2-40B4-BE49-F238E27FC236}">
                    <a16:creationId xmlns:a16="http://schemas.microsoft.com/office/drawing/2014/main" id="{8DAF49E2-F431-584A-A1BB-3D4A2C4767C2}"/>
                  </a:ext>
                </a:extLst>
              </p:cNvPr>
              <p:cNvSpPr txBox="1">
                <a:spLocks noRot="1" noChangeAspect="1" noMove="1" noResize="1" noEditPoints="1" noAdjustHandles="1" noChangeArrowheads="1" noChangeShapeType="1" noTextEdit="1"/>
              </p:cNvSpPr>
              <p:nvPr/>
            </p:nvSpPr>
            <p:spPr>
              <a:xfrm>
                <a:off x="351890" y="3524542"/>
                <a:ext cx="11342203" cy="677108"/>
              </a:xfrm>
              <a:prstGeom prst="rect">
                <a:avLst/>
              </a:prstGeom>
              <a:blipFill>
                <a:blip r:embed="rId4"/>
                <a:stretch>
                  <a:fillRect t="-6306" b="-720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1" name="文本框 10">
                <a:extLst>
                  <a:ext uri="{FF2B5EF4-FFF2-40B4-BE49-F238E27FC236}">
                    <a16:creationId xmlns:a16="http://schemas.microsoft.com/office/drawing/2014/main" id="{6F87C3F2-9C17-B14A-A840-3045D92D48F7}"/>
                  </a:ext>
                </a:extLst>
              </p:cNvPr>
              <p:cNvSpPr txBox="1"/>
              <p:nvPr/>
            </p:nvSpPr>
            <p:spPr>
              <a:xfrm>
                <a:off x="558246" y="4368278"/>
                <a:ext cx="11075505" cy="1486625"/>
              </a:xfrm>
              <a:prstGeom prst="rect">
                <a:avLst/>
              </a:prstGeom>
              <a:noFill/>
            </p:spPr>
            <p:txBody>
              <a:bodyPr wrap="square">
                <a:spAutoFit/>
              </a:bodyPr>
              <a:lstStyle/>
              <a:p>
                <a:pPr indent="266700" algn="just"/>
                <a:r>
                  <a:rPr lang="zh-CN" altLang="zh-CN" dirty="0"/>
                  <a:t>若已知程序中共有</a:t>
                </a:r>
                <a:r>
                  <a:rPr lang="en-US" altLang="zh-CN" dirty="0"/>
                  <a:t>n</a:t>
                </a:r>
                <a:r>
                  <a:rPr lang="zh-CN" altLang="zh-CN" dirty="0"/>
                  <a:t>种不同类型的指令，其中第</a:t>
                </a:r>
                <a14:m>
                  <m:oMath xmlns:m="http://schemas.openxmlformats.org/officeDocument/2006/math">
                    <m:r>
                      <a:rPr lang="en-US" altLang="zh-CN">
                        <a:latin typeface="Cambria Math" panose="02040503050406030204" pitchFamily="18" charset="0"/>
                      </a:rPr>
                      <m:t> </m:t>
                    </m:r>
                    <m:r>
                      <m:rPr>
                        <m:sty m:val="p"/>
                      </m:rPr>
                      <a:rPr lang="en-US" altLang="zh-CN">
                        <a:latin typeface="Cambria Math" panose="02040503050406030204" pitchFamily="18" charset="0"/>
                      </a:rPr>
                      <m:t>i</m:t>
                    </m:r>
                    <m:r>
                      <a:rPr lang="en-US" altLang="zh-CN">
                        <a:latin typeface="Cambria Math" panose="02040503050406030204" pitchFamily="18" charset="0"/>
                      </a:rPr>
                      <m:t> </m:t>
                    </m:r>
                  </m:oMath>
                </a14:m>
                <a:r>
                  <a:rPr lang="zh-CN" altLang="zh-CN" dirty="0"/>
                  <a:t>种指令的条数和</a:t>
                </a:r>
                <a:r>
                  <a:rPr lang="en-US" altLang="zh-CN" dirty="0"/>
                  <a:t>CPI</a:t>
                </a:r>
                <a:r>
                  <a:rPr lang="zh-CN" altLang="zh-CN" dirty="0"/>
                  <a:t>分别为</a:t>
                </a:r>
                <a14:m>
                  <m:oMath xmlns:m="http://schemas.openxmlformats.org/officeDocument/2006/math">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m:t>
                        </m:r>
                      </m:e>
                      <m:sub>
                        <m:r>
                          <m:rPr>
                            <m:sty m:val="p"/>
                          </m:rPr>
                          <a:rPr lang="en-US" altLang="zh-CN">
                            <a:latin typeface="Cambria Math" panose="02040503050406030204" pitchFamily="18" charset="0"/>
                          </a:rPr>
                          <m:t>i</m:t>
                        </m:r>
                      </m:sub>
                    </m:sSub>
                  </m:oMath>
                </a14:m>
                <a:r>
                  <a:rPr lang="zh-CN" altLang="zh-CN" dirty="0"/>
                  <a:t>和</a:t>
                </a:r>
                <a14:m>
                  <m:oMath xmlns:m="http://schemas.openxmlformats.org/officeDocument/2006/math">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CPI</m:t>
                        </m:r>
                      </m:e>
                      <m:sub>
                        <m:r>
                          <m:rPr>
                            <m:sty m:val="p"/>
                          </m:rPr>
                          <a:rPr lang="en-US" altLang="zh-CN">
                            <a:latin typeface="Cambria Math" panose="02040503050406030204" pitchFamily="18" charset="0"/>
                          </a:rPr>
                          <m:t>i</m:t>
                        </m:r>
                      </m:sub>
                    </m:sSub>
                  </m:oMath>
                </a14:m>
                <a:r>
                  <a:rPr lang="en-US" altLang="zh-CN" dirty="0"/>
                  <a:t>,</a:t>
                </a:r>
                <a:r>
                  <a:rPr lang="zh-CN" altLang="zh-CN" dirty="0"/>
                  <a:t>则</a:t>
                </a:r>
                <a:r>
                  <a:rPr lang="zh-CN" altLang="zh-CN" dirty="0">
                    <a:solidFill>
                      <a:srgbClr val="FF0000"/>
                    </a:solidFill>
                  </a:rPr>
                  <a:t>程序的总时钟周期数</a:t>
                </a:r>
                <a:r>
                  <a:rPr lang="zh-CN" altLang="zh-CN" dirty="0"/>
                  <a:t>可以被表示为：</a:t>
                </a:r>
              </a:p>
              <a:p>
                <a:pPr/>
                <a14:m>
                  <m:oMathPara xmlns:m="http://schemas.openxmlformats.org/officeDocument/2006/math">
                    <m:oMathParaPr>
                      <m:jc m:val="centerGroup"/>
                    </m:oMathParaPr>
                    <m:oMath xmlns:m="http://schemas.openxmlformats.org/officeDocument/2006/math">
                      <m:r>
                        <a:rPr lang="zh-CN" altLang="zh-CN" sz="2000">
                          <a:latin typeface="Cambria Math" panose="02040503050406030204" pitchFamily="18" charset="0"/>
                        </a:rPr>
                        <m:t>程序的总时钟周期数</m:t>
                      </m:r>
                      <m:r>
                        <a:rPr lang="en-US" altLang="zh-CN" sz="2000">
                          <a:latin typeface="Cambria Math" panose="02040503050406030204" pitchFamily="18" charset="0"/>
                        </a:rPr>
                        <m:t>=</m:t>
                      </m:r>
                      <m:nary>
                        <m:naryPr>
                          <m:chr m:val="∑"/>
                          <m:limLoc m:val="undOvr"/>
                          <m:ctrlPr>
                            <a:rPr lang="zh-CN" altLang="zh-CN" sz="2000" i="1">
                              <a:latin typeface="Cambria Math" panose="02040503050406030204" pitchFamily="18" charset="0"/>
                            </a:rPr>
                          </m:ctrlPr>
                        </m:naryPr>
                        <m:sub>
                          <m:r>
                            <a:rPr lang="en-US" altLang="zh-CN" sz="2000" i="1">
                              <a:latin typeface="Cambria Math" panose="02040503050406030204" pitchFamily="18" charset="0"/>
                            </a:rPr>
                            <m:t>𝑖</m:t>
                          </m:r>
                          <m:r>
                            <a:rPr lang="en-US" altLang="zh-CN" sz="2000" i="1">
                              <a:latin typeface="Cambria Math" panose="02040503050406030204" pitchFamily="18" charset="0"/>
                            </a:rPr>
                            <m:t>=1</m:t>
                          </m:r>
                        </m:sub>
                        <m:sup>
                          <m:r>
                            <a:rPr lang="en-US" altLang="zh-CN" sz="2000" i="1">
                              <a:latin typeface="Cambria Math" panose="02040503050406030204" pitchFamily="18" charset="0"/>
                            </a:rPr>
                            <m:t>𝑛</m:t>
                          </m:r>
                        </m:sup>
                        <m:e>
                          <m:r>
                            <a:rPr lang="en-US" altLang="zh-CN" sz="2000" i="1">
                              <a:latin typeface="Cambria Math" panose="02040503050406030204" pitchFamily="18" charset="0"/>
                            </a:rPr>
                            <m:t>(</m:t>
                          </m:r>
                          <m:sSub>
                            <m:sSubPr>
                              <m:ctrlPr>
                                <a:rPr lang="zh-CN" altLang="zh-CN" sz="2000" i="1">
                                  <a:latin typeface="Cambria Math" panose="02040503050406030204" pitchFamily="18" charset="0"/>
                                </a:rPr>
                              </m:ctrlPr>
                            </m:sSubPr>
                            <m:e>
                              <m:r>
                                <m:rPr>
                                  <m:sty m:val="p"/>
                                </m:rPr>
                                <a:rPr lang="en-US" altLang="zh-CN" sz="2000">
                                  <a:latin typeface="Cambria Math" panose="02040503050406030204" pitchFamily="18" charset="0"/>
                                </a:rPr>
                                <m:t>C</m:t>
                              </m:r>
                            </m:e>
                            <m:sub>
                              <m:r>
                                <m:rPr>
                                  <m:sty m:val="p"/>
                                </m:rPr>
                                <a:rPr lang="en-US" altLang="zh-CN" sz="2000">
                                  <a:latin typeface="Cambria Math" panose="02040503050406030204" pitchFamily="18" charset="0"/>
                                </a:rPr>
                                <m:t>i</m:t>
                              </m:r>
                            </m:sub>
                          </m:sSub>
                          <m:r>
                            <a:rPr lang="en-US" altLang="zh-CN" sz="2000" i="1">
                              <a:latin typeface="Cambria Math" panose="02040503050406030204" pitchFamily="18" charset="0"/>
                            </a:rPr>
                            <m:t>×</m:t>
                          </m:r>
                          <m:sSub>
                            <m:sSubPr>
                              <m:ctrlPr>
                                <a:rPr lang="zh-CN" altLang="zh-CN" sz="2000" i="1">
                                  <a:latin typeface="Cambria Math" panose="02040503050406030204" pitchFamily="18" charset="0"/>
                                </a:rPr>
                              </m:ctrlPr>
                            </m:sSubPr>
                            <m:e>
                              <m:r>
                                <m:rPr>
                                  <m:sty m:val="p"/>
                                </m:rPr>
                                <a:rPr lang="en-US" altLang="zh-CN" sz="2000">
                                  <a:latin typeface="Cambria Math" panose="02040503050406030204" pitchFamily="18" charset="0"/>
                                </a:rPr>
                                <m:t>CPI</m:t>
                              </m:r>
                            </m:e>
                            <m:sub>
                              <m:r>
                                <m:rPr>
                                  <m:sty m:val="p"/>
                                </m:rPr>
                                <a:rPr lang="en-US" altLang="zh-CN" sz="2000">
                                  <a:latin typeface="Cambria Math" panose="02040503050406030204" pitchFamily="18" charset="0"/>
                                </a:rPr>
                                <m:t>i</m:t>
                              </m:r>
                            </m:sub>
                          </m:sSub>
                          <m:r>
                            <a:rPr lang="en-US" altLang="zh-CN" sz="2000" i="1">
                              <a:latin typeface="Cambria Math" panose="02040503050406030204" pitchFamily="18" charset="0"/>
                            </a:rPr>
                            <m:t>)</m:t>
                          </m:r>
                        </m:e>
                      </m:nary>
                    </m:oMath>
                  </m:oMathPara>
                </a14:m>
                <a:endParaRPr lang="zh-CN" altLang="zh-CN" dirty="0"/>
              </a:p>
            </p:txBody>
          </p:sp>
        </mc:Choice>
        <mc:Fallback xmlns="">
          <p:sp>
            <p:nvSpPr>
              <p:cNvPr id="11" name="文本框 10">
                <a:extLst>
                  <a:ext uri="{FF2B5EF4-FFF2-40B4-BE49-F238E27FC236}">
                    <a16:creationId xmlns:a16="http://schemas.microsoft.com/office/drawing/2014/main" id="{6F87C3F2-9C17-B14A-A840-3045D92D48F7}"/>
                  </a:ext>
                </a:extLst>
              </p:cNvPr>
              <p:cNvSpPr txBox="1">
                <a:spLocks noRot="1" noChangeAspect="1" noMove="1" noResize="1" noEditPoints="1" noAdjustHandles="1" noChangeArrowheads="1" noChangeShapeType="1" noTextEdit="1"/>
              </p:cNvSpPr>
              <p:nvPr/>
            </p:nvSpPr>
            <p:spPr>
              <a:xfrm>
                <a:off x="558246" y="4368278"/>
                <a:ext cx="11075505" cy="1486625"/>
              </a:xfrm>
              <a:prstGeom prst="rect">
                <a:avLst/>
              </a:prstGeom>
              <a:blipFill>
                <a:blip r:embed="rId5"/>
                <a:stretch>
                  <a:fillRect l="-496" t="-3292" r="-496"/>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021283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1"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指令</a:t>
            </a:r>
            <a:r>
              <a:rPr lang="zh-CN" altLang="zh-CN" dirty="0">
                <a:solidFill>
                  <a:schemeClr val="tx1"/>
                </a:solidFill>
              </a:rPr>
              <a:t>性能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69</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zh-CN" dirty="0"/>
              <a:t>指令性能</a:t>
            </a:r>
            <a:r>
              <a:rPr lang="zh-CN" altLang="zh-CN" dirty="0">
                <a:solidFill>
                  <a:srgbClr val="C00000"/>
                </a:solidFill>
              </a:rPr>
              <a:t>  </a:t>
            </a:r>
            <a:endParaRPr lang="zh-CN" altLang="en-US" dirty="0">
              <a:solidFill>
                <a:srgbClr val="C00000"/>
              </a:solidFill>
              <a:latin typeface="黑体" panose="02010609060101010101" pitchFamily="49" charset="-122"/>
            </a:endParaRPr>
          </a:p>
          <a:p>
            <a:endParaRPr lang="zh-CN" altLang="en-US" dirty="0"/>
          </a:p>
          <a:p>
            <a:endParaRPr lang="zh-CN" altLang="en-US" dirty="0"/>
          </a:p>
        </p:txBody>
      </p:sp>
      <mc:AlternateContent xmlns:mc="http://schemas.openxmlformats.org/markup-compatibility/2006" xmlns:a14="http://schemas.microsoft.com/office/drawing/2010/main">
        <mc:Choice Requires="a14">
          <p:sp>
            <p:nvSpPr>
              <p:cNvPr id="13" name="文本框 12">
                <a:extLst>
                  <a:ext uri="{FF2B5EF4-FFF2-40B4-BE49-F238E27FC236}">
                    <a16:creationId xmlns:a16="http://schemas.microsoft.com/office/drawing/2014/main" id="{0A656BFC-9585-FE42-9833-8EC1DE7B569B}"/>
                  </a:ext>
                </a:extLst>
              </p:cNvPr>
              <p:cNvSpPr txBox="1"/>
              <p:nvPr/>
            </p:nvSpPr>
            <p:spPr>
              <a:xfrm>
                <a:off x="558248" y="1649121"/>
                <a:ext cx="11075504" cy="1023485"/>
              </a:xfrm>
              <a:prstGeom prst="rect">
                <a:avLst/>
              </a:prstGeom>
              <a:noFill/>
            </p:spPr>
            <p:txBody>
              <a:bodyPr wrap="square">
                <a:spAutoFit/>
              </a:bodyPr>
              <a:lstStyle/>
              <a:p>
                <a:pPr indent="266700" algn="just"/>
                <a:r>
                  <a:rPr lang="zh-CN" altLang="zh-CN" dirty="0"/>
                  <a:t>因此我们可以给出一段</a:t>
                </a:r>
                <a:r>
                  <a:rPr lang="zh-CN" altLang="zh-CN" dirty="0">
                    <a:solidFill>
                      <a:srgbClr val="FF0000"/>
                    </a:solidFill>
                  </a:rPr>
                  <a:t>程序的综合</a:t>
                </a:r>
                <a:r>
                  <a:rPr lang="en-US" altLang="zh-CN" dirty="0">
                    <a:solidFill>
                      <a:srgbClr val="FF0000"/>
                    </a:solidFill>
                  </a:rPr>
                  <a:t>CPI</a:t>
                </a:r>
                <a:r>
                  <a:rPr lang="zh-CN" altLang="zh-CN" dirty="0"/>
                  <a:t>：</a:t>
                </a:r>
              </a:p>
              <a:p>
                <a:pPr/>
                <a14:m>
                  <m:oMathPara xmlns:m="http://schemas.openxmlformats.org/officeDocument/2006/math">
                    <m:oMathParaPr>
                      <m:jc m:val="centerGroup"/>
                    </m:oMathParaPr>
                    <m:oMath xmlns:m="http://schemas.openxmlformats.org/officeDocument/2006/math">
                      <m:r>
                        <m:rPr>
                          <m:sty m:val="p"/>
                        </m:rPr>
                        <a:rPr lang="en-US" altLang="zh-CN" sz="2000">
                          <a:latin typeface="Cambria Math" panose="02040503050406030204" pitchFamily="18" charset="0"/>
                        </a:rPr>
                        <m:t>CPI</m:t>
                      </m:r>
                      <m:r>
                        <a:rPr lang="en-US" altLang="zh-CN" sz="2000">
                          <a:latin typeface="Cambria Math" panose="02040503050406030204" pitchFamily="18" charset="0"/>
                        </a:rPr>
                        <m:t>=</m:t>
                      </m:r>
                      <m:f>
                        <m:fPr>
                          <m:ctrlPr>
                            <a:rPr lang="zh-CN" altLang="zh-CN" sz="2000" i="1">
                              <a:latin typeface="Cambria Math" panose="02040503050406030204" pitchFamily="18" charset="0"/>
                            </a:rPr>
                          </m:ctrlPr>
                        </m:fPr>
                        <m:num>
                          <m:r>
                            <a:rPr lang="zh-CN" altLang="zh-CN" sz="2000">
                              <a:latin typeface="Cambria Math" panose="02040503050406030204" pitchFamily="18" charset="0"/>
                            </a:rPr>
                            <m:t>程序的总时钟周期数</m:t>
                          </m:r>
                        </m:num>
                        <m:den>
                          <m:r>
                            <a:rPr lang="zh-CN" altLang="zh-CN" sz="2000">
                              <a:latin typeface="Cambria Math" panose="02040503050406030204" pitchFamily="18" charset="0"/>
                            </a:rPr>
                            <m:t>程序的总指令条数</m:t>
                          </m:r>
                        </m:den>
                      </m:f>
                    </m:oMath>
                  </m:oMathPara>
                </a14:m>
                <a:endParaRPr lang="zh-CN" altLang="en-US" dirty="0"/>
              </a:p>
            </p:txBody>
          </p:sp>
        </mc:Choice>
        <mc:Fallback xmlns="">
          <p:sp>
            <p:nvSpPr>
              <p:cNvPr id="13" name="文本框 12">
                <a:extLst>
                  <a:ext uri="{FF2B5EF4-FFF2-40B4-BE49-F238E27FC236}">
                    <a16:creationId xmlns:a16="http://schemas.microsoft.com/office/drawing/2014/main" id="{0A656BFC-9585-FE42-9833-8EC1DE7B569B}"/>
                  </a:ext>
                </a:extLst>
              </p:cNvPr>
              <p:cNvSpPr txBox="1">
                <a:spLocks noRot="1" noChangeAspect="1" noMove="1" noResize="1" noEditPoints="1" noAdjustHandles="1" noChangeArrowheads="1" noChangeShapeType="1" noTextEdit="1"/>
              </p:cNvSpPr>
              <p:nvPr/>
            </p:nvSpPr>
            <p:spPr>
              <a:xfrm>
                <a:off x="558248" y="1649121"/>
                <a:ext cx="11075504" cy="1023485"/>
              </a:xfrm>
              <a:prstGeom prst="rect">
                <a:avLst/>
              </a:prstGeom>
              <a:blipFill>
                <a:blip r:embed="rId3"/>
                <a:stretch>
                  <a:fillRect t="-4790"/>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0" name="文本框 9">
                <a:extLst>
                  <a:ext uri="{FF2B5EF4-FFF2-40B4-BE49-F238E27FC236}">
                    <a16:creationId xmlns:a16="http://schemas.microsoft.com/office/drawing/2014/main" id="{2E8214EB-D42E-0A46-A5A7-EE663BA6234C}"/>
                  </a:ext>
                </a:extLst>
              </p:cNvPr>
              <p:cNvSpPr txBox="1"/>
              <p:nvPr/>
            </p:nvSpPr>
            <p:spPr>
              <a:xfrm>
                <a:off x="558248" y="3249147"/>
                <a:ext cx="10268778" cy="1601272"/>
              </a:xfrm>
              <a:prstGeom prst="rect">
                <a:avLst/>
              </a:prstGeom>
              <a:noFill/>
            </p:spPr>
            <p:txBody>
              <a:bodyPr wrap="square">
                <a:spAutoFit/>
              </a:bodyPr>
              <a:lstStyle/>
              <a:p>
                <a:pPr indent="266700" algn="just"/>
                <a:r>
                  <a:rPr lang="zh-CN" altLang="zh-CN" dirty="0"/>
                  <a:t>现在我们可以给出</a:t>
                </a:r>
                <a:r>
                  <a:rPr lang="en-US" altLang="zh-CN" dirty="0">
                    <a:solidFill>
                      <a:srgbClr val="FF0000"/>
                    </a:solidFill>
                  </a:rPr>
                  <a:t>CPU</a:t>
                </a:r>
                <a:r>
                  <a:rPr lang="zh-CN" altLang="zh-CN" dirty="0">
                    <a:solidFill>
                      <a:srgbClr val="FF0000"/>
                    </a:solidFill>
                  </a:rPr>
                  <a:t>执行时间</a:t>
                </a:r>
                <a:r>
                  <a:rPr lang="zh-CN" altLang="zh-CN" dirty="0"/>
                  <a:t>包含更多因素的公式：</a:t>
                </a:r>
                <a:endParaRPr lang="en-US" altLang="zh-CN" dirty="0"/>
              </a:p>
              <a:p>
                <a:pPr indent="266700" algn="just"/>
                <a:endParaRPr lang="zh-CN" altLang="zh-CN" dirty="0"/>
              </a:p>
              <a:p>
                <a:pPr indent="266700" algn="just"/>
                <a14:m>
                  <m:oMathPara xmlns:m="http://schemas.openxmlformats.org/officeDocument/2006/math">
                    <m:oMathParaPr>
                      <m:jc m:val="centerGroup"/>
                    </m:oMathParaPr>
                    <m:oMath xmlns:m="http://schemas.openxmlformats.org/officeDocument/2006/math">
                      <m:r>
                        <a:rPr lang="zh-CN" altLang="zh-CN" sz="2000">
                          <a:latin typeface="Cambria Math" panose="02040503050406030204" pitchFamily="18" charset="0"/>
                        </a:rPr>
                        <m:t>程序的</m:t>
                      </m:r>
                      <m:r>
                        <m:rPr>
                          <m:sty m:val="p"/>
                        </m:rPr>
                        <a:rPr lang="en-US" altLang="zh-CN" sz="2000">
                          <a:latin typeface="Cambria Math" panose="02040503050406030204" pitchFamily="18" charset="0"/>
                        </a:rPr>
                        <m:t>CPU</m:t>
                      </m:r>
                      <m:r>
                        <a:rPr lang="zh-CN" altLang="zh-CN" sz="2000">
                          <a:latin typeface="Cambria Math" panose="02040503050406030204" pitchFamily="18" charset="0"/>
                        </a:rPr>
                        <m:t>执行时间</m:t>
                      </m:r>
                      <m:r>
                        <a:rPr lang="en-US" altLang="zh-CN" sz="2000">
                          <a:latin typeface="Cambria Math" panose="02040503050406030204" pitchFamily="18" charset="0"/>
                        </a:rPr>
                        <m:t>=</m:t>
                      </m:r>
                      <m:r>
                        <a:rPr lang="zh-CN" altLang="zh-CN" sz="2000">
                          <a:latin typeface="Cambria Math" panose="02040503050406030204" pitchFamily="18" charset="0"/>
                        </a:rPr>
                        <m:t>程序的指令数</m:t>
                      </m:r>
                      <m:r>
                        <a:rPr lang="en-US" altLang="zh-CN" sz="2000">
                          <a:latin typeface="Cambria Math" panose="02040503050406030204" pitchFamily="18" charset="0"/>
                        </a:rPr>
                        <m:t>×</m:t>
                      </m:r>
                      <m:r>
                        <m:rPr>
                          <m:sty m:val="p"/>
                        </m:rPr>
                        <a:rPr lang="en-US" altLang="zh-CN" sz="2000">
                          <a:latin typeface="Cambria Math" panose="02040503050406030204" pitchFamily="18" charset="0"/>
                        </a:rPr>
                        <m:t>CPI</m:t>
                      </m:r>
                      <m:r>
                        <a:rPr lang="en-US" altLang="zh-CN" sz="2000">
                          <a:latin typeface="Cambria Math" panose="02040503050406030204" pitchFamily="18" charset="0"/>
                        </a:rPr>
                        <m:t>×</m:t>
                      </m:r>
                      <m:r>
                        <a:rPr lang="zh-CN" altLang="zh-CN" sz="2000">
                          <a:latin typeface="Cambria Math" panose="02040503050406030204" pitchFamily="18" charset="0"/>
                        </a:rPr>
                        <m:t>时钟周期长度</m:t>
                      </m:r>
                    </m:oMath>
                  </m:oMathPara>
                </a14:m>
                <a:endParaRPr lang="zh-CN" altLang="zh-CN" sz="2000" dirty="0"/>
              </a:p>
              <a:p>
                <a:pPr indent="266700" algn="just"/>
                <a14:m>
                  <m:oMathPara xmlns:m="http://schemas.openxmlformats.org/officeDocument/2006/math">
                    <m:oMathParaPr>
                      <m:jc m:val="centerGroup"/>
                    </m:oMathParaPr>
                    <m:oMath xmlns:m="http://schemas.openxmlformats.org/officeDocument/2006/math">
                      <m:r>
                        <a:rPr lang="en-US" altLang="zh-CN" sz="2000">
                          <a:latin typeface="Cambria Math" panose="02040503050406030204" pitchFamily="18" charset="0"/>
                        </a:rPr>
                        <m:t>           =</m:t>
                      </m:r>
                      <m:f>
                        <m:fPr>
                          <m:ctrlPr>
                            <a:rPr lang="zh-CN" altLang="zh-CN" sz="2000" i="1">
                              <a:latin typeface="Cambria Math" panose="02040503050406030204" pitchFamily="18" charset="0"/>
                            </a:rPr>
                          </m:ctrlPr>
                        </m:fPr>
                        <m:num>
                          <m:r>
                            <a:rPr lang="zh-CN" altLang="zh-CN" sz="2000">
                              <a:latin typeface="Cambria Math" panose="02040503050406030204" pitchFamily="18" charset="0"/>
                            </a:rPr>
                            <m:t>程序的指令数</m:t>
                          </m:r>
                          <m:r>
                            <a:rPr lang="en-US" altLang="zh-CN" sz="2000">
                              <a:latin typeface="Cambria Math" panose="02040503050406030204" pitchFamily="18" charset="0"/>
                            </a:rPr>
                            <m:t>×</m:t>
                          </m:r>
                          <m:r>
                            <m:rPr>
                              <m:sty m:val="p"/>
                            </m:rPr>
                            <a:rPr lang="en-US" altLang="zh-CN" sz="2000">
                              <a:latin typeface="Cambria Math" panose="02040503050406030204" pitchFamily="18" charset="0"/>
                            </a:rPr>
                            <m:t>CPI</m:t>
                          </m:r>
                        </m:num>
                        <m:den>
                          <m:r>
                            <a:rPr lang="zh-CN" altLang="zh-CN" sz="2000">
                              <a:latin typeface="Cambria Math" panose="02040503050406030204" pitchFamily="18" charset="0"/>
                            </a:rPr>
                            <m:t>时钟频率</m:t>
                          </m:r>
                        </m:den>
                      </m:f>
                    </m:oMath>
                  </m:oMathPara>
                </a14:m>
                <a:endParaRPr lang="zh-CN" altLang="zh-CN" sz="2000" dirty="0"/>
              </a:p>
            </p:txBody>
          </p:sp>
        </mc:Choice>
        <mc:Fallback xmlns="">
          <p:sp>
            <p:nvSpPr>
              <p:cNvPr id="10" name="文本框 9">
                <a:extLst>
                  <a:ext uri="{FF2B5EF4-FFF2-40B4-BE49-F238E27FC236}">
                    <a16:creationId xmlns:a16="http://schemas.microsoft.com/office/drawing/2014/main" id="{2E8214EB-D42E-0A46-A5A7-EE663BA6234C}"/>
                  </a:ext>
                </a:extLst>
              </p:cNvPr>
              <p:cNvSpPr txBox="1">
                <a:spLocks noRot="1" noChangeAspect="1" noMove="1" noResize="1" noEditPoints="1" noAdjustHandles="1" noChangeArrowheads="1" noChangeShapeType="1" noTextEdit="1"/>
              </p:cNvSpPr>
              <p:nvPr/>
            </p:nvSpPr>
            <p:spPr>
              <a:xfrm>
                <a:off x="558248" y="3249147"/>
                <a:ext cx="10268778" cy="1601272"/>
              </a:xfrm>
              <a:prstGeom prst="rect">
                <a:avLst/>
              </a:prstGeom>
              <a:blipFill>
                <a:blip r:embed="rId4"/>
                <a:stretch>
                  <a:fillRect t="-304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331382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BACD59BA-72C7-48BD-A7FD-E794A9BB630B}"/>
              </a:ext>
            </a:extLst>
          </p:cNvPr>
          <p:cNvSpPr>
            <a:spLocks noGrp="1"/>
          </p:cNvSpPr>
          <p:nvPr>
            <p:ph type="title"/>
          </p:nvPr>
        </p:nvSpPr>
        <p:spPr/>
        <p:txBody>
          <a:bodyPr/>
          <a:lstStyle/>
          <a:p>
            <a:r>
              <a:rPr lang="zh-CN" altLang="en-US" dirty="0"/>
              <a:t>考核方式</a:t>
            </a:r>
          </a:p>
        </p:txBody>
      </p:sp>
      <p:sp>
        <p:nvSpPr>
          <p:cNvPr id="4" name="灯片编号占位符 3">
            <a:extLst>
              <a:ext uri="{FF2B5EF4-FFF2-40B4-BE49-F238E27FC236}">
                <a16:creationId xmlns:a16="http://schemas.microsoft.com/office/drawing/2014/main" id="{09C6A948-E137-4430-9FC7-01D004D49021}"/>
              </a:ext>
            </a:extLst>
          </p:cNvPr>
          <p:cNvSpPr>
            <a:spLocks noGrp="1"/>
          </p:cNvSpPr>
          <p:nvPr>
            <p:ph type="sldNum" sz="quarter" idx="10"/>
          </p:nvPr>
        </p:nvSpPr>
        <p:spPr/>
        <p:txBody>
          <a:bodyPr/>
          <a:lstStyle/>
          <a:p>
            <a:fld id="{4235D990-D27F-4F2C-9FEA-C8DF9BEEB4E2}" type="slidenum">
              <a:rPr lang="zh-CN" altLang="en-US" smtClean="0"/>
              <a:t>7</a:t>
            </a:fld>
            <a:endParaRPr lang="zh-CN" altLang="en-US" dirty="0"/>
          </a:p>
        </p:txBody>
      </p:sp>
      <p:sp>
        <p:nvSpPr>
          <p:cNvPr id="5" name="内容占位符 2">
            <a:extLst>
              <a:ext uri="{FF2B5EF4-FFF2-40B4-BE49-F238E27FC236}">
                <a16:creationId xmlns:a16="http://schemas.microsoft.com/office/drawing/2014/main" id="{DFBD2829-3158-41D3-BEFD-DB62171ECB5C}"/>
              </a:ext>
            </a:extLst>
          </p:cNvPr>
          <p:cNvSpPr>
            <a:spLocks noGrp="1" noChangeArrowheads="1"/>
          </p:cNvSpPr>
          <p:nvPr>
            <p:ph idx="1"/>
          </p:nvPr>
        </p:nvSpPr>
        <p:spPr>
          <a:xfrm>
            <a:off x="487680" y="1383792"/>
            <a:ext cx="8991600" cy="4953000"/>
          </a:xfrm>
        </p:spPr>
        <p:txBody>
          <a:bodyPr/>
          <a:lstStyle/>
          <a:p>
            <a:r>
              <a:rPr lang="zh-CN" altLang="en-US" sz="2800" dirty="0"/>
              <a:t>平时成绩（课堂讨论、小测验、作业）：</a:t>
            </a:r>
            <a:r>
              <a:rPr lang="en-US" altLang="zh-CN" sz="2800" dirty="0"/>
              <a:t>20%</a:t>
            </a:r>
          </a:p>
          <a:p>
            <a:endParaRPr lang="en-US" altLang="zh-CN" sz="2800" dirty="0"/>
          </a:p>
          <a:p>
            <a:r>
              <a:rPr lang="zh-CN" altLang="en-US" sz="2800" dirty="0"/>
              <a:t>实验成绩： </a:t>
            </a:r>
            <a:r>
              <a:rPr lang="en-US" altLang="zh-CN" sz="2800" dirty="0"/>
              <a:t>30%</a:t>
            </a:r>
          </a:p>
          <a:p>
            <a:endParaRPr lang="en-US" altLang="zh-CN" sz="2800" dirty="0"/>
          </a:p>
          <a:p>
            <a:r>
              <a:rPr lang="zh-CN" altLang="en-US" sz="2800" dirty="0"/>
              <a:t>期末考试（半开卷）： </a:t>
            </a:r>
            <a:r>
              <a:rPr lang="en-US" altLang="zh-CN" sz="2800" dirty="0"/>
              <a:t>50%</a:t>
            </a:r>
            <a:endParaRPr lang="zh-CN" altLang="en-US" sz="2800" dirty="0"/>
          </a:p>
        </p:txBody>
      </p:sp>
    </p:spTree>
    <p:extLst>
      <p:ext uri="{BB962C8B-B14F-4D97-AF65-F5344CB8AC3E}">
        <p14:creationId xmlns:p14="http://schemas.microsoft.com/office/powerpoint/2010/main" val="266783010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指令</a:t>
            </a:r>
            <a:r>
              <a:rPr lang="zh-CN" altLang="zh-CN" dirty="0">
                <a:solidFill>
                  <a:schemeClr val="tx1"/>
                </a:solidFill>
              </a:rPr>
              <a:t>性能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70</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en-US" dirty="0">
                <a:solidFill>
                  <a:srgbClr val="FF0000"/>
                </a:solidFill>
              </a:rPr>
              <a:t>例</a:t>
            </a:r>
            <a:r>
              <a:rPr lang="en-US" altLang="zh-CN" dirty="0">
                <a:solidFill>
                  <a:srgbClr val="FF0000"/>
                </a:solidFill>
              </a:rPr>
              <a:t>1.2</a:t>
            </a:r>
            <a:r>
              <a:rPr lang="zh-CN" altLang="zh-CN" dirty="0">
                <a:solidFill>
                  <a:srgbClr val="FF0000"/>
                </a:solidFill>
              </a:rPr>
              <a:t>  </a:t>
            </a:r>
            <a:endParaRPr lang="zh-CN" altLang="en-US" dirty="0">
              <a:solidFill>
                <a:srgbClr val="FF0000"/>
              </a:solidFill>
              <a:latin typeface="黑体" panose="02010609060101010101" pitchFamily="49" charset="-122"/>
            </a:endParaRPr>
          </a:p>
          <a:p>
            <a:endParaRPr lang="zh-CN" altLang="en-US" dirty="0"/>
          </a:p>
          <a:p>
            <a:endParaRPr lang="zh-CN" altLang="en-US" dirty="0"/>
          </a:p>
        </p:txBody>
      </p:sp>
      <mc:AlternateContent xmlns:mc="http://schemas.openxmlformats.org/markup-compatibility/2006" xmlns:a14="http://schemas.microsoft.com/office/drawing/2010/main">
        <mc:Choice Requires="a14">
          <p:sp>
            <p:nvSpPr>
              <p:cNvPr id="10" name="矩形 9">
                <a:extLst>
                  <a:ext uri="{FF2B5EF4-FFF2-40B4-BE49-F238E27FC236}">
                    <a16:creationId xmlns:a16="http://schemas.microsoft.com/office/drawing/2014/main" id="{4F0E7339-773E-F642-A6E9-1FAE851F83D3}"/>
                  </a:ext>
                </a:extLst>
              </p:cNvPr>
              <p:cNvSpPr/>
              <p:nvPr/>
            </p:nvSpPr>
            <p:spPr>
              <a:xfrm>
                <a:off x="456885" y="1471005"/>
                <a:ext cx="10886976" cy="2585323"/>
              </a:xfrm>
              <a:prstGeom prst="rect">
                <a:avLst/>
              </a:prstGeom>
            </p:spPr>
            <p:txBody>
              <a:bodyPr wrap="square">
                <a:spAutoFit/>
              </a:bodyPr>
              <a:lstStyle/>
              <a:p>
                <a:r>
                  <a:rPr lang="en-US" altLang="zh-CN" dirty="0"/>
                  <a:t>	</a:t>
                </a:r>
                <a:r>
                  <a:rPr lang="zh-CN" altLang="zh-CN" dirty="0"/>
                  <a:t>同一个指令系统结构有两种不同的实现方式。根据</a:t>
                </a:r>
                <a:r>
                  <a:rPr lang="en-US" altLang="zh-CN" dirty="0"/>
                  <a:t>CPI</a:t>
                </a:r>
                <a:r>
                  <a:rPr lang="zh-CN" altLang="zh-CN" dirty="0"/>
                  <a:t>的不同将指令分为四类</a:t>
                </a:r>
                <a:r>
                  <a:rPr lang="en-US" altLang="zh-CN" dirty="0"/>
                  <a:t> (A</a:t>
                </a:r>
                <a:r>
                  <a:rPr lang="zh-CN" altLang="zh-CN" dirty="0"/>
                  <a:t>、</a:t>
                </a:r>
                <a:r>
                  <a:rPr lang="en-US" altLang="zh-CN" dirty="0"/>
                  <a:t>B</a:t>
                </a:r>
                <a:r>
                  <a:rPr lang="zh-CN" altLang="zh-CN" dirty="0"/>
                  <a:t>、</a:t>
                </a:r>
                <a:r>
                  <a:rPr lang="en-US" altLang="zh-CN" dirty="0"/>
                  <a:t>C</a:t>
                </a:r>
                <a:r>
                  <a:rPr lang="zh-CN" altLang="zh-CN" dirty="0"/>
                  <a:t>和</a:t>
                </a:r>
                <a:r>
                  <a:rPr lang="en-US" altLang="zh-CN" dirty="0"/>
                  <a:t>D)</a:t>
                </a:r>
                <a:r>
                  <a:rPr lang="zh-CN" altLang="zh-CN" dirty="0"/>
                  <a:t>。给定一个程序，有</a:t>
                </a:r>
                <a14:m>
                  <m:oMath xmlns:m="http://schemas.openxmlformats.org/officeDocument/2006/math">
                    <m:r>
                      <a:rPr lang="en-US" altLang="zh-CN">
                        <a:latin typeface="Cambria Math" panose="02040503050406030204" pitchFamily="18" charset="0"/>
                      </a:rPr>
                      <m:t>1.0×</m:t>
                    </m:r>
                    <m:sSup>
                      <m:sSupPr>
                        <m:ctrlPr>
                          <a:rPr lang="zh-CN" altLang="zh-CN" i="1">
                            <a:latin typeface="Cambria Math" panose="02040503050406030204" pitchFamily="18" charset="0"/>
                          </a:rPr>
                        </m:ctrlPr>
                      </m:sSupPr>
                      <m:e>
                        <m:r>
                          <a:rPr lang="en-US" altLang="zh-CN">
                            <a:latin typeface="Cambria Math" panose="02040503050406030204" pitchFamily="18" charset="0"/>
                          </a:rPr>
                          <m:t>10</m:t>
                        </m:r>
                      </m:e>
                      <m:sup>
                        <m:r>
                          <a:rPr lang="en-US" altLang="zh-CN">
                            <a:latin typeface="Cambria Math" panose="02040503050406030204" pitchFamily="18" charset="0"/>
                          </a:rPr>
                          <m:t>6</m:t>
                        </m:r>
                      </m:sup>
                    </m:sSup>
                  </m:oMath>
                </a14:m>
                <a:r>
                  <a:rPr lang="zh-CN" altLang="zh-CN" dirty="0"/>
                  <a:t>条动态指令，四类指令比例如下：</a:t>
                </a:r>
                <a:r>
                  <a:rPr lang="en-US" altLang="zh-CN" dirty="0"/>
                  <a:t>A</a:t>
                </a:r>
                <a:r>
                  <a:rPr lang="zh-CN" altLang="zh-CN" dirty="0"/>
                  <a:t>，</a:t>
                </a:r>
                <a:r>
                  <a:rPr lang="en-US" altLang="zh-CN" dirty="0"/>
                  <a:t>10%</a:t>
                </a:r>
                <a:r>
                  <a:rPr lang="zh-CN" altLang="zh-CN" dirty="0"/>
                  <a:t>；</a:t>
                </a:r>
                <a:r>
                  <a:rPr lang="en-US" altLang="zh-CN" dirty="0"/>
                  <a:t>B</a:t>
                </a:r>
                <a:r>
                  <a:rPr lang="zh-CN" altLang="zh-CN" dirty="0"/>
                  <a:t>，</a:t>
                </a:r>
                <a:r>
                  <a:rPr lang="en-US" altLang="zh-CN" dirty="0"/>
                  <a:t>20%</a:t>
                </a:r>
                <a:r>
                  <a:rPr lang="zh-CN" altLang="zh-CN" dirty="0"/>
                  <a:t>；</a:t>
                </a:r>
                <a:r>
                  <a:rPr lang="en-US" altLang="zh-CN" dirty="0"/>
                  <a:t>C</a:t>
                </a:r>
                <a:r>
                  <a:rPr lang="zh-CN" altLang="zh-CN" dirty="0"/>
                  <a:t>，</a:t>
                </a:r>
                <a:r>
                  <a:rPr lang="en-US" altLang="zh-CN" dirty="0"/>
                  <a:t>50%</a:t>
                </a:r>
                <a:r>
                  <a:rPr lang="zh-CN" altLang="zh-CN" dirty="0"/>
                  <a:t>；</a:t>
                </a:r>
                <a:r>
                  <a:rPr lang="en-US" altLang="zh-CN" dirty="0"/>
                  <a:t>D</a:t>
                </a:r>
                <a:r>
                  <a:rPr lang="zh-CN" altLang="zh-CN" dirty="0"/>
                  <a:t>，</a:t>
                </a:r>
                <a:r>
                  <a:rPr lang="en-US" altLang="zh-CN" dirty="0"/>
                  <a:t>20%</a:t>
                </a:r>
                <a:r>
                  <a:rPr lang="zh-CN" altLang="zh-CN" dirty="0"/>
                  <a:t>。处理器</a:t>
                </a:r>
                <a:r>
                  <a:rPr lang="en-US" altLang="zh-CN" dirty="0"/>
                  <a:t>P1</a:t>
                </a:r>
                <a:r>
                  <a:rPr lang="zh-CN" altLang="zh-CN" dirty="0"/>
                  <a:t>的时钟频率为</a:t>
                </a:r>
                <a:r>
                  <a:rPr lang="en-US" altLang="zh-CN" dirty="0"/>
                  <a:t>3 GHz</a:t>
                </a:r>
                <a:r>
                  <a:rPr lang="zh-CN" altLang="zh-CN" dirty="0"/>
                  <a:t>，四类指令</a:t>
                </a:r>
                <a:r>
                  <a:rPr lang="en-US" altLang="zh-CN" dirty="0"/>
                  <a:t>CPI</a:t>
                </a:r>
                <a:r>
                  <a:rPr lang="zh-CN" altLang="zh-CN" dirty="0"/>
                  <a:t>分别为</a:t>
                </a:r>
                <a:r>
                  <a:rPr lang="en-US" altLang="zh-CN" dirty="0"/>
                  <a:t>1</a:t>
                </a:r>
                <a:r>
                  <a:rPr lang="zh-CN" altLang="zh-CN" dirty="0"/>
                  <a:t>、</a:t>
                </a:r>
                <a:r>
                  <a:rPr lang="en-US" altLang="zh-CN" dirty="0"/>
                  <a:t>2</a:t>
                </a:r>
                <a:r>
                  <a:rPr lang="zh-CN" altLang="zh-CN" dirty="0"/>
                  <a:t>、</a:t>
                </a:r>
                <a:r>
                  <a:rPr lang="en-US" altLang="zh-CN" dirty="0"/>
                  <a:t>3</a:t>
                </a:r>
                <a:r>
                  <a:rPr lang="zh-CN" altLang="zh-CN" dirty="0"/>
                  <a:t>、</a:t>
                </a:r>
                <a:r>
                  <a:rPr lang="en-US" altLang="zh-CN" dirty="0"/>
                  <a:t>3</a:t>
                </a:r>
                <a:r>
                  <a:rPr lang="zh-CN" altLang="zh-CN" dirty="0"/>
                  <a:t>；处理器</a:t>
                </a:r>
                <a:r>
                  <a:rPr lang="en-US" altLang="zh-CN" dirty="0"/>
                  <a:t>P2</a:t>
                </a:r>
                <a:r>
                  <a:rPr lang="zh-CN" altLang="zh-CN" dirty="0"/>
                  <a:t>的时钟频率为</a:t>
                </a:r>
                <a:r>
                  <a:rPr lang="en-US" altLang="zh-CN" dirty="0"/>
                  <a:t>2 GHz</a:t>
                </a:r>
                <a:r>
                  <a:rPr lang="zh-CN" altLang="zh-CN" dirty="0"/>
                  <a:t>，四类指令</a:t>
                </a:r>
                <a:r>
                  <a:rPr lang="en-US" altLang="zh-CN" dirty="0"/>
                  <a:t>CPI</a:t>
                </a:r>
                <a:r>
                  <a:rPr lang="zh-CN" altLang="zh-CN" dirty="0"/>
                  <a:t>分别为</a:t>
                </a:r>
                <a:r>
                  <a:rPr lang="en-US" altLang="zh-CN" dirty="0"/>
                  <a:t>2</a:t>
                </a:r>
                <a:r>
                  <a:rPr lang="zh-CN" altLang="zh-CN" dirty="0"/>
                  <a:t>、</a:t>
                </a:r>
                <a:r>
                  <a:rPr lang="en-US" altLang="zh-CN" dirty="0"/>
                  <a:t>2</a:t>
                </a:r>
                <a:r>
                  <a:rPr lang="zh-CN" altLang="zh-CN" dirty="0"/>
                  <a:t>、</a:t>
                </a:r>
                <a:r>
                  <a:rPr lang="en-US" altLang="zh-CN" dirty="0"/>
                  <a:t>2</a:t>
                </a:r>
                <a:r>
                  <a:rPr lang="zh-CN" altLang="zh-CN" dirty="0"/>
                  <a:t>、</a:t>
                </a:r>
                <a:r>
                  <a:rPr lang="en-US" altLang="zh-CN" dirty="0"/>
                  <a:t>2</a:t>
                </a:r>
                <a:r>
                  <a:rPr lang="zh-CN" altLang="zh-CN" dirty="0"/>
                  <a:t>。</a:t>
                </a:r>
              </a:p>
              <a:p>
                <a:r>
                  <a:rPr lang="en-US" altLang="zh-CN" dirty="0"/>
                  <a:t>(1) </a:t>
                </a:r>
                <a:r>
                  <a:rPr lang="zh-CN" altLang="zh-CN" dirty="0"/>
                  <a:t>计算给定程序执行时两个处理器的时钟周期总数。</a:t>
                </a:r>
              </a:p>
              <a:p>
                <a:r>
                  <a:rPr lang="en-US" altLang="zh-CN" dirty="0"/>
                  <a:t>(2) </a:t>
                </a:r>
                <a:r>
                  <a:rPr lang="zh-CN" altLang="zh-CN" dirty="0"/>
                  <a:t>计算给定程序执行时两个处理器的整体</a:t>
                </a:r>
                <a:r>
                  <a:rPr lang="en-US" altLang="zh-CN" dirty="0"/>
                  <a:t>CPI</a:t>
                </a:r>
                <a:r>
                  <a:rPr lang="zh-CN" altLang="zh-CN" dirty="0"/>
                  <a:t>。</a:t>
                </a:r>
              </a:p>
              <a:p>
                <a:r>
                  <a:rPr lang="en-US" altLang="zh-CN" dirty="0"/>
                  <a:t>(3) </a:t>
                </a:r>
                <a:r>
                  <a:rPr lang="zh-CN" altLang="zh-CN" dirty="0"/>
                  <a:t>计算给定程序执行时两个处理器的</a:t>
                </a:r>
                <a:r>
                  <a:rPr lang="en-US" altLang="zh-CN" dirty="0"/>
                  <a:t>CPU</a:t>
                </a:r>
                <a:r>
                  <a:rPr lang="zh-CN" altLang="zh-CN" dirty="0"/>
                  <a:t>执行时间。</a:t>
                </a:r>
              </a:p>
              <a:p>
                <a:endParaRPr lang="en-US" altLang="zh-CN" b="1" dirty="0"/>
              </a:p>
              <a:p>
                <a:endParaRPr lang="zh-CN" altLang="zh-CN" dirty="0"/>
              </a:p>
            </p:txBody>
          </p:sp>
        </mc:Choice>
        <mc:Fallback xmlns="">
          <p:sp>
            <p:nvSpPr>
              <p:cNvPr id="10" name="矩形 9">
                <a:extLst>
                  <a:ext uri="{FF2B5EF4-FFF2-40B4-BE49-F238E27FC236}">
                    <a16:creationId xmlns:a16="http://schemas.microsoft.com/office/drawing/2014/main" id="{4F0E7339-773E-F642-A6E9-1FAE851F83D3}"/>
                  </a:ext>
                </a:extLst>
              </p:cNvPr>
              <p:cNvSpPr>
                <a:spLocks noRot="1" noChangeAspect="1" noMove="1" noResize="1" noEditPoints="1" noAdjustHandles="1" noChangeArrowheads="1" noChangeShapeType="1" noTextEdit="1"/>
              </p:cNvSpPr>
              <p:nvPr/>
            </p:nvSpPr>
            <p:spPr>
              <a:xfrm>
                <a:off x="456885" y="1471005"/>
                <a:ext cx="10886976" cy="2585323"/>
              </a:xfrm>
              <a:prstGeom prst="rect">
                <a:avLst/>
              </a:prstGeom>
              <a:blipFill>
                <a:blip r:embed="rId3"/>
                <a:stretch>
                  <a:fillRect l="-466" t="-1463"/>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文本框 6">
                <a:extLst>
                  <a:ext uri="{FF2B5EF4-FFF2-40B4-BE49-F238E27FC236}">
                    <a16:creationId xmlns:a16="http://schemas.microsoft.com/office/drawing/2014/main" id="{D022B21F-5512-B24D-BA5B-DB136A435127}"/>
                  </a:ext>
                </a:extLst>
              </p:cNvPr>
              <p:cNvSpPr txBox="1"/>
              <p:nvPr/>
            </p:nvSpPr>
            <p:spPr>
              <a:xfrm>
                <a:off x="456885" y="3516362"/>
                <a:ext cx="10886976" cy="2986459"/>
              </a:xfrm>
              <a:prstGeom prst="rect">
                <a:avLst/>
              </a:prstGeom>
              <a:noFill/>
            </p:spPr>
            <p:txBody>
              <a:bodyPr wrap="square">
                <a:spAutoFit/>
              </a:bodyPr>
              <a:lstStyle/>
              <a:p>
                <a:r>
                  <a:rPr lang="zh-CN" altLang="en-US" b="1" dirty="0">
                    <a:solidFill>
                      <a:srgbClr val="FF0000"/>
                    </a:solidFill>
                  </a:rPr>
                  <a:t>解：</a:t>
                </a:r>
                <a:r>
                  <a:rPr lang="en-US" altLang="zh-CN" dirty="0">
                    <a:solidFill>
                      <a:srgbClr val="FF0000"/>
                    </a:solidFill>
                  </a:rPr>
                  <a:t> </a:t>
                </a:r>
                <a:r>
                  <a:rPr lang="en-US" altLang="zh-CN" dirty="0"/>
                  <a:t>(1) 	</a:t>
                </a:r>
                <a:r>
                  <a:rPr lang="zh-CN" altLang="zh-CN" dirty="0"/>
                  <a:t>已知有四类不同的指令以及数量比例，使用下述公式计算：</a:t>
                </a:r>
              </a:p>
              <a:p>
                <a:pPr/>
                <a14:m>
                  <m:oMathPara xmlns:m="http://schemas.openxmlformats.org/officeDocument/2006/math">
                    <m:oMathParaPr>
                      <m:jc m:val="centerGroup"/>
                    </m:oMathParaPr>
                    <m:oMath xmlns:m="http://schemas.openxmlformats.org/officeDocument/2006/math">
                      <m:r>
                        <a:rPr lang="zh-CN" altLang="zh-CN">
                          <a:latin typeface="Cambria Math" panose="02040503050406030204" pitchFamily="18" charset="0"/>
                        </a:rPr>
                        <m:t>程序在处理器</m:t>
                      </m:r>
                      <m:r>
                        <a:rPr lang="en-US" altLang="zh-CN" i="1">
                          <a:latin typeface="Cambria Math" panose="02040503050406030204" pitchFamily="18" charset="0"/>
                        </a:rPr>
                        <m:t>𝑃</m:t>
                      </m:r>
                      <m:r>
                        <a:rPr lang="en-US" altLang="zh-CN" i="1">
                          <a:latin typeface="Cambria Math" panose="02040503050406030204" pitchFamily="18" charset="0"/>
                        </a:rPr>
                        <m:t>1</m:t>
                      </m:r>
                      <m:r>
                        <a:rPr lang="zh-CN" altLang="zh-CN">
                          <a:latin typeface="Cambria Math" panose="02040503050406030204" pitchFamily="18" charset="0"/>
                        </a:rPr>
                        <m:t>的总时钟周期</m:t>
                      </m:r>
                      <m:sSub>
                        <m:sSubPr>
                          <m:ctrlPr>
                            <a:rPr lang="zh-CN" altLang="zh-CN" i="1">
                              <a:latin typeface="Cambria Math" panose="02040503050406030204" pitchFamily="18" charset="0"/>
                            </a:rPr>
                          </m:ctrlPr>
                        </m:sSubPr>
                        <m:e>
                          <m:r>
                            <a:rPr lang="zh-CN" altLang="zh-CN">
                              <a:latin typeface="Cambria Math" panose="02040503050406030204" pitchFamily="18" charset="0"/>
                            </a:rPr>
                            <m:t>数</m:t>
                          </m:r>
                        </m:e>
                        <m:sub>
                          <m:r>
                            <a:rPr lang="en-US" altLang="zh-CN">
                              <a:latin typeface="Cambria Math" panose="02040503050406030204" pitchFamily="18" charset="0"/>
                            </a:rPr>
                            <m:t>1</m:t>
                          </m:r>
                        </m:sub>
                      </m:sSub>
                      <m:r>
                        <a:rPr lang="zh-CN" altLang="zh-CN">
                          <a:latin typeface="Cambria Math" panose="02040503050406030204" pitchFamily="18" charset="0"/>
                        </a:rPr>
                        <m:t>：</m:t>
                      </m:r>
                      <m:r>
                        <a:rPr lang="en-US" altLang="zh-CN" i="1">
                          <a:latin typeface="Cambria Math" panose="02040503050406030204" pitchFamily="18" charset="0"/>
                        </a:rPr>
                        <m:t>=</m:t>
                      </m:r>
                      <m:nary>
                        <m:naryPr>
                          <m:chr m:val="∑"/>
                          <m:ctrlPr>
                            <a:rPr lang="zh-CN" altLang="zh-CN" i="1">
                              <a:latin typeface="Cambria Math" panose="02040503050406030204" pitchFamily="18" charset="0"/>
                            </a:rPr>
                          </m:ctrlPr>
                        </m:naryPr>
                        <m:sub>
                          <m: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d>
                            <m:dPr>
                              <m:ctrlPr>
                                <a:rPr lang="zh-CN" altLang="zh-CN" i="1">
                                  <a:latin typeface="Cambria Math" panose="02040503050406030204" pitchFamily="18" charset="0"/>
                                </a:rPr>
                              </m:ctrlPr>
                            </m:dPr>
                            <m:e>
                              <m:sSub>
                                <m:sSubPr>
                                  <m:ctrlPr>
                                    <a:rPr lang="zh-CN" altLang="zh-CN" i="1">
                                      <a:latin typeface="Cambria Math" panose="02040503050406030204" pitchFamily="18" charset="0"/>
                                    </a:rPr>
                                  </m:ctrlPr>
                                </m:sSubPr>
                                <m:e>
                                  <m:r>
                                    <a:rPr lang="en-US" altLang="zh-CN" i="1">
                                      <a:latin typeface="Cambria Math" panose="02040503050406030204" pitchFamily="18" charset="0"/>
                                    </a:rPr>
                                    <m:t>𝐶</m:t>
                                  </m:r>
                                </m:e>
                                <m:sub>
                                  <m:r>
                                    <a:rPr lang="en-US" altLang="zh-CN" i="1">
                                      <a:latin typeface="Cambria Math" panose="02040503050406030204" pitchFamily="18" charset="0"/>
                                    </a:rPr>
                                    <m:t>𝑖</m:t>
                                  </m:r>
                                </m:sub>
                              </m:sSub>
                              <m:r>
                                <a:rPr lang="en-US" altLang="zh-CN" i="1">
                                  <a:latin typeface="Cambria Math" panose="02040503050406030204" pitchFamily="18" charset="0"/>
                                </a:rPr>
                                <m:t>×</m:t>
                              </m:r>
                              <m:r>
                                <a:rPr lang="en-US" altLang="zh-CN" i="1">
                                  <a:latin typeface="Cambria Math" panose="02040503050406030204" pitchFamily="18" charset="0"/>
                                </a:rPr>
                                <m:t>𝐶𝑃</m:t>
                              </m:r>
                              <m:sSub>
                                <m:sSubPr>
                                  <m:ctrlPr>
                                    <a:rPr lang="zh-CN" altLang="zh-CN" i="1">
                                      <a:latin typeface="Cambria Math" panose="02040503050406030204" pitchFamily="18" charset="0"/>
                                    </a:rPr>
                                  </m:ctrlPr>
                                </m:sSubPr>
                                <m:e>
                                  <m:r>
                                    <a:rPr lang="en-US" altLang="zh-CN" i="1">
                                      <a:latin typeface="Cambria Math" panose="02040503050406030204" pitchFamily="18" charset="0"/>
                                    </a:rPr>
                                    <m:t>𝐼</m:t>
                                  </m:r>
                                </m:e>
                                <m:sub>
                                  <m:r>
                                    <a:rPr lang="en-US" altLang="zh-CN" i="1">
                                      <a:latin typeface="Cambria Math" panose="02040503050406030204" pitchFamily="18" charset="0"/>
                                    </a:rPr>
                                    <m:t>𝑖</m:t>
                                  </m:r>
                                </m:sub>
                              </m:sSub>
                            </m:e>
                          </m:d>
                          <m:r>
                            <a:rPr lang="en-US" altLang="zh-CN" i="1">
                              <a:latin typeface="Cambria Math" panose="02040503050406030204" pitchFamily="18" charset="0"/>
                            </a:rPr>
                            <m:t>=</m:t>
                          </m:r>
                          <m:d>
                            <m:dPr>
                              <m:ctrlPr>
                                <a:rPr lang="zh-CN" altLang="zh-CN" i="1">
                                  <a:latin typeface="Cambria Math" panose="02040503050406030204" pitchFamily="18" charset="0"/>
                                </a:rPr>
                              </m:ctrlPr>
                            </m:dPr>
                            <m:e>
                              <m:sSup>
                                <m:sSupPr>
                                  <m:ctrlPr>
                                    <a:rPr lang="zh-CN" altLang="zh-CN" i="1">
                                      <a:latin typeface="Cambria Math" panose="02040503050406030204" pitchFamily="18" charset="0"/>
                                    </a:rPr>
                                  </m:ctrlPr>
                                </m:sSupPr>
                                <m:e>
                                  <m:r>
                                    <a:rPr lang="en-US" altLang="zh-CN" i="1">
                                      <a:latin typeface="Cambria Math" panose="02040503050406030204" pitchFamily="18" charset="0"/>
                                    </a:rPr>
                                    <m:t>10</m:t>
                                  </m:r>
                                </m:e>
                                <m:sup>
                                  <m:r>
                                    <a:rPr lang="en-US" altLang="zh-CN" i="1">
                                      <a:latin typeface="Cambria Math" panose="02040503050406030204" pitchFamily="18" charset="0"/>
                                    </a:rPr>
                                    <m:t>6</m:t>
                                  </m:r>
                                </m:sup>
                              </m:sSup>
                              <m:r>
                                <a:rPr lang="en-US" altLang="zh-CN" i="1">
                                  <a:latin typeface="Cambria Math" panose="02040503050406030204" pitchFamily="18" charset="0"/>
                                </a:rPr>
                                <m:t>×10%×1</m:t>
                              </m:r>
                            </m:e>
                          </m:d>
                          <m:r>
                            <a:rPr lang="en-US" altLang="zh-CN" i="1">
                              <a:latin typeface="Cambria Math" panose="02040503050406030204" pitchFamily="18" charset="0"/>
                            </a:rPr>
                            <m:t>+</m:t>
                          </m:r>
                          <m:d>
                            <m:dPr>
                              <m:ctrlPr>
                                <a:rPr lang="zh-CN" altLang="zh-CN" i="1">
                                  <a:latin typeface="Cambria Math" panose="02040503050406030204" pitchFamily="18" charset="0"/>
                                </a:rPr>
                              </m:ctrlPr>
                            </m:dPr>
                            <m:e>
                              <m:sSup>
                                <m:sSupPr>
                                  <m:ctrlPr>
                                    <a:rPr lang="zh-CN" altLang="zh-CN" i="1">
                                      <a:latin typeface="Cambria Math" panose="02040503050406030204" pitchFamily="18" charset="0"/>
                                    </a:rPr>
                                  </m:ctrlPr>
                                </m:sSupPr>
                                <m:e>
                                  <m:r>
                                    <a:rPr lang="en-US" altLang="zh-CN" i="1">
                                      <a:latin typeface="Cambria Math" panose="02040503050406030204" pitchFamily="18" charset="0"/>
                                    </a:rPr>
                                    <m:t>10</m:t>
                                  </m:r>
                                </m:e>
                                <m:sup>
                                  <m:r>
                                    <a:rPr lang="en-US" altLang="zh-CN" i="1">
                                      <a:latin typeface="Cambria Math" panose="02040503050406030204" pitchFamily="18" charset="0"/>
                                    </a:rPr>
                                    <m:t>6</m:t>
                                  </m:r>
                                </m:sup>
                              </m:sSup>
                              <m:r>
                                <a:rPr lang="en-US" altLang="zh-CN" i="1">
                                  <a:latin typeface="Cambria Math" panose="02040503050406030204" pitchFamily="18" charset="0"/>
                                </a:rPr>
                                <m:t>×20%×2</m:t>
                              </m:r>
                            </m:e>
                          </m:d>
                          <m:r>
                            <a:rPr lang="en-US" altLang="zh-CN" i="1">
                              <a:latin typeface="Cambria Math" panose="02040503050406030204" pitchFamily="18" charset="0"/>
                            </a:rPr>
                            <m:t>+</m:t>
                          </m:r>
                          <m:d>
                            <m:dPr>
                              <m:ctrlPr>
                                <a:rPr lang="zh-CN" altLang="zh-CN" i="1">
                                  <a:latin typeface="Cambria Math" panose="02040503050406030204" pitchFamily="18" charset="0"/>
                                </a:rPr>
                              </m:ctrlPr>
                            </m:dPr>
                            <m:e>
                              <m:sSup>
                                <m:sSupPr>
                                  <m:ctrlPr>
                                    <a:rPr lang="zh-CN" altLang="zh-CN" i="1">
                                      <a:latin typeface="Cambria Math" panose="02040503050406030204" pitchFamily="18" charset="0"/>
                                    </a:rPr>
                                  </m:ctrlPr>
                                </m:sSupPr>
                                <m:e>
                                  <m:r>
                                    <a:rPr lang="en-US" altLang="zh-CN" i="1">
                                      <a:latin typeface="Cambria Math" panose="02040503050406030204" pitchFamily="18" charset="0"/>
                                    </a:rPr>
                                    <m:t>10</m:t>
                                  </m:r>
                                </m:e>
                                <m:sup>
                                  <m:r>
                                    <a:rPr lang="en-US" altLang="zh-CN" i="1">
                                      <a:latin typeface="Cambria Math" panose="02040503050406030204" pitchFamily="18" charset="0"/>
                                    </a:rPr>
                                    <m:t>6</m:t>
                                  </m:r>
                                </m:sup>
                              </m:sSup>
                              <m:r>
                                <a:rPr lang="en-US" altLang="zh-CN" i="1">
                                  <a:latin typeface="Cambria Math" panose="02040503050406030204" pitchFamily="18" charset="0"/>
                                </a:rPr>
                                <m:t>×50%×3</m:t>
                              </m:r>
                            </m:e>
                          </m:d>
                          <m:r>
                            <a:rPr lang="en-US" altLang="zh-CN" i="1">
                              <a:latin typeface="Cambria Math" panose="02040503050406030204" pitchFamily="18" charset="0"/>
                            </a:rPr>
                            <m:t>+</m:t>
                          </m:r>
                          <m:d>
                            <m:dPr>
                              <m:ctrlPr>
                                <a:rPr lang="zh-CN" altLang="zh-CN" i="1">
                                  <a:latin typeface="Cambria Math" panose="02040503050406030204" pitchFamily="18" charset="0"/>
                                </a:rPr>
                              </m:ctrlPr>
                            </m:dPr>
                            <m:e>
                              <m:sSup>
                                <m:sSupPr>
                                  <m:ctrlPr>
                                    <a:rPr lang="zh-CN" altLang="zh-CN" i="1">
                                      <a:latin typeface="Cambria Math" panose="02040503050406030204" pitchFamily="18" charset="0"/>
                                    </a:rPr>
                                  </m:ctrlPr>
                                </m:sSupPr>
                                <m:e>
                                  <m:r>
                                    <a:rPr lang="en-US" altLang="zh-CN" i="1">
                                      <a:latin typeface="Cambria Math" panose="02040503050406030204" pitchFamily="18" charset="0"/>
                                    </a:rPr>
                                    <m:t>10</m:t>
                                  </m:r>
                                </m:e>
                                <m:sup>
                                  <m:r>
                                    <a:rPr lang="en-US" altLang="zh-CN" i="1">
                                      <a:latin typeface="Cambria Math" panose="02040503050406030204" pitchFamily="18" charset="0"/>
                                    </a:rPr>
                                    <m:t>6</m:t>
                                  </m:r>
                                </m:sup>
                              </m:sSup>
                              <m:r>
                                <a:rPr lang="en-US" altLang="zh-CN" i="1">
                                  <a:latin typeface="Cambria Math" panose="02040503050406030204" pitchFamily="18" charset="0"/>
                                </a:rPr>
                                <m:t>×20%×3</m:t>
                              </m:r>
                            </m:e>
                          </m:d>
                          <m:r>
                            <a:rPr lang="en-US" altLang="zh-CN" i="1">
                              <a:latin typeface="Cambria Math" panose="02040503050406030204" pitchFamily="18" charset="0"/>
                            </a:rPr>
                            <m:t>=2.6×</m:t>
                          </m:r>
                          <m:sSup>
                            <m:sSupPr>
                              <m:ctrlPr>
                                <a:rPr lang="zh-CN" altLang="zh-CN" i="1">
                                  <a:latin typeface="Cambria Math" panose="02040503050406030204" pitchFamily="18" charset="0"/>
                                </a:rPr>
                              </m:ctrlPr>
                            </m:sSupPr>
                            <m:e>
                              <m:r>
                                <a:rPr lang="en-US" altLang="zh-CN" i="1">
                                  <a:latin typeface="Cambria Math" panose="02040503050406030204" pitchFamily="18" charset="0"/>
                                </a:rPr>
                                <m:t>10</m:t>
                              </m:r>
                            </m:e>
                            <m:sup>
                              <m:r>
                                <a:rPr lang="en-US" altLang="zh-CN" i="1">
                                  <a:latin typeface="Cambria Math" panose="02040503050406030204" pitchFamily="18" charset="0"/>
                                </a:rPr>
                                <m:t>6</m:t>
                              </m:r>
                            </m:sup>
                          </m:sSup>
                        </m:e>
                      </m:nary>
                    </m:oMath>
                  </m:oMathPara>
                </a14:m>
                <a:endParaRPr lang="zh-CN" altLang="zh-CN" dirty="0"/>
              </a:p>
              <a:p>
                <a:pPr/>
                <a14:m>
                  <m:oMathPara xmlns:m="http://schemas.openxmlformats.org/officeDocument/2006/math">
                    <m:oMathParaPr>
                      <m:jc m:val="centerGroup"/>
                    </m:oMathParaPr>
                    <m:oMath xmlns:m="http://schemas.openxmlformats.org/officeDocument/2006/math">
                      <m:r>
                        <a:rPr lang="zh-CN" altLang="zh-CN">
                          <a:latin typeface="Cambria Math" panose="02040503050406030204" pitchFamily="18" charset="0"/>
                        </a:rPr>
                        <m:t>程序在处理器</m:t>
                      </m:r>
                      <m:r>
                        <m:rPr>
                          <m:sty m:val="p"/>
                        </m:rPr>
                        <a:rPr lang="en-US" altLang="zh-CN">
                          <a:latin typeface="Cambria Math" panose="02040503050406030204" pitchFamily="18" charset="0"/>
                        </a:rPr>
                        <m:t>P</m:t>
                      </m:r>
                      <m:r>
                        <a:rPr lang="en-US" altLang="zh-CN">
                          <a:latin typeface="Cambria Math" panose="02040503050406030204" pitchFamily="18" charset="0"/>
                        </a:rPr>
                        <m:t>2</m:t>
                      </m:r>
                      <m:r>
                        <a:rPr lang="zh-CN" altLang="zh-CN">
                          <a:latin typeface="Cambria Math" panose="02040503050406030204" pitchFamily="18" charset="0"/>
                        </a:rPr>
                        <m:t>的总时钟周期</m:t>
                      </m:r>
                      <m:sSub>
                        <m:sSubPr>
                          <m:ctrlPr>
                            <a:rPr lang="zh-CN" altLang="zh-CN" i="1">
                              <a:latin typeface="Cambria Math" panose="02040503050406030204" pitchFamily="18" charset="0"/>
                            </a:rPr>
                          </m:ctrlPr>
                        </m:sSubPr>
                        <m:e>
                          <m:r>
                            <a:rPr lang="zh-CN" altLang="zh-CN">
                              <a:latin typeface="Cambria Math" panose="02040503050406030204" pitchFamily="18" charset="0"/>
                            </a:rPr>
                            <m:t>数</m:t>
                          </m:r>
                        </m:e>
                        <m:sub>
                          <m:r>
                            <a:rPr lang="en-US" altLang="zh-CN">
                              <a:latin typeface="Cambria Math" panose="02040503050406030204" pitchFamily="18" charset="0"/>
                            </a:rPr>
                            <m:t>2</m:t>
                          </m:r>
                        </m:sub>
                      </m:sSub>
                      <m:r>
                        <a:rPr lang="zh-CN" altLang="zh-CN">
                          <a:latin typeface="Cambria Math" panose="02040503050406030204" pitchFamily="18" charset="0"/>
                        </a:rPr>
                        <m:t>：</m:t>
                      </m:r>
                      <m:r>
                        <a:rPr lang="en-US" altLang="zh-CN" i="1">
                          <a:latin typeface="Cambria Math" panose="02040503050406030204" pitchFamily="18" charset="0"/>
                        </a:rPr>
                        <m:t>=</m:t>
                      </m:r>
                      <m:nary>
                        <m:naryPr>
                          <m:chr m:val="∑"/>
                          <m:ctrlPr>
                            <a:rPr lang="zh-CN" altLang="zh-CN" i="1">
                              <a:latin typeface="Cambria Math" panose="02040503050406030204" pitchFamily="18" charset="0"/>
                            </a:rPr>
                          </m:ctrlPr>
                        </m:naryPr>
                        <m:sub>
                          <m: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d>
                            <m:dPr>
                              <m:ctrlPr>
                                <a:rPr lang="zh-CN" altLang="zh-CN" i="1">
                                  <a:latin typeface="Cambria Math" panose="02040503050406030204" pitchFamily="18" charset="0"/>
                                </a:rPr>
                              </m:ctrlPr>
                            </m:dPr>
                            <m:e>
                              <m:sSub>
                                <m:sSubPr>
                                  <m:ctrlPr>
                                    <a:rPr lang="zh-CN" altLang="zh-CN" i="1">
                                      <a:latin typeface="Cambria Math" panose="02040503050406030204" pitchFamily="18" charset="0"/>
                                    </a:rPr>
                                  </m:ctrlPr>
                                </m:sSubPr>
                                <m:e>
                                  <m:r>
                                    <a:rPr lang="en-US" altLang="zh-CN" i="1">
                                      <a:latin typeface="Cambria Math" panose="02040503050406030204" pitchFamily="18" charset="0"/>
                                    </a:rPr>
                                    <m:t>𝐶</m:t>
                                  </m:r>
                                </m:e>
                                <m:sub>
                                  <m:r>
                                    <a:rPr lang="en-US" altLang="zh-CN" i="1">
                                      <a:latin typeface="Cambria Math" panose="02040503050406030204" pitchFamily="18" charset="0"/>
                                    </a:rPr>
                                    <m:t>𝑖</m:t>
                                  </m:r>
                                </m:sub>
                              </m:sSub>
                              <m:r>
                                <a:rPr lang="en-US" altLang="zh-CN" i="1">
                                  <a:latin typeface="Cambria Math" panose="02040503050406030204" pitchFamily="18" charset="0"/>
                                </a:rPr>
                                <m:t>×</m:t>
                              </m:r>
                              <m:r>
                                <a:rPr lang="en-US" altLang="zh-CN" i="1">
                                  <a:latin typeface="Cambria Math" panose="02040503050406030204" pitchFamily="18" charset="0"/>
                                </a:rPr>
                                <m:t>𝐶𝑃</m:t>
                              </m:r>
                              <m:sSub>
                                <m:sSubPr>
                                  <m:ctrlPr>
                                    <a:rPr lang="zh-CN" altLang="zh-CN" i="1">
                                      <a:latin typeface="Cambria Math" panose="02040503050406030204" pitchFamily="18" charset="0"/>
                                    </a:rPr>
                                  </m:ctrlPr>
                                </m:sSubPr>
                                <m:e>
                                  <m:r>
                                    <a:rPr lang="en-US" altLang="zh-CN" i="1">
                                      <a:latin typeface="Cambria Math" panose="02040503050406030204" pitchFamily="18" charset="0"/>
                                    </a:rPr>
                                    <m:t>𝐼</m:t>
                                  </m:r>
                                </m:e>
                                <m:sub>
                                  <m:r>
                                    <a:rPr lang="en-US" altLang="zh-CN" i="1">
                                      <a:latin typeface="Cambria Math" panose="02040503050406030204" pitchFamily="18" charset="0"/>
                                    </a:rPr>
                                    <m:t>𝑖</m:t>
                                  </m:r>
                                </m:sub>
                              </m:sSub>
                            </m:e>
                          </m:d>
                          <m:r>
                            <a:rPr lang="en-US" altLang="zh-CN" i="1">
                              <a:latin typeface="Cambria Math" panose="02040503050406030204" pitchFamily="18" charset="0"/>
                            </a:rPr>
                            <m:t>=</m:t>
                          </m:r>
                          <m:d>
                            <m:dPr>
                              <m:ctrlPr>
                                <a:rPr lang="zh-CN" altLang="zh-CN" i="1">
                                  <a:latin typeface="Cambria Math" panose="02040503050406030204" pitchFamily="18" charset="0"/>
                                </a:rPr>
                              </m:ctrlPr>
                            </m:dPr>
                            <m:e>
                              <m:sSup>
                                <m:sSupPr>
                                  <m:ctrlPr>
                                    <a:rPr lang="zh-CN" altLang="zh-CN" i="1">
                                      <a:latin typeface="Cambria Math" panose="02040503050406030204" pitchFamily="18" charset="0"/>
                                    </a:rPr>
                                  </m:ctrlPr>
                                </m:sSupPr>
                                <m:e>
                                  <m:r>
                                    <a:rPr lang="en-US" altLang="zh-CN" i="1">
                                      <a:latin typeface="Cambria Math" panose="02040503050406030204" pitchFamily="18" charset="0"/>
                                    </a:rPr>
                                    <m:t>10</m:t>
                                  </m:r>
                                </m:e>
                                <m:sup>
                                  <m:r>
                                    <a:rPr lang="en-US" altLang="zh-CN" i="1">
                                      <a:latin typeface="Cambria Math" panose="02040503050406030204" pitchFamily="18" charset="0"/>
                                    </a:rPr>
                                    <m:t>6</m:t>
                                  </m:r>
                                </m:sup>
                              </m:sSup>
                              <m:r>
                                <a:rPr lang="en-US" altLang="zh-CN" i="1">
                                  <a:latin typeface="Cambria Math" panose="02040503050406030204" pitchFamily="18" charset="0"/>
                                </a:rPr>
                                <m:t>×10%×2</m:t>
                              </m:r>
                            </m:e>
                          </m:d>
                          <m:r>
                            <a:rPr lang="en-US" altLang="zh-CN" i="1">
                              <a:latin typeface="Cambria Math" panose="02040503050406030204" pitchFamily="18" charset="0"/>
                            </a:rPr>
                            <m:t>+</m:t>
                          </m:r>
                          <m:d>
                            <m:dPr>
                              <m:ctrlPr>
                                <a:rPr lang="zh-CN" altLang="zh-CN" i="1">
                                  <a:latin typeface="Cambria Math" panose="02040503050406030204" pitchFamily="18" charset="0"/>
                                </a:rPr>
                              </m:ctrlPr>
                            </m:dPr>
                            <m:e>
                              <m:sSup>
                                <m:sSupPr>
                                  <m:ctrlPr>
                                    <a:rPr lang="zh-CN" altLang="zh-CN" i="1">
                                      <a:latin typeface="Cambria Math" panose="02040503050406030204" pitchFamily="18" charset="0"/>
                                    </a:rPr>
                                  </m:ctrlPr>
                                </m:sSupPr>
                                <m:e>
                                  <m:r>
                                    <a:rPr lang="en-US" altLang="zh-CN" i="1">
                                      <a:latin typeface="Cambria Math" panose="02040503050406030204" pitchFamily="18" charset="0"/>
                                    </a:rPr>
                                    <m:t>10</m:t>
                                  </m:r>
                                </m:e>
                                <m:sup>
                                  <m:r>
                                    <a:rPr lang="en-US" altLang="zh-CN" i="1">
                                      <a:latin typeface="Cambria Math" panose="02040503050406030204" pitchFamily="18" charset="0"/>
                                    </a:rPr>
                                    <m:t>6</m:t>
                                  </m:r>
                                </m:sup>
                              </m:sSup>
                              <m:r>
                                <a:rPr lang="en-US" altLang="zh-CN" i="1">
                                  <a:latin typeface="Cambria Math" panose="02040503050406030204" pitchFamily="18" charset="0"/>
                                </a:rPr>
                                <m:t>×20%×2</m:t>
                              </m:r>
                            </m:e>
                          </m:d>
                          <m:r>
                            <a:rPr lang="en-US" altLang="zh-CN" i="1">
                              <a:latin typeface="Cambria Math" panose="02040503050406030204" pitchFamily="18" charset="0"/>
                            </a:rPr>
                            <m:t>+</m:t>
                          </m:r>
                          <m:d>
                            <m:dPr>
                              <m:ctrlPr>
                                <a:rPr lang="zh-CN" altLang="zh-CN" i="1">
                                  <a:latin typeface="Cambria Math" panose="02040503050406030204" pitchFamily="18" charset="0"/>
                                </a:rPr>
                              </m:ctrlPr>
                            </m:dPr>
                            <m:e>
                              <m:sSup>
                                <m:sSupPr>
                                  <m:ctrlPr>
                                    <a:rPr lang="zh-CN" altLang="zh-CN" i="1">
                                      <a:latin typeface="Cambria Math" panose="02040503050406030204" pitchFamily="18" charset="0"/>
                                    </a:rPr>
                                  </m:ctrlPr>
                                </m:sSupPr>
                                <m:e>
                                  <m:r>
                                    <a:rPr lang="en-US" altLang="zh-CN" i="1">
                                      <a:latin typeface="Cambria Math" panose="02040503050406030204" pitchFamily="18" charset="0"/>
                                    </a:rPr>
                                    <m:t>10</m:t>
                                  </m:r>
                                </m:e>
                                <m:sup>
                                  <m:r>
                                    <a:rPr lang="en-US" altLang="zh-CN" i="1">
                                      <a:latin typeface="Cambria Math" panose="02040503050406030204" pitchFamily="18" charset="0"/>
                                    </a:rPr>
                                    <m:t>6</m:t>
                                  </m:r>
                                </m:sup>
                              </m:sSup>
                              <m:r>
                                <a:rPr lang="en-US" altLang="zh-CN" i="1">
                                  <a:latin typeface="Cambria Math" panose="02040503050406030204" pitchFamily="18" charset="0"/>
                                </a:rPr>
                                <m:t>×50%×2</m:t>
                              </m:r>
                            </m:e>
                          </m:d>
                          <m:r>
                            <a:rPr lang="en-US" altLang="zh-CN" i="1">
                              <a:latin typeface="Cambria Math" panose="02040503050406030204" pitchFamily="18" charset="0"/>
                            </a:rPr>
                            <m:t>+</m:t>
                          </m:r>
                          <m:d>
                            <m:dPr>
                              <m:ctrlPr>
                                <a:rPr lang="zh-CN" altLang="zh-CN" i="1">
                                  <a:latin typeface="Cambria Math" panose="02040503050406030204" pitchFamily="18" charset="0"/>
                                </a:rPr>
                              </m:ctrlPr>
                            </m:dPr>
                            <m:e>
                              <m:sSup>
                                <m:sSupPr>
                                  <m:ctrlPr>
                                    <a:rPr lang="zh-CN" altLang="zh-CN" i="1">
                                      <a:latin typeface="Cambria Math" panose="02040503050406030204" pitchFamily="18" charset="0"/>
                                    </a:rPr>
                                  </m:ctrlPr>
                                </m:sSupPr>
                                <m:e>
                                  <m:r>
                                    <a:rPr lang="en-US" altLang="zh-CN" i="1">
                                      <a:latin typeface="Cambria Math" panose="02040503050406030204" pitchFamily="18" charset="0"/>
                                    </a:rPr>
                                    <m:t>10</m:t>
                                  </m:r>
                                </m:e>
                                <m:sup>
                                  <m:r>
                                    <a:rPr lang="en-US" altLang="zh-CN" i="1">
                                      <a:latin typeface="Cambria Math" panose="02040503050406030204" pitchFamily="18" charset="0"/>
                                    </a:rPr>
                                    <m:t>6</m:t>
                                  </m:r>
                                </m:sup>
                              </m:sSup>
                              <m:r>
                                <a:rPr lang="en-US" altLang="zh-CN" i="1">
                                  <a:latin typeface="Cambria Math" panose="02040503050406030204" pitchFamily="18" charset="0"/>
                                </a:rPr>
                                <m:t>×20%×2</m:t>
                              </m:r>
                            </m:e>
                          </m:d>
                          <m:r>
                            <a:rPr lang="en-US" altLang="zh-CN" i="1">
                              <a:latin typeface="Cambria Math" panose="02040503050406030204" pitchFamily="18" charset="0"/>
                            </a:rPr>
                            <m:t>=2.0×</m:t>
                          </m:r>
                          <m:sSup>
                            <m:sSupPr>
                              <m:ctrlPr>
                                <a:rPr lang="zh-CN" altLang="zh-CN" i="1">
                                  <a:latin typeface="Cambria Math" panose="02040503050406030204" pitchFamily="18" charset="0"/>
                                </a:rPr>
                              </m:ctrlPr>
                            </m:sSupPr>
                            <m:e>
                              <m:r>
                                <a:rPr lang="en-US" altLang="zh-CN" i="1">
                                  <a:latin typeface="Cambria Math" panose="02040503050406030204" pitchFamily="18" charset="0"/>
                                </a:rPr>
                                <m:t>10</m:t>
                              </m:r>
                            </m:e>
                            <m:sup>
                              <m:r>
                                <a:rPr lang="en-US" altLang="zh-CN" i="1">
                                  <a:latin typeface="Cambria Math" panose="02040503050406030204" pitchFamily="18" charset="0"/>
                                </a:rPr>
                                <m:t>6</m:t>
                              </m:r>
                            </m:sup>
                          </m:sSup>
                        </m:e>
                      </m:nary>
                    </m:oMath>
                  </m:oMathPara>
                </a14:m>
                <a:endParaRPr lang="zh-CN" altLang="zh-CN" dirty="0"/>
              </a:p>
              <a:p>
                <a:r>
                  <a:rPr lang="en-US" altLang="zh-CN" dirty="0"/>
                  <a:t> </a:t>
                </a:r>
                <a:endParaRPr lang="zh-CN" altLang="zh-CN" dirty="0"/>
              </a:p>
              <a:p>
                <a:r>
                  <a:rPr lang="en-US" altLang="zh-CN" dirty="0"/>
                  <a:t>		</a:t>
                </a:r>
                <a:r>
                  <a:rPr lang="zh-CN" altLang="zh-CN" dirty="0"/>
                  <a:t>即给定程序执行时两个处理器的时钟周期总数分别为</a:t>
                </a:r>
                <a14:m>
                  <m:oMath xmlns:m="http://schemas.openxmlformats.org/officeDocument/2006/math">
                    <m:r>
                      <a:rPr lang="en-US" altLang="zh-CN">
                        <a:latin typeface="Cambria Math" panose="02040503050406030204" pitchFamily="18" charset="0"/>
                      </a:rPr>
                      <m:t>2.6×</m:t>
                    </m:r>
                    <m:sSup>
                      <m:sSupPr>
                        <m:ctrlPr>
                          <a:rPr lang="zh-CN" altLang="zh-CN" i="1">
                            <a:latin typeface="Cambria Math" panose="02040503050406030204" pitchFamily="18" charset="0"/>
                          </a:rPr>
                        </m:ctrlPr>
                      </m:sSupPr>
                      <m:e>
                        <m:r>
                          <a:rPr lang="en-US" altLang="zh-CN">
                            <a:latin typeface="Cambria Math" panose="02040503050406030204" pitchFamily="18" charset="0"/>
                          </a:rPr>
                          <m:t>10</m:t>
                        </m:r>
                      </m:e>
                      <m:sup>
                        <m:r>
                          <a:rPr lang="en-US" altLang="zh-CN">
                            <a:latin typeface="Cambria Math" panose="02040503050406030204" pitchFamily="18" charset="0"/>
                          </a:rPr>
                          <m:t>6</m:t>
                        </m:r>
                      </m:sup>
                    </m:sSup>
                  </m:oMath>
                </a14:m>
                <a:r>
                  <a:rPr lang="zh-CN" altLang="zh-CN" dirty="0"/>
                  <a:t>、</a:t>
                </a:r>
                <a14:m>
                  <m:oMath xmlns:m="http://schemas.openxmlformats.org/officeDocument/2006/math">
                    <m:r>
                      <a:rPr lang="en-US" altLang="zh-CN">
                        <a:latin typeface="Cambria Math" panose="02040503050406030204" pitchFamily="18" charset="0"/>
                      </a:rPr>
                      <m:t>2.0×</m:t>
                    </m:r>
                    <m:sSup>
                      <m:sSupPr>
                        <m:ctrlPr>
                          <a:rPr lang="zh-CN" altLang="zh-CN" i="1">
                            <a:latin typeface="Cambria Math" panose="02040503050406030204" pitchFamily="18" charset="0"/>
                          </a:rPr>
                        </m:ctrlPr>
                      </m:sSupPr>
                      <m:e>
                        <m:r>
                          <a:rPr lang="en-US" altLang="zh-CN">
                            <a:latin typeface="Cambria Math" panose="02040503050406030204" pitchFamily="18" charset="0"/>
                          </a:rPr>
                          <m:t>10</m:t>
                        </m:r>
                      </m:e>
                      <m:sup>
                        <m:r>
                          <a:rPr lang="en-US" altLang="zh-CN">
                            <a:latin typeface="Cambria Math" panose="02040503050406030204" pitchFamily="18" charset="0"/>
                          </a:rPr>
                          <m:t>6</m:t>
                        </m:r>
                      </m:sup>
                    </m:sSup>
                  </m:oMath>
                </a14:m>
                <a:r>
                  <a:rPr lang="zh-CN" altLang="zh-CN" dirty="0"/>
                  <a:t>个周期。</a:t>
                </a:r>
                <a:endParaRPr lang="zh-CN" altLang="en-US" dirty="0"/>
              </a:p>
            </p:txBody>
          </p:sp>
        </mc:Choice>
        <mc:Fallback xmlns="">
          <p:sp>
            <p:nvSpPr>
              <p:cNvPr id="7" name="文本框 6">
                <a:extLst>
                  <a:ext uri="{FF2B5EF4-FFF2-40B4-BE49-F238E27FC236}">
                    <a16:creationId xmlns:a16="http://schemas.microsoft.com/office/drawing/2014/main" id="{D022B21F-5512-B24D-BA5B-DB136A435127}"/>
                  </a:ext>
                </a:extLst>
              </p:cNvPr>
              <p:cNvSpPr txBox="1">
                <a:spLocks noRot="1" noChangeAspect="1" noMove="1" noResize="1" noEditPoints="1" noAdjustHandles="1" noChangeArrowheads="1" noChangeShapeType="1" noTextEdit="1"/>
              </p:cNvSpPr>
              <p:nvPr/>
            </p:nvSpPr>
            <p:spPr>
              <a:xfrm>
                <a:off x="456885" y="3516362"/>
                <a:ext cx="10886976" cy="2986459"/>
              </a:xfrm>
              <a:prstGeom prst="rect">
                <a:avLst/>
              </a:prstGeom>
              <a:blipFill>
                <a:blip r:embed="rId4"/>
                <a:stretch>
                  <a:fillRect l="-504" t="-1633" b="-183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712734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指令</a:t>
            </a:r>
            <a:r>
              <a:rPr lang="zh-CN" altLang="zh-CN" dirty="0">
                <a:solidFill>
                  <a:schemeClr val="tx1"/>
                </a:solidFill>
              </a:rPr>
              <a:t>性能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71</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en-US" dirty="0">
                <a:solidFill>
                  <a:srgbClr val="C00000"/>
                </a:solidFill>
              </a:rPr>
              <a:t>例</a:t>
            </a:r>
            <a:r>
              <a:rPr lang="en-US" altLang="zh-CN" dirty="0">
                <a:solidFill>
                  <a:srgbClr val="C00000"/>
                </a:solidFill>
              </a:rPr>
              <a:t>1.2</a:t>
            </a:r>
            <a:r>
              <a:rPr lang="zh-CN" altLang="zh-CN" dirty="0">
                <a:solidFill>
                  <a:srgbClr val="C00000"/>
                </a:solidFill>
              </a:rPr>
              <a:t>  </a:t>
            </a:r>
            <a:endParaRPr lang="zh-CN" altLang="en-US" dirty="0">
              <a:solidFill>
                <a:srgbClr val="C00000"/>
              </a:solidFill>
              <a:latin typeface="黑体" panose="02010609060101010101" pitchFamily="49" charset="-122"/>
            </a:endParaRPr>
          </a:p>
          <a:p>
            <a:endParaRPr lang="zh-CN" altLang="en-US" dirty="0"/>
          </a:p>
          <a:p>
            <a:endParaRPr lang="zh-CN" altLang="en-US" dirty="0"/>
          </a:p>
        </p:txBody>
      </p:sp>
      <mc:AlternateContent xmlns:mc="http://schemas.openxmlformats.org/markup-compatibility/2006" xmlns:a14="http://schemas.microsoft.com/office/drawing/2010/main">
        <mc:Choice Requires="a14">
          <p:sp>
            <p:nvSpPr>
              <p:cNvPr id="10" name="矩形 9">
                <a:extLst>
                  <a:ext uri="{FF2B5EF4-FFF2-40B4-BE49-F238E27FC236}">
                    <a16:creationId xmlns:a16="http://schemas.microsoft.com/office/drawing/2014/main" id="{4F0E7339-773E-F642-A6E9-1FAE851F83D3}"/>
                  </a:ext>
                </a:extLst>
              </p:cNvPr>
              <p:cNvSpPr/>
              <p:nvPr/>
            </p:nvSpPr>
            <p:spPr>
              <a:xfrm>
                <a:off x="456885" y="1471005"/>
                <a:ext cx="10886976" cy="5625899"/>
              </a:xfrm>
              <a:prstGeom prst="rect">
                <a:avLst/>
              </a:prstGeom>
            </p:spPr>
            <p:txBody>
              <a:bodyPr wrap="square">
                <a:spAutoFit/>
              </a:bodyPr>
              <a:lstStyle/>
              <a:p>
                <a:r>
                  <a:rPr lang="en-US" altLang="zh-CN" dirty="0"/>
                  <a:t>(2) </a:t>
                </a:r>
                <a:r>
                  <a:rPr lang="zh-CN" altLang="zh-CN" dirty="0"/>
                  <a:t>计算</a:t>
                </a:r>
                <a:r>
                  <a:rPr lang="en-US" altLang="zh-CN" dirty="0"/>
                  <a:t>CPI</a:t>
                </a:r>
                <a:r>
                  <a:rPr lang="zh-CN" altLang="zh-CN" dirty="0"/>
                  <a:t>公式如下：</a:t>
                </a:r>
              </a:p>
              <a:p>
                <a:pPr/>
                <a14:m>
                  <m:oMathPara xmlns:m="http://schemas.openxmlformats.org/officeDocument/2006/math">
                    <m:oMathParaPr>
                      <m:jc m:val="centerGroup"/>
                    </m:oMathParaPr>
                    <m:oMath xmlns:m="http://schemas.openxmlformats.org/officeDocument/2006/math">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CPI</m:t>
                          </m:r>
                        </m:e>
                        <m:sub>
                          <m:r>
                            <a:rPr lang="en-US" altLang="zh-CN" i="1">
                              <a:latin typeface="Cambria Math" panose="02040503050406030204" pitchFamily="18" charset="0"/>
                            </a:rPr>
                            <m:t>1</m:t>
                          </m:r>
                        </m:sub>
                      </m:sSub>
                      <m:r>
                        <a:rPr lang="en-US" altLang="zh-CN">
                          <a:latin typeface="Cambria Math" panose="02040503050406030204" pitchFamily="18" charset="0"/>
                        </a:rPr>
                        <m:t>=</m:t>
                      </m:r>
                      <m:f>
                        <m:fPr>
                          <m:ctrlPr>
                            <a:rPr lang="zh-CN" altLang="zh-CN" i="1">
                              <a:latin typeface="Cambria Math" panose="02040503050406030204" pitchFamily="18" charset="0"/>
                            </a:rPr>
                          </m:ctrlPr>
                        </m:fPr>
                        <m:num>
                          <m:sSub>
                            <m:sSubPr>
                              <m:ctrlPr>
                                <a:rPr lang="zh-CN" altLang="zh-CN" i="1">
                                  <a:latin typeface="Cambria Math" panose="02040503050406030204" pitchFamily="18" charset="0"/>
                                </a:rPr>
                              </m:ctrlPr>
                            </m:sSubPr>
                            <m:e>
                              <m:r>
                                <a:rPr lang="zh-CN" altLang="zh-CN">
                                  <a:latin typeface="Cambria Math" panose="02040503050406030204" pitchFamily="18" charset="0"/>
                                </a:rPr>
                                <m:t>程序的总时钟周期数</m:t>
                              </m:r>
                            </m:e>
                            <m:sub>
                              <m:r>
                                <a:rPr lang="en-US" altLang="zh-CN" i="1">
                                  <a:latin typeface="Cambria Math" panose="02040503050406030204" pitchFamily="18" charset="0"/>
                                </a:rPr>
                                <m:t>1</m:t>
                              </m:r>
                            </m:sub>
                          </m:sSub>
                        </m:num>
                        <m:den>
                          <m:r>
                            <a:rPr lang="zh-CN" altLang="zh-CN">
                              <a:latin typeface="Cambria Math" panose="02040503050406030204" pitchFamily="18" charset="0"/>
                            </a:rPr>
                            <m:t>程序的总指令条数</m:t>
                          </m:r>
                        </m:den>
                      </m:f>
                      <m:r>
                        <a:rPr lang="en-US" altLang="zh-CN" i="1">
                          <a:latin typeface="Cambria Math" panose="02040503050406030204" pitchFamily="18" charset="0"/>
                        </a:rPr>
                        <m:t>=</m:t>
                      </m:r>
                      <m:f>
                        <m:fPr>
                          <m:ctrlPr>
                            <a:rPr lang="zh-CN" altLang="zh-CN" i="1">
                              <a:latin typeface="Cambria Math" panose="02040503050406030204" pitchFamily="18" charset="0"/>
                            </a:rPr>
                          </m:ctrlPr>
                        </m:fPr>
                        <m:num>
                          <m:r>
                            <a:rPr lang="en-US" altLang="zh-CN">
                              <a:latin typeface="Cambria Math" panose="02040503050406030204" pitchFamily="18" charset="0"/>
                            </a:rPr>
                            <m:t>2.6×</m:t>
                          </m:r>
                          <m:sSup>
                            <m:sSupPr>
                              <m:ctrlPr>
                                <a:rPr lang="zh-CN" altLang="zh-CN" i="1">
                                  <a:latin typeface="Cambria Math" panose="02040503050406030204" pitchFamily="18" charset="0"/>
                                </a:rPr>
                              </m:ctrlPr>
                            </m:sSupPr>
                            <m:e>
                              <m:r>
                                <a:rPr lang="en-US" altLang="zh-CN">
                                  <a:latin typeface="Cambria Math" panose="02040503050406030204" pitchFamily="18" charset="0"/>
                                </a:rPr>
                                <m:t>10</m:t>
                              </m:r>
                            </m:e>
                            <m:sup>
                              <m:r>
                                <a:rPr lang="en-US" altLang="zh-CN">
                                  <a:latin typeface="Cambria Math" panose="02040503050406030204" pitchFamily="18" charset="0"/>
                                </a:rPr>
                                <m:t>6</m:t>
                              </m:r>
                            </m:sup>
                          </m:sSup>
                        </m:num>
                        <m:den>
                          <m:r>
                            <a:rPr lang="en-US" altLang="zh-CN">
                              <a:latin typeface="Cambria Math" panose="02040503050406030204" pitchFamily="18" charset="0"/>
                            </a:rPr>
                            <m:t>1.0×</m:t>
                          </m:r>
                          <m:sSup>
                            <m:sSupPr>
                              <m:ctrlPr>
                                <a:rPr lang="zh-CN" altLang="zh-CN" i="1">
                                  <a:latin typeface="Cambria Math" panose="02040503050406030204" pitchFamily="18" charset="0"/>
                                </a:rPr>
                              </m:ctrlPr>
                            </m:sSupPr>
                            <m:e>
                              <m:r>
                                <a:rPr lang="en-US" altLang="zh-CN">
                                  <a:latin typeface="Cambria Math" panose="02040503050406030204" pitchFamily="18" charset="0"/>
                                </a:rPr>
                                <m:t>10</m:t>
                              </m:r>
                            </m:e>
                            <m:sup>
                              <m:r>
                                <a:rPr lang="en-US" altLang="zh-CN">
                                  <a:latin typeface="Cambria Math" panose="02040503050406030204" pitchFamily="18" charset="0"/>
                                </a:rPr>
                                <m:t>6</m:t>
                              </m:r>
                            </m:sup>
                          </m:sSup>
                        </m:den>
                      </m:f>
                      <m:r>
                        <a:rPr lang="en-US" altLang="zh-CN" i="1">
                          <a:latin typeface="Cambria Math" panose="02040503050406030204" pitchFamily="18" charset="0"/>
                        </a:rPr>
                        <m:t>=2.6</m:t>
                      </m:r>
                    </m:oMath>
                  </m:oMathPara>
                </a14:m>
                <a:endParaRPr lang="zh-CN" altLang="zh-CN" dirty="0"/>
              </a:p>
              <a:p>
                <a:pPr/>
                <a14:m>
                  <m:oMathPara xmlns:m="http://schemas.openxmlformats.org/officeDocument/2006/math">
                    <m:oMathParaPr>
                      <m:jc m:val="centerGroup"/>
                    </m:oMathParaPr>
                    <m:oMath xmlns:m="http://schemas.openxmlformats.org/officeDocument/2006/math">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CPI</m:t>
                          </m:r>
                        </m:e>
                        <m:sub>
                          <m:r>
                            <a:rPr lang="en-US" altLang="zh-CN" i="1">
                              <a:latin typeface="Cambria Math" panose="02040503050406030204" pitchFamily="18" charset="0"/>
                            </a:rPr>
                            <m:t>2</m:t>
                          </m:r>
                        </m:sub>
                      </m:sSub>
                      <m:r>
                        <a:rPr lang="en-US" altLang="zh-CN">
                          <a:latin typeface="Cambria Math" panose="02040503050406030204" pitchFamily="18" charset="0"/>
                        </a:rPr>
                        <m:t>=</m:t>
                      </m:r>
                      <m:f>
                        <m:fPr>
                          <m:ctrlPr>
                            <a:rPr lang="zh-CN" altLang="zh-CN" i="1">
                              <a:latin typeface="Cambria Math" panose="02040503050406030204" pitchFamily="18" charset="0"/>
                            </a:rPr>
                          </m:ctrlPr>
                        </m:fPr>
                        <m:num>
                          <m:sSub>
                            <m:sSubPr>
                              <m:ctrlPr>
                                <a:rPr lang="zh-CN" altLang="zh-CN" i="1">
                                  <a:latin typeface="Cambria Math" panose="02040503050406030204" pitchFamily="18" charset="0"/>
                                </a:rPr>
                              </m:ctrlPr>
                            </m:sSubPr>
                            <m:e>
                              <m:r>
                                <a:rPr lang="zh-CN" altLang="zh-CN">
                                  <a:latin typeface="Cambria Math" panose="02040503050406030204" pitchFamily="18" charset="0"/>
                                </a:rPr>
                                <m:t>程序的总时钟周期数</m:t>
                              </m:r>
                            </m:e>
                            <m:sub>
                              <m:r>
                                <a:rPr lang="en-US" altLang="zh-CN" i="1">
                                  <a:latin typeface="Cambria Math" panose="02040503050406030204" pitchFamily="18" charset="0"/>
                                </a:rPr>
                                <m:t>2</m:t>
                              </m:r>
                            </m:sub>
                          </m:sSub>
                        </m:num>
                        <m:den>
                          <m:r>
                            <a:rPr lang="zh-CN" altLang="zh-CN">
                              <a:latin typeface="Cambria Math" panose="02040503050406030204" pitchFamily="18" charset="0"/>
                            </a:rPr>
                            <m:t>程序的总指令条数</m:t>
                          </m:r>
                        </m:den>
                      </m:f>
                      <m:r>
                        <a:rPr lang="en-US" altLang="zh-CN" i="1">
                          <a:latin typeface="Cambria Math" panose="02040503050406030204" pitchFamily="18" charset="0"/>
                        </a:rPr>
                        <m:t>=</m:t>
                      </m:r>
                      <m:f>
                        <m:fPr>
                          <m:ctrlPr>
                            <a:rPr lang="zh-CN" altLang="zh-CN" i="1">
                              <a:latin typeface="Cambria Math" panose="02040503050406030204" pitchFamily="18" charset="0"/>
                            </a:rPr>
                          </m:ctrlPr>
                        </m:fPr>
                        <m:num>
                          <m:r>
                            <a:rPr lang="en-US" altLang="zh-CN">
                              <a:latin typeface="Cambria Math" panose="02040503050406030204" pitchFamily="18" charset="0"/>
                            </a:rPr>
                            <m:t>2.0×</m:t>
                          </m:r>
                          <m:sSup>
                            <m:sSupPr>
                              <m:ctrlPr>
                                <a:rPr lang="zh-CN" altLang="zh-CN" i="1">
                                  <a:latin typeface="Cambria Math" panose="02040503050406030204" pitchFamily="18" charset="0"/>
                                </a:rPr>
                              </m:ctrlPr>
                            </m:sSupPr>
                            <m:e>
                              <m:r>
                                <a:rPr lang="en-US" altLang="zh-CN">
                                  <a:latin typeface="Cambria Math" panose="02040503050406030204" pitchFamily="18" charset="0"/>
                                </a:rPr>
                                <m:t>10</m:t>
                              </m:r>
                            </m:e>
                            <m:sup>
                              <m:r>
                                <a:rPr lang="en-US" altLang="zh-CN">
                                  <a:latin typeface="Cambria Math" panose="02040503050406030204" pitchFamily="18" charset="0"/>
                                </a:rPr>
                                <m:t>6</m:t>
                              </m:r>
                            </m:sup>
                          </m:sSup>
                        </m:num>
                        <m:den>
                          <m:r>
                            <a:rPr lang="en-US" altLang="zh-CN">
                              <a:latin typeface="Cambria Math" panose="02040503050406030204" pitchFamily="18" charset="0"/>
                            </a:rPr>
                            <m:t>1.0×</m:t>
                          </m:r>
                          <m:sSup>
                            <m:sSupPr>
                              <m:ctrlPr>
                                <a:rPr lang="zh-CN" altLang="zh-CN" i="1">
                                  <a:latin typeface="Cambria Math" panose="02040503050406030204" pitchFamily="18" charset="0"/>
                                </a:rPr>
                              </m:ctrlPr>
                            </m:sSupPr>
                            <m:e>
                              <m:r>
                                <a:rPr lang="en-US" altLang="zh-CN">
                                  <a:latin typeface="Cambria Math" panose="02040503050406030204" pitchFamily="18" charset="0"/>
                                </a:rPr>
                                <m:t>10</m:t>
                              </m:r>
                            </m:e>
                            <m:sup>
                              <m:r>
                                <a:rPr lang="en-US" altLang="zh-CN">
                                  <a:latin typeface="Cambria Math" panose="02040503050406030204" pitchFamily="18" charset="0"/>
                                </a:rPr>
                                <m:t>6</m:t>
                              </m:r>
                            </m:sup>
                          </m:sSup>
                        </m:den>
                      </m:f>
                      <m:r>
                        <a:rPr lang="en-US" altLang="zh-CN" i="1">
                          <a:latin typeface="Cambria Math" panose="02040503050406030204" pitchFamily="18" charset="0"/>
                        </a:rPr>
                        <m:t>=2</m:t>
                      </m:r>
                    </m:oMath>
                  </m:oMathPara>
                </a14:m>
                <a:endParaRPr lang="zh-CN" altLang="zh-CN" dirty="0"/>
              </a:p>
              <a:p>
                <a:r>
                  <a:rPr lang="zh-CN" altLang="zh-CN" dirty="0"/>
                  <a:t>即给定程序执行时两个处理器的整体</a:t>
                </a:r>
                <a:r>
                  <a:rPr lang="en-US" altLang="zh-CN" dirty="0"/>
                  <a:t>CPI</a:t>
                </a:r>
                <a:r>
                  <a:rPr lang="zh-CN" altLang="zh-CN" dirty="0"/>
                  <a:t>分别为</a:t>
                </a:r>
                <a14:m>
                  <m:oMath xmlns:m="http://schemas.openxmlformats.org/officeDocument/2006/math">
                    <m:r>
                      <a:rPr lang="en-US" altLang="zh-CN">
                        <a:latin typeface="Cambria Math" panose="02040503050406030204" pitchFamily="18" charset="0"/>
                      </a:rPr>
                      <m:t>2.6</m:t>
                    </m:r>
                  </m:oMath>
                </a14:m>
                <a:r>
                  <a:rPr lang="zh-CN" altLang="zh-CN" dirty="0"/>
                  <a:t>、</a:t>
                </a:r>
                <a14:m>
                  <m:oMath xmlns:m="http://schemas.openxmlformats.org/officeDocument/2006/math">
                    <m:r>
                      <a:rPr lang="en-US" altLang="zh-CN">
                        <a:latin typeface="Cambria Math" panose="02040503050406030204" pitchFamily="18" charset="0"/>
                      </a:rPr>
                      <m:t>2.0</m:t>
                    </m:r>
                  </m:oMath>
                </a14:m>
                <a:r>
                  <a:rPr lang="zh-CN" altLang="zh-CN" dirty="0"/>
                  <a:t>。</a:t>
                </a:r>
              </a:p>
              <a:p>
                <a:endParaRPr lang="en-US" altLang="zh-CN" dirty="0"/>
              </a:p>
              <a:p>
                <a:r>
                  <a:rPr lang="en-US" altLang="zh-CN" dirty="0"/>
                  <a:t>(3) </a:t>
                </a:r>
                <a:r>
                  <a:rPr lang="zh-CN" altLang="zh-CN" dirty="0"/>
                  <a:t>计算</a:t>
                </a:r>
                <a:r>
                  <a:rPr lang="en-US" altLang="zh-CN" dirty="0"/>
                  <a:t>CPU</a:t>
                </a:r>
                <a:r>
                  <a:rPr lang="zh-CN" altLang="zh-CN" dirty="0"/>
                  <a:t>执行时间公式如下：</a:t>
                </a:r>
              </a:p>
              <a:p>
                <a:pPr/>
                <a14:m>
                  <m:oMathPara xmlns:m="http://schemas.openxmlformats.org/officeDocument/2006/math">
                    <m:oMathParaPr>
                      <m:jc m:val="centerGroup"/>
                    </m:oMathParaPr>
                    <m:oMath xmlns:m="http://schemas.openxmlformats.org/officeDocument/2006/math">
                      <m:sSub>
                        <m:sSubPr>
                          <m:ctrlPr>
                            <a:rPr lang="zh-CN" altLang="zh-CN" i="1">
                              <a:latin typeface="Cambria Math" panose="02040503050406030204" pitchFamily="18" charset="0"/>
                            </a:rPr>
                          </m:ctrlPr>
                        </m:sSubPr>
                        <m:e>
                          <m:r>
                            <a:rPr lang="zh-CN" altLang="zh-CN">
                              <a:latin typeface="Cambria Math" panose="02040503050406030204" pitchFamily="18" charset="0"/>
                            </a:rPr>
                            <m:t>程序的</m:t>
                          </m:r>
                          <m:r>
                            <m:rPr>
                              <m:sty m:val="p"/>
                            </m:rPr>
                            <a:rPr lang="en-US" altLang="zh-CN">
                              <a:latin typeface="Cambria Math" panose="02040503050406030204" pitchFamily="18" charset="0"/>
                            </a:rPr>
                            <m:t>CPU</m:t>
                          </m:r>
                          <m:r>
                            <a:rPr lang="zh-CN" altLang="zh-CN">
                              <a:latin typeface="Cambria Math" panose="02040503050406030204" pitchFamily="18" charset="0"/>
                            </a:rPr>
                            <m:t>执行时间</m:t>
                          </m:r>
                        </m:e>
                        <m:sub>
                          <m:r>
                            <a:rPr lang="en-US" altLang="zh-CN" i="1">
                              <a:latin typeface="Cambria Math" panose="02040503050406030204" pitchFamily="18" charset="0"/>
                            </a:rPr>
                            <m:t>1</m:t>
                          </m:r>
                        </m:sub>
                      </m:sSub>
                      <m:r>
                        <a:rPr lang="en-US" altLang="zh-CN">
                          <a:latin typeface="Cambria Math" panose="02040503050406030204" pitchFamily="18" charset="0"/>
                        </a:rPr>
                        <m:t>=</m:t>
                      </m:r>
                      <m:f>
                        <m:fPr>
                          <m:ctrlPr>
                            <a:rPr lang="zh-CN" altLang="zh-CN" i="1">
                              <a:latin typeface="Cambria Math" panose="02040503050406030204" pitchFamily="18" charset="0"/>
                            </a:rPr>
                          </m:ctrlPr>
                        </m:fPr>
                        <m:num>
                          <m:r>
                            <a:rPr lang="zh-CN" altLang="zh-CN">
                              <a:latin typeface="Cambria Math" panose="02040503050406030204" pitchFamily="18" charset="0"/>
                            </a:rPr>
                            <m:t>程序的指令数</m:t>
                          </m:r>
                          <m:r>
                            <a:rPr lang="en-US" altLang="zh-CN">
                              <a:latin typeface="Cambria Math" panose="02040503050406030204" pitchFamily="18" charset="0"/>
                            </a:rPr>
                            <m:t>×</m:t>
                          </m:r>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CPI</m:t>
                              </m:r>
                            </m:e>
                            <m:sub>
                              <m:r>
                                <a:rPr lang="en-US" altLang="zh-CN" i="1">
                                  <a:latin typeface="Cambria Math" panose="02040503050406030204" pitchFamily="18" charset="0"/>
                                </a:rPr>
                                <m:t>1</m:t>
                              </m:r>
                            </m:sub>
                          </m:sSub>
                        </m:num>
                        <m:den>
                          <m:sSub>
                            <m:sSubPr>
                              <m:ctrlPr>
                                <a:rPr lang="zh-CN" altLang="zh-CN" i="1">
                                  <a:latin typeface="Cambria Math" panose="02040503050406030204" pitchFamily="18" charset="0"/>
                                </a:rPr>
                              </m:ctrlPr>
                            </m:sSubPr>
                            <m:e>
                              <m:r>
                                <a:rPr lang="zh-CN" altLang="zh-CN">
                                  <a:latin typeface="Cambria Math" panose="02040503050406030204" pitchFamily="18" charset="0"/>
                                </a:rPr>
                                <m:t>时钟频率</m:t>
                              </m:r>
                            </m:e>
                            <m:sub>
                              <m:r>
                                <a:rPr lang="en-US" altLang="zh-CN" i="1">
                                  <a:latin typeface="Cambria Math" panose="02040503050406030204" pitchFamily="18" charset="0"/>
                                </a:rPr>
                                <m:t>1</m:t>
                              </m:r>
                            </m:sub>
                          </m:sSub>
                        </m:den>
                      </m:f>
                    </m:oMath>
                  </m:oMathPara>
                </a14:m>
                <a:endParaRPr lang="zh-CN" altLang="zh-CN" dirty="0"/>
              </a:p>
              <a:p>
                <a:pPr/>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                                                                   =</m:t>
                      </m:r>
                      <m:f>
                        <m:fPr>
                          <m:ctrlPr>
                            <a:rPr lang="zh-CN" altLang="zh-CN" i="1">
                              <a:latin typeface="Cambria Math" panose="02040503050406030204" pitchFamily="18" charset="0"/>
                            </a:rPr>
                          </m:ctrlPr>
                        </m:fPr>
                        <m:num>
                          <m:r>
                            <a:rPr lang="en-US" altLang="zh-CN">
                              <a:latin typeface="Cambria Math" panose="02040503050406030204" pitchFamily="18" charset="0"/>
                            </a:rPr>
                            <m:t>2.6×</m:t>
                          </m:r>
                          <m:sSup>
                            <m:sSupPr>
                              <m:ctrlPr>
                                <a:rPr lang="zh-CN" altLang="zh-CN" i="1">
                                  <a:latin typeface="Cambria Math" panose="02040503050406030204" pitchFamily="18" charset="0"/>
                                </a:rPr>
                              </m:ctrlPr>
                            </m:sSupPr>
                            <m:e>
                              <m:r>
                                <a:rPr lang="en-US" altLang="zh-CN">
                                  <a:latin typeface="Cambria Math" panose="02040503050406030204" pitchFamily="18" charset="0"/>
                                </a:rPr>
                                <m:t>10</m:t>
                              </m:r>
                            </m:e>
                            <m:sup>
                              <m:r>
                                <a:rPr lang="en-US" altLang="zh-CN">
                                  <a:latin typeface="Cambria Math" panose="02040503050406030204" pitchFamily="18" charset="0"/>
                                </a:rPr>
                                <m:t>6</m:t>
                              </m:r>
                            </m:sup>
                          </m:sSup>
                          <m:r>
                            <a:rPr lang="zh-CN" altLang="zh-CN">
                              <a:latin typeface="Cambria Math" panose="02040503050406030204" pitchFamily="18" charset="0"/>
                            </a:rPr>
                            <m:t>时钟周期数</m:t>
                          </m:r>
                        </m:num>
                        <m:den>
                          <m:r>
                            <a:rPr lang="en-US" altLang="zh-CN">
                              <a:latin typeface="Cambria Math" panose="02040503050406030204" pitchFamily="18" charset="0"/>
                            </a:rPr>
                            <m:t>3×</m:t>
                          </m:r>
                          <m:sSup>
                            <m:sSupPr>
                              <m:ctrlPr>
                                <a:rPr lang="zh-CN" altLang="zh-CN" i="1">
                                  <a:latin typeface="Cambria Math" panose="02040503050406030204" pitchFamily="18" charset="0"/>
                                </a:rPr>
                              </m:ctrlPr>
                            </m:sSupPr>
                            <m:e>
                              <m:r>
                                <a:rPr lang="en-US" altLang="zh-CN">
                                  <a:latin typeface="Cambria Math" panose="02040503050406030204" pitchFamily="18" charset="0"/>
                                </a:rPr>
                                <m:t>10</m:t>
                              </m:r>
                            </m:e>
                            <m:sup>
                              <m:r>
                                <a:rPr lang="en-US" altLang="zh-CN">
                                  <a:latin typeface="Cambria Math" panose="02040503050406030204" pitchFamily="18" charset="0"/>
                                </a:rPr>
                                <m:t>9</m:t>
                              </m:r>
                            </m:sup>
                          </m:sSup>
                          <m:f>
                            <m:fPr>
                              <m:ctrlPr>
                                <a:rPr lang="zh-CN" altLang="zh-CN" i="1">
                                  <a:latin typeface="Cambria Math" panose="02040503050406030204" pitchFamily="18" charset="0"/>
                                </a:rPr>
                              </m:ctrlPr>
                            </m:fPr>
                            <m:num>
                              <m:r>
                                <a:rPr lang="zh-CN" altLang="zh-CN">
                                  <a:latin typeface="Cambria Math" panose="02040503050406030204" pitchFamily="18" charset="0"/>
                                </a:rPr>
                                <m:t>时钟周期数</m:t>
                              </m:r>
                            </m:num>
                            <m:den>
                              <m:r>
                                <a:rPr lang="zh-CN" altLang="zh-CN">
                                  <a:latin typeface="Cambria Math" panose="02040503050406030204" pitchFamily="18" charset="0"/>
                                </a:rPr>
                                <m:t>秒</m:t>
                              </m:r>
                            </m:den>
                          </m:f>
                        </m:den>
                      </m:f>
                      <m:r>
                        <a:rPr lang="en-US" altLang="zh-CN" i="1">
                          <a:latin typeface="Cambria Math" panose="02040503050406030204" pitchFamily="18" charset="0"/>
                        </a:rPr>
                        <m:t>≈0.00087</m:t>
                      </m:r>
                      <m:r>
                        <a:rPr lang="zh-CN" altLang="zh-CN">
                          <a:latin typeface="Cambria Math" panose="02040503050406030204" pitchFamily="18" charset="0"/>
                        </a:rPr>
                        <m:t>秒</m:t>
                      </m:r>
                    </m:oMath>
                  </m:oMathPara>
                </a14:m>
                <a:endParaRPr lang="zh-CN" altLang="zh-CN" dirty="0"/>
              </a:p>
              <a:p>
                <a:pPr/>
                <a14:m>
                  <m:oMathPara xmlns:m="http://schemas.openxmlformats.org/officeDocument/2006/math">
                    <m:oMathParaPr>
                      <m:jc m:val="centerGroup"/>
                    </m:oMathParaPr>
                    <m:oMath xmlns:m="http://schemas.openxmlformats.org/officeDocument/2006/math">
                      <m:sSub>
                        <m:sSubPr>
                          <m:ctrlPr>
                            <a:rPr lang="zh-CN" altLang="zh-CN" i="1">
                              <a:latin typeface="Cambria Math" panose="02040503050406030204" pitchFamily="18" charset="0"/>
                            </a:rPr>
                          </m:ctrlPr>
                        </m:sSubPr>
                        <m:e>
                          <m:r>
                            <a:rPr lang="zh-CN" altLang="zh-CN">
                              <a:latin typeface="Cambria Math" panose="02040503050406030204" pitchFamily="18" charset="0"/>
                            </a:rPr>
                            <m:t>程序的</m:t>
                          </m:r>
                          <m:r>
                            <m:rPr>
                              <m:sty m:val="p"/>
                            </m:rPr>
                            <a:rPr lang="en-US" altLang="zh-CN">
                              <a:latin typeface="Cambria Math" panose="02040503050406030204" pitchFamily="18" charset="0"/>
                            </a:rPr>
                            <m:t>CPU</m:t>
                          </m:r>
                          <m:r>
                            <a:rPr lang="zh-CN" altLang="zh-CN">
                              <a:latin typeface="Cambria Math" panose="02040503050406030204" pitchFamily="18" charset="0"/>
                            </a:rPr>
                            <m:t>执行时间</m:t>
                          </m:r>
                        </m:e>
                        <m:sub>
                          <m:r>
                            <a:rPr lang="en-US" altLang="zh-CN" i="1">
                              <a:latin typeface="Cambria Math" panose="02040503050406030204" pitchFamily="18" charset="0"/>
                            </a:rPr>
                            <m:t>2</m:t>
                          </m:r>
                        </m:sub>
                      </m:sSub>
                      <m:r>
                        <a:rPr lang="en-US" altLang="zh-CN">
                          <a:latin typeface="Cambria Math" panose="02040503050406030204" pitchFamily="18" charset="0"/>
                        </a:rPr>
                        <m:t>=</m:t>
                      </m:r>
                      <m:f>
                        <m:fPr>
                          <m:ctrlPr>
                            <a:rPr lang="zh-CN" altLang="zh-CN" i="1">
                              <a:latin typeface="Cambria Math" panose="02040503050406030204" pitchFamily="18" charset="0"/>
                            </a:rPr>
                          </m:ctrlPr>
                        </m:fPr>
                        <m:num>
                          <m:r>
                            <a:rPr lang="zh-CN" altLang="zh-CN">
                              <a:latin typeface="Cambria Math" panose="02040503050406030204" pitchFamily="18" charset="0"/>
                            </a:rPr>
                            <m:t>程序的指令数</m:t>
                          </m:r>
                          <m:r>
                            <a:rPr lang="en-US" altLang="zh-CN">
                              <a:latin typeface="Cambria Math" panose="02040503050406030204" pitchFamily="18" charset="0"/>
                            </a:rPr>
                            <m:t>×</m:t>
                          </m:r>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CPI</m:t>
                              </m:r>
                            </m:e>
                            <m:sub>
                              <m:r>
                                <a:rPr lang="en-US" altLang="zh-CN" i="1">
                                  <a:latin typeface="Cambria Math" panose="02040503050406030204" pitchFamily="18" charset="0"/>
                                </a:rPr>
                                <m:t>2</m:t>
                              </m:r>
                            </m:sub>
                          </m:sSub>
                        </m:num>
                        <m:den>
                          <m:sSub>
                            <m:sSubPr>
                              <m:ctrlPr>
                                <a:rPr lang="zh-CN" altLang="zh-CN" i="1">
                                  <a:latin typeface="Cambria Math" panose="02040503050406030204" pitchFamily="18" charset="0"/>
                                </a:rPr>
                              </m:ctrlPr>
                            </m:sSubPr>
                            <m:e>
                              <m:r>
                                <a:rPr lang="zh-CN" altLang="zh-CN">
                                  <a:latin typeface="Cambria Math" panose="02040503050406030204" pitchFamily="18" charset="0"/>
                                </a:rPr>
                                <m:t>时钟频率</m:t>
                              </m:r>
                            </m:e>
                            <m:sub>
                              <m:r>
                                <a:rPr lang="en-US" altLang="zh-CN" i="1">
                                  <a:latin typeface="Cambria Math" panose="02040503050406030204" pitchFamily="18" charset="0"/>
                                </a:rPr>
                                <m:t>2</m:t>
                              </m:r>
                            </m:sub>
                          </m:sSub>
                        </m:den>
                      </m:f>
                    </m:oMath>
                  </m:oMathPara>
                </a14:m>
                <a:endParaRPr lang="zh-CN" altLang="zh-CN" dirty="0"/>
              </a:p>
              <a:p>
                <a:pPr/>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                                                                   =</m:t>
                      </m:r>
                      <m:f>
                        <m:fPr>
                          <m:ctrlPr>
                            <a:rPr lang="zh-CN" altLang="zh-CN" i="1">
                              <a:latin typeface="Cambria Math" panose="02040503050406030204" pitchFamily="18" charset="0"/>
                            </a:rPr>
                          </m:ctrlPr>
                        </m:fPr>
                        <m:num>
                          <m:r>
                            <a:rPr lang="en-US" altLang="zh-CN">
                              <a:latin typeface="Cambria Math" panose="02040503050406030204" pitchFamily="18" charset="0"/>
                            </a:rPr>
                            <m:t>2.0×</m:t>
                          </m:r>
                          <m:sSup>
                            <m:sSupPr>
                              <m:ctrlPr>
                                <a:rPr lang="zh-CN" altLang="zh-CN" i="1">
                                  <a:latin typeface="Cambria Math" panose="02040503050406030204" pitchFamily="18" charset="0"/>
                                </a:rPr>
                              </m:ctrlPr>
                            </m:sSupPr>
                            <m:e>
                              <m:r>
                                <a:rPr lang="en-US" altLang="zh-CN">
                                  <a:latin typeface="Cambria Math" panose="02040503050406030204" pitchFamily="18" charset="0"/>
                                </a:rPr>
                                <m:t>10</m:t>
                              </m:r>
                            </m:e>
                            <m:sup>
                              <m:r>
                                <a:rPr lang="en-US" altLang="zh-CN">
                                  <a:latin typeface="Cambria Math" panose="02040503050406030204" pitchFamily="18" charset="0"/>
                                </a:rPr>
                                <m:t>6</m:t>
                              </m:r>
                            </m:sup>
                          </m:sSup>
                          <m:r>
                            <a:rPr lang="zh-CN" altLang="zh-CN">
                              <a:latin typeface="Cambria Math" panose="02040503050406030204" pitchFamily="18" charset="0"/>
                            </a:rPr>
                            <m:t>时钟周期数</m:t>
                          </m:r>
                        </m:num>
                        <m:den>
                          <m:r>
                            <a:rPr lang="en-US" altLang="zh-CN">
                              <a:latin typeface="Cambria Math" panose="02040503050406030204" pitchFamily="18" charset="0"/>
                            </a:rPr>
                            <m:t>2.0×</m:t>
                          </m:r>
                          <m:sSup>
                            <m:sSupPr>
                              <m:ctrlPr>
                                <a:rPr lang="zh-CN" altLang="zh-CN" i="1">
                                  <a:latin typeface="Cambria Math" panose="02040503050406030204" pitchFamily="18" charset="0"/>
                                </a:rPr>
                              </m:ctrlPr>
                            </m:sSupPr>
                            <m:e>
                              <m:r>
                                <a:rPr lang="en-US" altLang="zh-CN">
                                  <a:latin typeface="Cambria Math" panose="02040503050406030204" pitchFamily="18" charset="0"/>
                                </a:rPr>
                                <m:t>10</m:t>
                              </m:r>
                            </m:e>
                            <m:sup>
                              <m:r>
                                <a:rPr lang="en-US" altLang="zh-CN">
                                  <a:latin typeface="Cambria Math" panose="02040503050406030204" pitchFamily="18" charset="0"/>
                                </a:rPr>
                                <m:t>9</m:t>
                              </m:r>
                            </m:sup>
                          </m:sSup>
                          <m:f>
                            <m:fPr>
                              <m:ctrlPr>
                                <a:rPr lang="zh-CN" altLang="zh-CN" i="1">
                                  <a:latin typeface="Cambria Math" panose="02040503050406030204" pitchFamily="18" charset="0"/>
                                </a:rPr>
                              </m:ctrlPr>
                            </m:fPr>
                            <m:num>
                              <m:r>
                                <a:rPr lang="zh-CN" altLang="zh-CN">
                                  <a:latin typeface="Cambria Math" panose="02040503050406030204" pitchFamily="18" charset="0"/>
                                </a:rPr>
                                <m:t>时钟周期数</m:t>
                              </m:r>
                            </m:num>
                            <m:den>
                              <m:r>
                                <a:rPr lang="zh-CN" altLang="zh-CN">
                                  <a:latin typeface="Cambria Math" panose="02040503050406030204" pitchFamily="18" charset="0"/>
                                </a:rPr>
                                <m:t>秒</m:t>
                              </m:r>
                            </m:den>
                          </m:f>
                        </m:den>
                      </m:f>
                      <m:r>
                        <a:rPr lang="en-US" altLang="zh-CN" i="1">
                          <a:latin typeface="Cambria Math" panose="02040503050406030204" pitchFamily="18" charset="0"/>
                        </a:rPr>
                        <m:t>=0.001</m:t>
                      </m:r>
                      <m:r>
                        <a:rPr lang="zh-CN" altLang="zh-CN">
                          <a:latin typeface="Cambria Math" panose="02040503050406030204" pitchFamily="18" charset="0"/>
                        </a:rPr>
                        <m:t>秒</m:t>
                      </m:r>
                    </m:oMath>
                  </m:oMathPara>
                </a14:m>
                <a:endParaRPr lang="zh-CN" altLang="zh-CN" dirty="0"/>
              </a:p>
              <a:p>
                <a:endParaRPr lang="zh-CN" altLang="zh-CN" dirty="0"/>
              </a:p>
            </p:txBody>
          </p:sp>
        </mc:Choice>
        <mc:Fallback xmlns="">
          <p:sp>
            <p:nvSpPr>
              <p:cNvPr id="10" name="矩形 9">
                <a:extLst>
                  <a:ext uri="{FF2B5EF4-FFF2-40B4-BE49-F238E27FC236}">
                    <a16:creationId xmlns:a16="http://schemas.microsoft.com/office/drawing/2014/main" id="{4F0E7339-773E-F642-A6E9-1FAE851F83D3}"/>
                  </a:ext>
                </a:extLst>
              </p:cNvPr>
              <p:cNvSpPr>
                <a:spLocks noRot="1" noChangeAspect="1" noMove="1" noResize="1" noEditPoints="1" noAdjustHandles="1" noChangeArrowheads="1" noChangeShapeType="1" noTextEdit="1"/>
              </p:cNvSpPr>
              <p:nvPr/>
            </p:nvSpPr>
            <p:spPr>
              <a:xfrm>
                <a:off x="456885" y="1471005"/>
                <a:ext cx="10886976" cy="5625899"/>
              </a:xfrm>
              <a:prstGeom prst="rect">
                <a:avLst/>
              </a:prstGeom>
              <a:blipFill>
                <a:blip r:embed="rId3"/>
                <a:stretch>
                  <a:fillRect l="-466" t="-676"/>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6999769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指令</a:t>
            </a:r>
            <a:r>
              <a:rPr lang="zh-CN" altLang="zh-CN" dirty="0">
                <a:solidFill>
                  <a:schemeClr val="tx1"/>
                </a:solidFill>
              </a:rPr>
              <a:t>性能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72</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zh-CN" dirty="0"/>
              <a:t>指令性能</a:t>
            </a:r>
            <a:r>
              <a:rPr lang="zh-CN" altLang="zh-CN" dirty="0">
                <a:solidFill>
                  <a:srgbClr val="C00000"/>
                </a:solidFill>
              </a:rPr>
              <a:t>  </a:t>
            </a:r>
            <a:endParaRPr lang="zh-CN" altLang="en-US" dirty="0">
              <a:solidFill>
                <a:srgbClr val="C00000"/>
              </a:solidFill>
              <a:latin typeface="黑体" panose="02010609060101010101" pitchFamily="49" charset="-122"/>
            </a:endParaRPr>
          </a:p>
          <a:p>
            <a:endParaRPr lang="zh-CN" altLang="en-US" dirty="0"/>
          </a:p>
          <a:p>
            <a:endParaRPr lang="zh-CN" altLang="en-US" dirty="0"/>
          </a:p>
        </p:txBody>
      </p:sp>
      <p:sp>
        <p:nvSpPr>
          <p:cNvPr id="13" name="文本框 12">
            <a:extLst>
              <a:ext uri="{FF2B5EF4-FFF2-40B4-BE49-F238E27FC236}">
                <a16:creationId xmlns:a16="http://schemas.microsoft.com/office/drawing/2014/main" id="{0A656BFC-9585-FE42-9833-8EC1DE7B569B}"/>
              </a:ext>
            </a:extLst>
          </p:cNvPr>
          <p:cNvSpPr txBox="1"/>
          <p:nvPr/>
        </p:nvSpPr>
        <p:spPr>
          <a:xfrm>
            <a:off x="558248" y="1548355"/>
            <a:ext cx="11075504" cy="646331"/>
          </a:xfrm>
          <a:prstGeom prst="rect">
            <a:avLst/>
          </a:prstGeom>
          <a:noFill/>
        </p:spPr>
        <p:txBody>
          <a:bodyPr wrap="square">
            <a:spAutoFit/>
          </a:bodyPr>
          <a:lstStyle/>
          <a:p>
            <a:pPr indent="266700" algn="just"/>
            <a:r>
              <a:rPr lang="zh-CN" altLang="zh-CN" dirty="0"/>
              <a:t>相同的指令在不同的处理器上所花的时钟周期总数不一定相同，同样，时钟频率高也并不一定代表程序的</a:t>
            </a:r>
            <a:r>
              <a:rPr lang="en-US" altLang="zh-CN" dirty="0"/>
              <a:t>CPU</a:t>
            </a:r>
            <a:r>
              <a:rPr lang="zh-CN" altLang="zh-CN" dirty="0"/>
              <a:t>执行时间短。不同的配置会影响不同的因素变化</a:t>
            </a:r>
            <a:r>
              <a:rPr lang="zh-CN" altLang="en-US" dirty="0"/>
              <a:t>。</a:t>
            </a:r>
          </a:p>
        </p:txBody>
      </p:sp>
      <p:graphicFrame>
        <p:nvGraphicFramePr>
          <p:cNvPr id="3" name="表格 2">
            <a:extLst>
              <a:ext uri="{FF2B5EF4-FFF2-40B4-BE49-F238E27FC236}">
                <a16:creationId xmlns:a16="http://schemas.microsoft.com/office/drawing/2014/main" id="{0BDAEBCA-8929-B345-A035-D8E90CD88455}"/>
              </a:ext>
            </a:extLst>
          </p:cNvPr>
          <p:cNvGraphicFramePr>
            <a:graphicFrameLocks noGrp="1"/>
          </p:cNvGraphicFramePr>
          <p:nvPr>
            <p:extLst>
              <p:ext uri="{D42A27DB-BD31-4B8C-83A1-F6EECF244321}">
                <p14:modId xmlns:p14="http://schemas.microsoft.com/office/powerpoint/2010/main" val="361314871"/>
              </p:ext>
            </p:extLst>
          </p:nvPr>
        </p:nvGraphicFramePr>
        <p:xfrm>
          <a:off x="1338694" y="2348834"/>
          <a:ext cx="9726646" cy="4117378"/>
        </p:xfrm>
        <a:graphic>
          <a:graphicData uri="http://schemas.openxmlformats.org/drawingml/2006/table">
            <a:tbl>
              <a:tblPr firstRow="1" firstCol="1" bandRow="1">
                <a:tableStyleId>{5C22544A-7EE6-4342-B048-85BDC9FD1C3A}</a:tableStyleId>
              </a:tblPr>
              <a:tblGrid>
                <a:gridCol w="1669947">
                  <a:extLst>
                    <a:ext uri="{9D8B030D-6E8A-4147-A177-3AD203B41FA5}">
                      <a16:colId xmlns:a16="http://schemas.microsoft.com/office/drawing/2014/main" val="1707397902"/>
                    </a:ext>
                  </a:extLst>
                </a:gridCol>
                <a:gridCol w="1669947">
                  <a:extLst>
                    <a:ext uri="{9D8B030D-6E8A-4147-A177-3AD203B41FA5}">
                      <a16:colId xmlns:a16="http://schemas.microsoft.com/office/drawing/2014/main" val="3723438221"/>
                    </a:ext>
                  </a:extLst>
                </a:gridCol>
                <a:gridCol w="6386752">
                  <a:extLst>
                    <a:ext uri="{9D8B030D-6E8A-4147-A177-3AD203B41FA5}">
                      <a16:colId xmlns:a16="http://schemas.microsoft.com/office/drawing/2014/main" val="1283346319"/>
                    </a:ext>
                  </a:extLst>
                </a:gridCol>
              </a:tblGrid>
              <a:tr h="373856">
                <a:tc>
                  <a:txBody>
                    <a:bodyPr/>
                    <a:lstStyle/>
                    <a:p>
                      <a:pPr algn="ctr"/>
                      <a:r>
                        <a:rPr lang="zh-CN" sz="1800" kern="100" baseline="0" dirty="0">
                          <a:effectLst/>
                          <a:latin typeface="Times New Roman" panose="02020603050405020304" pitchFamily="18" charset="0"/>
                          <a:ea typeface="黑体" panose="02010609060101010101" pitchFamily="49" charset="-122"/>
                        </a:rPr>
                        <a:t>硬件或软件指标</a:t>
                      </a:r>
                      <a:endParaRPr lang="zh-CN" sz="18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zh-CN" sz="1800" kern="100" baseline="0">
                          <a:effectLst/>
                          <a:latin typeface="Times New Roman" panose="02020603050405020304" pitchFamily="18" charset="0"/>
                          <a:ea typeface="黑体" panose="02010609060101010101" pitchFamily="49" charset="-122"/>
                        </a:rPr>
                        <a:t>影响因素</a:t>
                      </a:r>
                      <a:endParaRPr lang="zh-CN" sz="18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zh-CN" sz="1800" kern="100" baseline="0" dirty="0">
                          <a:effectLst/>
                          <a:latin typeface="Times New Roman" panose="02020603050405020304" pitchFamily="18" charset="0"/>
                          <a:ea typeface="黑体" panose="02010609060101010101" pitchFamily="49" charset="-122"/>
                        </a:rPr>
                        <a:t>影响内容</a:t>
                      </a:r>
                      <a:endParaRPr lang="zh-CN" sz="18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extLst>
                  <a:ext uri="{0D108BD9-81ED-4DB2-BD59-A6C34878D82A}">
                    <a16:rowId xmlns:a16="http://schemas.microsoft.com/office/drawing/2014/main" val="1540796866"/>
                  </a:ext>
                </a:extLst>
              </a:tr>
              <a:tr h="989099">
                <a:tc>
                  <a:txBody>
                    <a:bodyPr/>
                    <a:lstStyle/>
                    <a:p>
                      <a:pPr algn="ctr"/>
                      <a:r>
                        <a:rPr lang="zh-CN" sz="1800" kern="0" baseline="0" dirty="0">
                          <a:effectLst/>
                          <a:latin typeface="Times New Roman" panose="02020603050405020304" pitchFamily="18" charset="0"/>
                          <a:ea typeface="黑体" panose="02010609060101010101" pitchFamily="49" charset="-122"/>
                        </a:rPr>
                        <a:t>算法</a:t>
                      </a:r>
                      <a:endParaRPr lang="zh-CN" sz="18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zh-CN" sz="1800" kern="0" baseline="0" dirty="0">
                          <a:effectLst/>
                          <a:latin typeface="Times New Roman" panose="02020603050405020304" pitchFamily="18" charset="0"/>
                          <a:ea typeface="黑体" panose="02010609060101010101" pitchFamily="49" charset="-122"/>
                        </a:rPr>
                        <a:t>指令数，</a:t>
                      </a:r>
                      <a:r>
                        <a:rPr lang="en-US" sz="1800" kern="0" baseline="0" dirty="0">
                          <a:effectLst/>
                          <a:latin typeface="Times New Roman" panose="02020603050405020304" pitchFamily="18" charset="0"/>
                          <a:ea typeface="黑体" panose="02010609060101010101" pitchFamily="49" charset="-122"/>
                        </a:rPr>
                        <a:t>CPI</a:t>
                      </a:r>
                      <a:endParaRPr lang="zh-CN" sz="18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zh-CN" sz="1800" kern="0" baseline="0" dirty="0">
                          <a:effectLst/>
                          <a:latin typeface="Times New Roman" panose="02020603050405020304" pitchFamily="18" charset="0"/>
                          <a:ea typeface="黑体" panose="02010609060101010101" pitchFamily="49" charset="-122"/>
                        </a:rPr>
                        <a:t>算法决定源程序执行指令的总数量，</a:t>
                      </a:r>
                      <a:endParaRPr lang="zh-CN" sz="1800" kern="100" baseline="0" dirty="0">
                        <a:effectLst/>
                        <a:latin typeface="Times New Roman" panose="02020603050405020304" pitchFamily="18" charset="0"/>
                        <a:ea typeface="黑体" panose="02010609060101010101" pitchFamily="49" charset="-122"/>
                      </a:endParaRPr>
                    </a:p>
                    <a:p>
                      <a:pPr algn="ctr"/>
                      <a:r>
                        <a:rPr lang="zh-CN" sz="1800" kern="0" baseline="0" dirty="0">
                          <a:effectLst/>
                          <a:latin typeface="Times New Roman" panose="02020603050405020304" pitchFamily="18" charset="0"/>
                          <a:ea typeface="黑体" panose="02010609060101010101" pitchFamily="49" charset="-122"/>
                        </a:rPr>
                        <a:t>即决定了</a:t>
                      </a:r>
                      <a:r>
                        <a:rPr lang="en-US" sz="1800" kern="0" baseline="0" dirty="0">
                          <a:effectLst/>
                          <a:latin typeface="Times New Roman" panose="02020603050405020304" pitchFamily="18" charset="0"/>
                          <a:ea typeface="黑体" panose="02010609060101010101" pitchFamily="49" charset="-122"/>
                        </a:rPr>
                        <a:t>CPU</a:t>
                      </a:r>
                      <a:r>
                        <a:rPr lang="zh-CN" sz="1800" kern="0" baseline="0" dirty="0">
                          <a:effectLst/>
                          <a:latin typeface="Times New Roman" panose="02020603050405020304" pitchFamily="18" charset="0"/>
                          <a:ea typeface="黑体" panose="02010609060101010101" pitchFamily="49" charset="-122"/>
                        </a:rPr>
                        <a:t>执行特定程序的总指令数目；</a:t>
                      </a:r>
                      <a:endParaRPr lang="zh-CN" sz="1800" kern="100" baseline="0" dirty="0">
                        <a:effectLst/>
                        <a:latin typeface="Times New Roman" panose="02020603050405020304" pitchFamily="18" charset="0"/>
                        <a:ea typeface="黑体" panose="02010609060101010101" pitchFamily="49" charset="-122"/>
                      </a:endParaRPr>
                    </a:p>
                    <a:p>
                      <a:pPr algn="ctr"/>
                      <a:r>
                        <a:rPr lang="zh-CN" sz="1800" kern="0" baseline="0" dirty="0">
                          <a:effectLst/>
                          <a:latin typeface="Times New Roman" panose="02020603050405020304" pitchFamily="18" charset="0"/>
                          <a:ea typeface="黑体" panose="02010609060101010101" pitchFamily="49" charset="-122"/>
                        </a:rPr>
                        <a:t>算法也可以通过使用较快或较慢的指令来影响</a:t>
                      </a:r>
                      <a:r>
                        <a:rPr lang="en-US" sz="1800" kern="0" baseline="0" dirty="0">
                          <a:effectLst/>
                          <a:latin typeface="Times New Roman" panose="02020603050405020304" pitchFamily="18" charset="0"/>
                          <a:ea typeface="黑体" panose="02010609060101010101" pitchFamily="49" charset="-122"/>
                        </a:rPr>
                        <a:t>CPI</a:t>
                      </a:r>
                      <a:r>
                        <a:rPr lang="zh-CN" sz="1800" kern="0" baseline="0" dirty="0">
                          <a:effectLst/>
                          <a:latin typeface="Times New Roman" panose="02020603050405020304" pitchFamily="18" charset="0"/>
                          <a:ea typeface="黑体" panose="02010609060101010101" pitchFamily="49" charset="-122"/>
                        </a:rPr>
                        <a:t>。</a:t>
                      </a:r>
                      <a:endParaRPr lang="zh-CN" sz="18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extLst>
                  <a:ext uri="{0D108BD9-81ED-4DB2-BD59-A6C34878D82A}">
                    <a16:rowId xmlns:a16="http://schemas.microsoft.com/office/drawing/2014/main" val="1249131889"/>
                  </a:ext>
                </a:extLst>
              </a:tr>
              <a:tr h="989099">
                <a:tc>
                  <a:txBody>
                    <a:bodyPr/>
                    <a:lstStyle/>
                    <a:p>
                      <a:pPr algn="ctr"/>
                      <a:r>
                        <a:rPr lang="zh-CN" sz="1800" kern="0" baseline="0">
                          <a:effectLst/>
                          <a:latin typeface="Times New Roman" panose="02020603050405020304" pitchFamily="18" charset="0"/>
                          <a:ea typeface="黑体" panose="02010609060101010101" pitchFamily="49" charset="-122"/>
                        </a:rPr>
                        <a:t>编程语言</a:t>
                      </a:r>
                      <a:endParaRPr lang="zh-CN" sz="18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zh-CN" sz="1800" kern="0" baseline="0">
                          <a:effectLst/>
                          <a:latin typeface="Times New Roman" panose="02020603050405020304" pitchFamily="18" charset="0"/>
                          <a:ea typeface="黑体" panose="02010609060101010101" pitchFamily="49" charset="-122"/>
                        </a:rPr>
                        <a:t>指令数，</a:t>
                      </a:r>
                      <a:r>
                        <a:rPr lang="en-US" sz="1800" kern="0" baseline="0">
                          <a:effectLst/>
                          <a:latin typeface="Times New Roman" panose="02020603050405020304" pitchFamily="18" charset="0"/>
                          <a:ea typeface="黑体" panose="02010609060101010101" pitchFamily="49" charset="-122"/>
                        </a:rPr>
                        <a:t>CPI</a:t>
                      </a:r>
                      <a:endParaRPr lang="zh-CN" sz="18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zh-CN" sz="1800" kern="0" baseline="0" dirty="0">
                          <a:effectLst/>
                          <a:latin typeface="Times New Roman" panose="02020603050405020304" pitchFamily="18" charset="0"/>
                          <a:ea typeface="黑体" panose="02010609060101010101" pitchFamily="49" charset="-122"/>
                        </a:rPr>
                        <a:t>编译语言书写的程序会被翻译为指令，从而决定指令数目；</a:t>
                      </a:r>
                      <a:endParaRPr lang="zh-CN" sz="1800" kern="100" baseline="0" dirty="0">
                        <a:effectLst/>
                        <a:latin typeface="Times New Roman" panose="02020603050405020304" pitchFamily="18" charset="0"/>
                        <a:ea typeface="黑体" panose="02010609060101010101" pitchFamily="49" charset="-122"/>
                      </a:endParaRPr>
                    </a:p>
                    <a:p>
                      <a:pPr algn="ctr"/>
                      <a:r>
                        <a:rPr lang="zh-CN" sz="1800" kern="0" baseline="0" dirty="0">
                          <a:effectLst/>
                          <a:latin typeface="Times New Roman" panose="02020603050405020304" pitchFamily="18" charset="0"/>
                          <a:ea typeface="黑体" panose="02010609060101010101" pitchFamily="49" charset="-122"/>
                        </a:rPr>
                        <a:t>编程语言也会影响</a:t>
                      </a:r>
                      <a:r>
                        <a:rPr lang="en-US" sz="1800" kern="0" baseline="0" dirty="0">
                          <a:effectLst/>
                          <a:latin typeface="Times New Roman" panose="02020603050405020304" pitchFamily="18" charset="0"/>
                          <a:ea typeface="黑体" panose="02010609060101010101" pitchFamily="49" charset="-122"/>
                        </a:rPr>
                        <a:t>CPI</a:t>
                      </a:r>
                      <a:r>
                        <a:rPr lang="zh-CN" sz="1800" kern="0" baseline="0" dirty="0">
                          <a:effectLst/>
                          <a:latin typeface="Times New Roman" panose="02020603050405020304" pitchFamily="18" charset="0"/>
                          <a:ea typeface="黑体" panose="02010609060101010101" pitchFamily="49" charset="-122"/>
                        </a:rPr>
                        <a:t>，</a:t>
                      </a:r>
                      <a:endParaRPr lang="en-US" altLang="zh-CN" sz="1800" kern="0" baseline="0" dirty="0">
                        <a:effectLst/>
                        <a:latin typeface="Times New Roman" panose="02020603050405020304" pitchFamily="18" charset="0"/>
                        <a:ea typeface="黑体" panose="02010609060101010101" pitchFamily="49" charset="-122"/>
                      </a:endParaRPr>
                    </a:p>
                    <a:p>
                      <a:pPr algn="ctr"/>
                      <a:r>
                        <a:rPr lang="zh-CN" sz="1800" kern="0" baseline="0" dirty="0">
                          <a:effectLst/>
                          <a:latin typeface="Times New Roman" panose="02020603050405020304" pitchFamily="18" charset="0"/>
                          <a:ea typeface="黑体" panose="02010609060101010101" pitchFamily="49" charset="-122"/>
                        </a:rPr>
                        <a:t>因为不用的编程语言翻译后的指令类型不同，</a:t>
                      </a:r>
                      <a:endParaRPr lang="zh-CN" sz="1800" kern="100" baseline="0" dirty="0">
                        <a:effectLst/>
                        <a:latin typeface="Times New Roman" panose="02020603050405020304" pitchFamily="18" charset="0"/>
                        <a:ea typeface="黑体" panose="02010609060101010101" pitchFamily="49" charset="-122"/>
                      </a:endParaRPr>
                    </a:p>
                    <a:p>
                      <a:pPr algn="ctr"/>
                      <a:r>
                        <a:rPr lang="zh-CN" sz="1800" kern="0" baseline="0" dirty="0">
                          <a:effectLst/>
                          <a:latin typeface="Times New Roman" panose="02020603050405020304" pitchFamily="18" charset="0"/>
                          <a:ea typeface="黑体" panose="02010609060101010101" pitchFamily="49" charset="-122"/>
                        </a:rPr>
                        <a:t>有些语言对应的指令</a:t>
                      </a:r>
                      <a:r>
                        <a:rPr lang="en-US" sz="1800" kern="0" baseline="0" dirty="0">
                          <a:effectLst/>
                          <a:latin typeface="Times New Roman" panose="02020603050405020304" pitchFamily="18" charset="0"/>
                          <a:ea typeface="黑体" panose="02010609060101010101" pitchFamily="49" charset="-122"/>
                        </a:rPr>
                        <a:t>CPI</a:t>
                      </a:r>
                      <a:r>
                        <a:rPr lang="zh-CN" sz="1800" kern="0" baseline="0" dirty="0">
                          <a:effectLst/>
                          <a:latin typeface="Times New Roman" panose="02020603050405020304" pitchFamily="18" charset="0"/>
                          <a:ea typeface="黑体" panose="02010609060101010101" pitchFamily="49" charset="-122"/>
                        </a:rPr>
                        <a:t>较高。</a:t>
                      </a:r>
                      <a:endParaRPr lang="zh-CN" sz="18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tc>
                <a:extLst>
                  <a:ext uri="{0D108BD9-81ED-4DB2-BD59-A6C34878D82A}">
                    <a16:rowId xmlns:a16="http://schemas.microsoft.com/office/drawing/2014/main" val="4264112215"/>
                  </a:ext>
                </a:extLst>
              </a:tr>
              <a:tr h="659399">
                <a:tc>
                  <a:txBody>
                    <a:bodyPr/>
                    <a:lstStyle/>
                    <a:p>
                      <a:pPr algn="ctr"/>
                      <a:r>
                        <a:rPr lang="zh-CN" sz="1800" kern="0" baseline="0">
                          <a:effectLst/>
                          <a:latin typeface="Times New Roman" panose="02020603050405020304" pitchFamily="18" charset="0"/>
                          <a:ea typeface="黑体" panose="02010609060101010101" pitchFamily="49" charset="-122"/>
                        </a:rPr>
                        <a:t>编译器</a:t>
                      </a:r>
                      <a:endParaRPr lang="zh-CN" sz="18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zh-CN" sz="1800" kern="0" baseline="0">
                          <a:effectLst/>
                          <a:latin typeface="Times New Roman" panose="02020603050405020304" pitchFamily="18" charset="0"/>
                          <a:ea typeface="黑体" panose="02010609060101010101" pitchFamily="49" charset="-122"/>
                        </a:rPr>
                        <a:t>指令数，</a:t>
                      </a:r>
                      <a:r>
                        <a:rPr lang="en-US" sz="1800" kern="0" baseline="0">
                          <a:effectLst/>
                          <a:latin typeface="Times New Roman" panose="02020603050405020304" pitchFamily="18" charset="0"/>
                          <a:ea typeface="黑体" panose="02010609060101010101" pitchFamily="49" charset="-122"/>
                        </a:rPr>
                        <a:t>CPI</a:t>
                      </a:r>
                      <a:endParaRPr lang="zh-CN" sz="18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zh-CN" sz="1800" kern="0" baseline="0" dirty="0">
                          <a:effectLst/>
                          <a:latin typeface="Times New Roman" panose="02020603050405020304" pitchFamily="18" charset="0"/>
                          <a:ea typeface="黑体" panose="02010609060101010101" pitchFamily="49" charset="-122"/>
                        </a:rPr>
                        <a:t>编译器决定了源程序翻译成为指令的过程，</a:t>
                      </a:r>
                      <a:endParaRPr lang="zh-CN" sz="1800" kern="100" baseline="0" dirty="0">
                        <a:effectLst/>
                        <a:latin typeface="Times New Roman" panose="02020603050405020304" pitchFamily="18" charset="0"/>
                        <a:ea typeface="黑体" panose="02010609060101010101" pitchFamily="49" charset="-122"/>
                      </a:endParaRPr>
                    </a:p>
                    <a:p>
                      <a:pPr algn="ctr"/>
                      <a:r>
                        <a:rPr lang="zh-CN" sz="1800" kern="0" baseline="0" dirty="0">
                          <a:effectLst/>
                          <a:latin typeface="Times New Roman" panose="02020603050405020304" pitchFamily="18" charset="0"/>
                          <a:ea typeface="黑体" panose="02010609060101010101" pitchFamily="49" charset="-122"/>
                        </a:rPr>
                        <a:t>所以编译器的效率既影响指令总数有影响</a:t>
                      </a:r>
                      <a:r>
                        <a:rPr lang="en-US" sz="1800" kern="0" baseline="0" dirty="0">
                          <a:effectLst/>
                          <a:latin typeface="Times New Roman" panose="02020603050405020304" pitchFamily="18" charset="0"/>
                          <a:ea typeface="黑体" panose="02010609060101010101" pitchFamily="49" charset="-122"/>
                        </a:rPr>
                        <a:t>CPI</a:t>
                      </a:r>
                      <a:r>
                        <a:rPr lang="zh-CN" sz="1800" kern="0" baseline="0" dirty="0">
                          <a:effectLst/>
                          <a:latin typeface="Times New Roman" panose="02020603050405020304" pitchFamily="18" charset="0"/>
                          <a:ea typeface="黑体" panose="02010609060101010101" pitchFamily="49" charset="-122"/>
                        </a:rPr>
                        <a:t>。</a:t>
                      </a:r>
                      <a:endParaRPr lang="zh-CN" sz="18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extLst>
                  <a:ext uri="{0D108BD9-81ED-4DB2-BD59-A6C34878D82A}">
                    <a16:rowId xmlns:a16="http://schemas.microsoft.com/office/drawing/2014/main" val="615902202"/>
                  </a:ext>
                </a:extLst>
              </a:tr>
              <a:tr h="659399">
                <a:tc>
                  <a:txBody>
                    <a:bodyPr/>
                    <a:lstStyle/>
                    <a:p>
                      <a:pPr algn="ctr"/>
                      <a:r>
                        <a:rPr lang="zh-CN" sz="1800" kern="0" baseline="0">
                          <a:effectLst/>
                          <a:latin typeface="Times New Roman" panose="02020603050405020304" pitchFamily="18" charset="0"/>
                          <a:ea typeface="黑体" panose="02010609060101010101" pitchFamily="49" charset="-122"/>
                        </a:rPr>
                        <a:t>指令系统</a:t>
                      </a:r>
                      <a:endParaRPr lang="zh-CN" sz="1800" kern="100" baseline="0">
                        <a:effectLst/>
                        <a:latin typeface="Times New Roman" panose="02020603050405020304" pitchFamily="18" charset="0"/>
                        <a:ea typeface="黑体" panose="02010609060101010101" pitchFamily="49" charset="-122"/>
                      </a:endParaRPr>
                    </a:p>
                    <a:p>
                      <a:pPr algn="ctr"/>
                      <a:r>
                        <a:rPr lang="zh-CN" sz="1800" kern="0" baseline="0">
                          <a:effectLst/>
                          <a:latin typeface="Times New Roman" panose="02020603050405020304" pitchFamily="18" charset="0"/>
                          <a:ea typeface="黑体" panose="02010609060101010101" pitchFamily="49" charset="-122"/>
                        </a:rPr>
                        <a:t>体系结构</a:t>
                      </a:r>
                      <a:endParaRPr lang="zh-CN" sz="18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zh-CN" sz="1800" kern="0" baseline="0">
                          <a:effectLst/>
                          <a:latin typeface="Times New Roman" panose="02020603050405020304" pitchFamily="18" charset="0"/>
                          <a:ea typeface="黑体" panose="02010609060101010101" pitchFamily="49" charset="-122"/>
                        </a:rPr>
                        <a:t>指令数，</a:t>
                      </a:r>
                      <a:endParaRPr lang="zh-CN" sz="1800" kern="100" baseline="0">
                        <a:effectLst/>
                        <a:latin typeface="Times New Roman" panose="02020603050405020304" pitchFamily="18" charset="0"/>
                        <a:ea typeface="黑体" panose="02010609060101010101" pitchFamily="49" charset="-122"/>
                      </a:endParaRPr>
                    </a:p>
                    <a:p>
                      <a:pPr algn="ctr"/>
                      <a:r>
                        <a:rPr lang="zh-CN" sz="1800" kern="0" baseline="0">
                          <a:effectLst/>
                          <a:latin typeface="Times New Roman" panose="02020603050405020304" pitchFamily="18" charset="0"/>
                          <a:ea typeface="黑体" panose="02010609060101010101" pitchFamily="49" charset="-122"/>
                        </a:rPr>
                        <a:t>时钟频率，</a:t>
                      </a:r>
                      <a:r>
                        <a:rPr lang="en-US" sz="1800" kern="0" baseline="0">
                          <a:effectLst/>
                          <a:latin typeface="Times New Roman" panose="02020603050405020304" pitchFamily="18" charset="0"/>
                          <a:ea typeface="黑体" panose="02010609060101010101" pitchFamily="49" charset="-122"/>
                        </a:rPr>
                        <a:t>CPI</a:t>
                      </a:r>
                      <a:endParaRPr lang="zh-CN" sz="18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zh-CN" sz="1800" kern="0" baseline="0" dirty="0">
                          <a:effectLst/>
                          <a:latin typeface="Times New Roman" panose="02020603050405020304" pitchFamily="18" charset="0"/>
                          <a:ea typeface="黑体" panose="02010609060101010101" pitchFamily="49" charset="-122"/>
                        </a:rPr>
                        <a:t>指令系统体系结构影响一段程序翻译成指令后的总指令数，</a:t>
                      </a:r>
                      <a:endParaRPr lang="zh-CN" sz="1800" kern="100" baseline="0" dirty="0">
                        <a:effectLst/>
                        <a:latin typeface="Times New Roman" panose="02020603050405020304" pitchFamily="18" charset="0"/>
                        <a:ea typeface="黑体" panose="02010609060101010101" pitchFamily="49" charset="-122"/>
                      </a:endParaRPr>
                    </a:p>
                    <a:p>
                      <a:pPr algn="ctr"/>
                      <a:r>
                        <a:rPr lang="zh-CN" sz="1800" kern="0" baseline="0" dirty="0">
                          <a:effectLst/>
                          <a:latin typeface="Times New Roman" panose="02020603050405020304" pitchFamily="18" charset="0"/>
                          <a:ea typeface="黑体" panose="02010609060101010101" pitchFamily="49" charset="-122"/>
                        </a:rPr>
                        <a:t>不同的指令系统里每条指令的周期数</a:t>
                      </a:r>
                      <a:endParaRPr lang="en-US" altLang="zh-CN" sz="1800" kern="0" baseline="0" dirty="0">
                        <a:effectLst/>
                        <a:latin typeface="Times New Roman" panose="02020603050405020304" pitchFamily="18" charset="0"/>
                        <a:ea typeface="黑体" panose="02010609060101010101" pitchFamily="49" charset="-122"/>
                      </a:endParaRPr>
                    </a:p>
                    <a:p>
                      <a:pPr algn="ctr"/>
                      <a:r>
                        <a:rPr lang="zh-CN" sz="1800" kern="0" baseline="0" dirty="0">
                          <a:effectLst/>
                          <a:latin typeface="Times New Roman" panose="02020603050405020304" pitchFamily="18" charset="0"/>
                          <a:ea typeface="黑体" panose="02010609060101010101" pitchFamily="49" charset="-122"/>
                        </a:rPr>
                        <a:t>以及处理器的时钟频率不同</a:t>
                      </a:r>
                      <a:r>
                        <a:rPr lang="zh-CN" altLang="en-US" sz="1800" kern="0" baseline="0" dirty="0">
                          <a:effectLst/>
                          <a:latin typeface="Times New Roman" panose="02020603050405020304" pitchFamily="18" charset="0"/>
                          <a:ea typeface="黑体" panose="02010609060101010101" pitchFamily="49" charset="-122"/>
                        </a:rPr>
                        <a:t>。</a:t>
                      </a:r>
                      <a:endParaRPr lang="zh-CN" sz="18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extLst>
                  <a:ext uri="{0D108BD9-81ED-4DB2-BD59-A6C34878D82A}">
                    <a16:rowId xmlns:a16="http://schemas.microsoft.com/office/drawing/2014/main" val="1519258353"/>
                  </a:ext>
                </a:extLst>
              </a:tr>
            </a:tbl>
          </a:graphicData>
        </a:graphic>
      </p:graphicFrame>
    </p:spTree>
    <p:extLst>
      <p:ext uri="{BB962C8B-B14F-4D97-AF65-F5344CB8AC3E}">
        <p14:creationId xmlns:p14="http://schemas.microsoft.com/office/powerpoint/2010/main" val="418406940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指令</a:t>
            </a:r>
            <a:r>
              <a:rPr lang="zh-CN" altLang="zh-CN" dirty="0">
                <a:solidFill>
                  <a:schemeClr val="tx1"/>
                </a:solidFill>
              </a:rPr>
              <a:t>性能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73</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zh-CN" dirty="0"/>
              <a:t>指令性能</a:t>
            </a:r>
            <a:r>
              <a:rPr lang="zh-CN" altLang="zh-CN" dirty="0">
                <a:solidFill>
                  <a:srgbClr val="C00000"/>
                </a:solidFill>
              </a:rPr>
              <a:t>  </a:t>
            </a:r>
            <a:endParaRPr lang="zh-CN" altLang="en-US" dirty="0">
              <a:solidFill>
                <a:srgbClr val="C00000"/>
              </a:solidFill>
              <a:latin typeface="黑体" panose="02010609060101010101" pitchFamily="49" charset="-122"/>
            </a:endParaRPr>
          </a:p>
          <a:p>
            <a:endParaRPr lang="zh-CN" altLang="en-US" dirty="0"/>
          </a:p>
          <a:p>
            <a:endParaRPr lang="zh-CN" altLang="en-US" dirty="0"/>
          </a:p>
        </p:txBody>
      </p:sp>
      <mc:AlternateContent xmlns:mc="http://schemas.openxmlformats.org/markup-compatibility/2006" xmlns:a14="http://schemas.microsoft.com/office/drawing/2010/main">
        <mc:Choice Requires="a14">
          <p:sp>
            <p:nvSpPr>
              <p:cNvPr id="13" name="文本框 12">
                <a:extLst>
                  <a:ext uri="{FF2B5EF4-FFF2-40B4-BE49-F238E27FC236}">
                    <a16:creationId xmlns:a16="http://schemas.microsoft.com/office/drawing/2014/main" id="{0A656BFC-9585-FE42-9833-8EC1DE7B569B}"/>
                  </a:ext>
                </a:extLst>
              </p:cNvPr>
              <p:cNvSpPr txBox="1"/>
              <p:nvPr/>
            </p:nvSpPr>
            <p:spPr>
              <a:xfrm>
                <a:off x="558248" y="1548355"/>
                <a:ext cx="11075504" cy="3930307"/>
              </a:xfrm>
              <a:prstGeom prst="rect">
                <a:avLst/>
              </a:prstGeom>
              <a:noFill/>
            </p:spPr>
            <p:txBody>
              <a:bodyPr wrap="square">
                <a:spAutoFit/>
              </a:bodyPr>
              <a:lstStyle/>
              <a:p>
                <a:r>
                  <a:rPr lang="en-US" altLang="zh-CN" dirty="0"/>
                  <a:t>	</a:t>
                </a:r>
                <a:r>
                  <a:rPr lang="zh-CN" altLang="en-US" dirty="0"/>
                  <a:t>另一种</a:t>
                </a:r>
                <a:r>
                  <a:rPr lang="zh-CN" altLang="zh-CN" dirty="0"/>
                  <a:t>度量</a:t>
                </a:r>
                <a:r>
                  <a:rPr lang="zh-CN" altLang="en-US" dirty="0"/>
                  <a:t>指令</a:t>
                </a:r>
                <a:r>
                  <a:rPr lang="zh-CN" altLang="zh-CN" dirty="0"/>
                  <a:t>性能的尺度是</a:t>
                </a:r>
                <a:r>
                  <a:rPr lang="zh-CN" altLang="zh-CN" b="1" dirty="0">
                    <a:solidFill>
                      <a:srgbClr val="FF0000"/>
                    </a:solidFill>
                  </a:rPr>
                  <a:t>指令速度</a:t>
                </a:r>
                <a:r>
                  <a:rPr lang="zh-CN" altLang="zh-CN" dirty="0"/>
                  <a:t>，其计量单位是</a:t>
                </a:r>
                <a:r>
                  <a:rPr lang="en-US" altLang="zh-CN" b="1" dirty="0"/>
                  <a:t>MIPS</a:t>
                </a:r>
                <a:r>
                  <a:rPr lang="zh-CN" altLang="zh-CN" dirty="0"/>
                  <a:t>，即基于百万条指令的程序执行速度的一种度量。指令条数除以执行时间与</a:t>
                </a:r>
                <a14:m>
                  <m:oMath xmlns:m="http://schemas.openxmlformats.org/officeDocument/2006/math">
                    <m:sSup>
                      <m:sSupPr>
                        <m:ctrlPr>
                          <a:rPr lang="zh-CN" altLang="zh-CN" i="1">
                            <a:latin typeface="Cambria Math" panose="02040503050406030204" pitchFamily="18" charset="0"/>
                          </a:rPr>
                        </m:ctrlPr>
                      </m:sSupPr>
                      <m:e>
                        <m:r>
                          <a:rPr lang="en-US" altLang="zh-CN" i="1">
                            <a:latin typeface="Cambria Math" panose="02040503050406030204" pitchFamily="18" charset="0"/>
                          </a:rPr>
                          <m:t>10</m:t>
                        </m:r>
                      </m:e>
                      <m:sup>
                        <m:r>
                          <a:rPr lang="en-US" altLang="zh-CN" i="1">
                            <a:latin typeface="Cambria Math" panose="02040503050406030204" pitchFamily="18" charset="0"/>
                          </a:rPr>
                          <m:t>6</m:t>
                        </m:r>
                      </m:sup>
                    </m:sSup>
                  </m:oMath>
                </a14:m>
                <a:r>
                  <a:rPr lang="zh-CN" altLang="zh-CN" dirty="0"/>
                  <a:t>之积就得到了</a:t>
                </a:r>
                <a:r>
                  <a:rPr lang="en-US" altLang="zh-CN" dirty="0">
                    <a:solidFill>
                      <a:srgbClr val="FF0000"/>
                    </a:solidFill>
                  </a:rPr>
                  <a:t>MIPS</a:t>
                </a:r>
                <a:r>
                  <a:rPr lang="en-US" altLang="zh-CN" dirty="0"/>
                  <a:t>:</a:t>
                </a:r>
                <a:endParaRPr lang="zh-CN" altLang="zh-CN" dirty="0"/>
              </a:p>
              <a:p>
                <a:pPr/>
                <a14:m>
                  <m:oMathPara xmlns:m="http://schemas.openxmlformats.org/officeDocument/2006/math">
                    <m:oMathParaPr>
                      <m:jc m:val="centerGroup"/>
                    </m:oMathParaPr>
                    <m:oMath xmlns:m="http://schemas.openxmlformats.org/officeDocument/2006/math">
                      <m:r>
                        <m:rPr>
                          <m:sty m:val="p"/>
                        </m:rPr>
                        <a:rPr lang="en-US" altLang="zh-CN" sz="2000">
                          <a:latin typeface="Cambria Math" panose="02040503050406030204" pitchFamily="18" charset="0"/>
                        </a:rPr>
                        <m:t>MIPS</m:t>
                      </m:r>
                      <m:r>
                        <a:rPr lang="en-US" altLang="zh-CN" sz="2000">
                          <a:latin typeface="Cambria Math" panose="02040503050406030204" pitchFamily="18" charset="0"/>
                        </a:rPr>
                        <m:t>=</m:t>
                      </m:r>
                      <m:f>
                        <m:fPr>
                          <m:ctrlPr>
                            <a:rPr lang="zh-CN" altLang="zh-CN" sz="2000" i="1">
                              <a:latin typeface="Cambria Math" panose="02040503050406030204" pitchFamily="18" charset="0"/>
                            </a:rPr>
                          </m:ctrlPr>
                        </m:fPr>
                        <m:num>
                          <m:r>
                            <a:rPr lang="zh-CN" altLang="zh-CN" sz="2000">
                              <a:latin typeface="Cambria Math" panose="02040503050406030204" pitchFamily="18" charset="0"/>
                            </a:rPr>
                            <m:t>指令数</m:t>
                          </m:r>
                        </m:num>
                        <m:den>
                          <m:r>
                            <a:rPr lang="zh-CN" altLang="zh-CN" sz="2000">
                              <a:latin typeface="Cambria Math" panose="02040503050406030204" pitchFamily="18" charset="0"/>
                            </a:rPr>
                            <m:t>执行时间</m:t>
                          </m:r>
                          <m:r>
                            <a:rPr lang="en-US" altLang="zh-CN" sz="2000" i="1">
                              <a:latin typeface="Cambria Math" panose="02040503050406030204" pitchFamily="18" charset="0"/>
                            </a:rPr>
                            <m:t>×</m:t>
                          </m:r>
                          <m:sSup>
                            <m:sSupPr>
                              <m:ctrlPr>
                                <a:rPr lang="zh-CN" altLang="zh-CN" sz="2000" i="1">
                                  <a:latin typeface="Cambria Math" panose="02040503050406030204" pitchFamily="18" charset="0"/>
                                </a:rPr>
                              </m:ctrlPr>
                            </m:sSupPr>
                            <m:e>
                              <m:r>
                                <a:rPr lang="en-US" altLang="zh-CN" sz="2000" i="1">
                                  <a:latin typeface="Cambria Math" panose="02040503050406030204" pitchFamily="18" charset="0"/>
                                </a:rPr>
                                <m:t>10</m:t>
                              </m:r>
                            </m:e>
                            <m:sup>
                              <m:r>
                                <a:rPr lang="en-US" altLang="zh-CN" sz="2000" i="1">
                                  <a:latin typeface="Cambria Math" panose="02040503050406030204" pitchFamily="18" charset="0"/>
                                </a:rPr>
                                <m:t>6</m:t>
                              </m:r>
                            </m:sup>
                          </m:sSup>
                        </m:den>
                      </m:f>
                    </m:oMath>
                  </m:oMathPara>
                </a14:m>
                <a:endParaRPr lang="zh-CN" altLang="zh-CN" dirty="0">
                  <a:latin typeface="+mn-ea"/>
                </a:endParaRPr>
              </a:p>
              <a:p>
                <a:r>
                  <a:rPr lang="en-US" altLang="zh-CN" dirty="0"/>
                  <a:t>	</a:t>
                </a:r>
              </a:p>
              <a:p>
                <a:r>
                  <a:rPr lang="en-US" altLang="zh-CN" dirty="0"/>
                  <a:t>	</a:t>
                </a:r>
                <a:r>
                  <a:rPr lang="zh-CN" altLang="zh-CN" dirty="0"/>
                  <a:t>将执行时间带入可得：</a:t>
                </a:r>
              </a:p>
              <a:p>
                <a:pPr/>
                <a14:m>
                  <m:oMathPara xmlns:m="http://schemas.openxmlformats.org/officeDocument/2006/math">
                    <m:oMathParaPr>
                      <m:jc m:val="centerGroup"/>
                    </m:oMathParaPr>
                    <m:oMath xmlns:m="http://schemas.openxmlformats.org/officeDocument/2006/math">
                      <m:r>
                        <m:rPr>
                          <m:sty m:val="p"/>
                        </m:rPr>
                        <a:rPr lang="en-US" altLang="zh-CN" sz="2000">
                          <a:latin typeface="Cambria Math" panose="02040503050406030204" pitchFamily="18" charset="0"/>
                        </a:rPr>
                        <m:t>MIPS</m:t>
                      </m:r>
                      <m:r>
                        <a:rPr lang="en-US" altLang="zh-CN" sz="2000">
                          <a:latin typeface="Cambria Math" panose="02040503050406030204" pitchFamily="18" charset="0"/>
                        </a:rPr>
                        <m:t>=</m:t>
                      </m:r>
                      <m:f>
                        <m:fPr>
                          <m:ctrlPr>
                            <a:rPr lang="zh-CN" altLang="zh-CN" sz="2000" i="1">
                              <a:latin typeface="Cambria Math" panose="02040503050406030204" pitchFamily="18" charset="0"/>
                            </a:rPr>
                          </m:ctrlPr>
                        </m:fPr>
                        <m:num>
                          <m:r>
                            <a:rPr lang="zh-CN" altLang="zh-CN" sz="2000">
                              <a:latin typeface="Cambria Math" panose="02040503050406030204" pitchFamily="18" charset="0"/>
                            </a:rPr>
                            <m:t>指令数</m:t>
                          </m:r>
                        </m:num>
                        <m:den>
                          <m:f>
                            <m:fPr>
                              <m:ctrlPr>
                                <a:rPr lang="zh-CN" altLang="zh-CN" sz="2000" i="1">
                                  <a:latin typeface="Cambria Math" panose="02040503050406030204" pitchFamily="18" charset="0"/>
                                </a:rPr>
                              </m:ctrlPr>
                            </m:fPr>
                            <m:num>
                              <m:r>
                                <a:rPr lang="zh-CN" altLang="zh-CN" sz="2000">
                                  <a:latin typeface="Cambria Math" panose="02040503050406030204" pitchFamily="18" charset="0"/>
                                </a:rPr>
                                <m:t>指令数</m:t>
                              </m:r>
                              <m:r>
                                <a:rPr lang="en-US" altLang="zh-CN" sz="2000">
                                  <a:latin typeface="Cambria Math" panose="02040503050406030204" pitchFamily="18" charset="0"/>
                                </a:rPr>
                                <m:t>×</m:t>
                              </m:r>
                              <m:r>
                                <m:rPr>
                                  <m:sty m:val="p"/>
                                </m:rPr>
                                <a:rPr lang="en-US" altLang="zh-CN" sz="2000">
                                  <a:latin typeface="Cambria Math" panose="02040503050406030204" pitchFamily="18" charset="0"/>
                                </a:rPr>
                                <m:t>CPI</m:t>
                              </m:r>
                            </m:num>
                            <m:den>
                              <m:r>
                                <a:rPr lang="zh-CN" altLang="zh-CN" sz="2000">
                                  <a:latin typeface="Cambria Math" panose="02040503050406030204" pitchFamily="18" charset="0"/>
                                </a:rPr>
                                <m:t>时钟频率</m:t>
                              </m:r>
                            </m:den>
                          </m:f>
                          <m:r>
                            <a:rPr lang="en-US" altLang="zh-CN" sz="2000" i="1">
                              <a:latin typeface="Cambria Math" panose="02040503050406030204" pitchFamily="18" charset="0"/>
                            </a:rPr>
                            <m:t>×</m:t>
                          </m:r>
                          <m:sSup>
                            <m:sSupPr>
                              <m:ctrlPr>
                                <a:rPr lang="zh-CN" altLang="zh-CN" sz="2000" i="1">
                                  <a:latin typeface="Cambria Math" panose="02040503050406030204" pitchFamily="18" charset="0"/>
                                </a:rPr>
                              </m:ctrlPr>
                            </m:sSupPr>
                            <m:e>
                              <m:r>
                                <a:rPr lang="en-US" altLang="zh-CN" sz="2000" i="1">
                                  <a:latin typeface="Cambria Math" panose="02040503050406030204" pitchFamily="18" charset="0"/>
                                </a:rPr>
                                <m:t>10</m:t>
                              </m:r>
                            </m:e>
                            <m:sup>
                              <m:r>
                                <a:rPr lang="en-US" altLang="zh-CN" sz="2000" i="1">
                                  <a:latin typeface="Cambria Math" panose="02040503050406030204" pitchFamily="18" charset="0"/>
                                </a:rPr>
                                <m:t>6</m:t>
                              </m:r>
                            </m:sup>
                          </m:sSup>
                        </m:den>
                      </m:f>
                      <m:r>
                        <a:rPr lang="en-US" altLang="zh-CN" sz="2000" i="1">
                          <a:latin typeface="Cambria Math" panose="02040503050406030204" pitchFamily="18" charset="0"/>
                        </a:rPr>
                        <m:t>=</m:t>
                      </m:r>
                      <m:f>
                        <m:fPr>
                          <m:ctrlPr>
                            <a:rPr lang="zh-CN" altLang="zh-CN" sz="2000" i="1">
                              <a:latin typeface="Cambria Math" panose="02040503050406030204" pitchFamily="18" charset="0"/>
                            </a:rPr>
                          </m:ctrlPr>
                        </m:fPr>
                        <m:num>
                          <m:r>
                            <a:rPr lang="zh-CN" altLang="zh-CN" sz="2000">
                              <a:latin typeface="Cambria Math" panose="02040503050406030204" pitchFamily="18" charset="0"/>
                            </a:rPr>
                            <m:t>时钟频率</m:t>
                          </m:r>
                        </m:num>
                        <m:den>
                          <m:r>
                            <m:rPr>
                              <m:sty m:val="p"/>
                            </m:rPr>
                            <a:rPr lang="en-US" altLang="zh-CN" sz="2000">
                              <a:latin typeface="Cambria Math" panose="02040503050406030204" pitchFamily="18" charset="0"/>
                            </a:rPr>
                            <m:t>CPI</m:t>
                          </m:r>
                          <m:r>
                            <a:rPr lang="en-US" altLang="zh-CN" sz="2000" i="1">
                              <a:latin typeface="Cambria Math" panose="02040503050406030204" pitchFamily="18" charset="0"/>
                            </a:rPr>
                            <m:t>×</m:t>
                          </m:r>
                          <m:sSup>
                            <m:sSupPr>
                              <m:ctrlPr>
                                <a:rPr lang="zh-CN" altLang="zh-CN" sz="2000" i="1">
                                  <a:latin typeface="Cambria Math" panose="02040503050406030204" pitchFamily="18" charset="0"/>
                                </a:rPr>
                              </m:ctrlPr>
                            </m:sSupPr>
                            <m:e>
                              <m:r>
                                <a:rPr lang="en-US" altLang="zh-CN" sz="2000" i="1">
                                  <a:latin typeface="Cambria Math" panose="02040503050406030204" pitchFamily="18" charset="0"/>
                                </a:rPr>
                                <m:t>10</m:t>
                              </m:r>
                            </m:e>
                            <m:sup>
                              <m:r>
                                <a:rPr lang="en-US" altLang="zh-CN" sz="2000" i="1">
                                  <a:latin typeface="Cambria Math" panose="02040503050406030204" pitchFamily="18" charset="0"/>
                                </a:rPr>
                                <m:t>6</m:t>
                              </m:r>
                            </m:sup>
                          </m:sSup>
                        </m:den>
                      </m:f>
                    </m:oMath>
                  </m:oMathPara>
                </a14:m>
                <a:endParaRPr lang="zh-CN" altLang="zh-CN" dirty="0"/>
              </a:p>
              <a:p>
                <a:r>
                  <a:rPr lang="en-US" altLang="zh-CN" dirty="0"/>
                  <a:t>	</a:t>
                </a:r>
              </a:p>
              <a:p>
                <a:r>
                  <a:rPr lang="en-US" altLang="zh-CN" dirty="0"/>
                  <a:t>	MIPS</a:t>
                </a:r>
                <a:r>
                  <a:rPr lang="zh-CN" altLang="zh-CN" dirty="0"/>
                  <a:t>是执行指令的速率，它规定了性能与执行时间成反比，即越快的计算机具有越高的</a:t>
                </a:r>
                <a:r>
                  <a:rPr lang="en-US" altLang="zh-CN" dirty="0"/>
                  <a:t>MIPS</a:t>
                </a:r>
                <a:r>
                  <a:rPr lang="zh-CN" altLang="zh-CN" dirty="0"/>
                  <a:t>值。选取一组指令，使处理器得到的平均</a:t>
                </a:r>
                <a:r>
                  <a:rPr lang="en-US" altLang="zh-CN" dirty="0"/>
                  <a:t>CPI</a:t>
                </a:r>
                <a:r>
                  <a:rPr lang="zh-CN" altLang="zh-CN" dirty="0"/>
                  <a:t>最小，由此得到的</a:t>
                </a:r>
                <a:r>
                  <a:rPr lang="en-US" altLang="zh-CN" dirty="0"/>
                  <a:t>MIPS</a:t>
                </a:r>
                <a:r>
                  <a:rPr lang="zh-CN" altLang="zh-CN" dirty="0"/>
                  <a:t>就是</a:t>
                </a:r>
                <a:r>
                  <a:rPr lang="zh-CN" altLang="zh-CN" b="1" dirty="0">
                    <a:solidFill>
                      <a:srgbClr val="FF0000"/>
                    </a:solidFill>
                  </a:rPr>
                  <a:t>峰值</a:t>
                </a:r>
                <a:r>
                  <a:rPr lang="en-US" altLang="zh-CN" b="1" dirty="0">
                    <a:solidFill>
                      <a:srgbClr val="FF0000"/>
                    </a:solidFill>
                  </a:rPr>
                  <a:t>MIPS</a:t>
                </a:r>
                <a:r>
                  <a:rPr lang="zh-CN" altLang="zh-CN" dirty="0"/>
                  <a:t>。</a:t>
                </a:r>
                <a:r>
                  <a:rPr lang="zh-CN" altLang="zh-CN" b="1" dirty="0"/>
                  <a:t>相对</a:t>
                </a:r>
                <a:r>
                  <a:rPr lang="en-US" altLang="zh-CN" b="1" dirty="0"/>
                  <a:t>MIPS</a:t>
                </a:r>
                <a:r>
                  <a:rPr lang="zh-CN" altLang="zh-CN" dirty="0"/>
                  <a:t>是根据某个公认的参考机型来定义的相应</a:t>
                </a:r>
                <a:r>
                  <a:rPr lang="en-US" altLang="zh-CN" dirty="0"/>
                  <a:t>MIPS</a:t>
                </a:r>
                <a:r>
                  <a:rPr lang="zh-CN" altLang="zh-CN" dirty="0"/>
                  <a:t>值，即被测机型相当于参考机型</a:t>
                </a:r>
                <a:r>
                  <a:rPr lang="en-US" altLang="zh-CN" dirty="0"/>
                  <a:t>MIPS</a:t>
                </a:r>
                <a:r>
                  <a:rPr lang="zh-CN" altLang="zh-CN" dirty="0"/>
                  <a:t>的倍数。</a:t>
                </a:r>
                <a:r>
                  <a:rPr lang="zh-CN" altLang="zh-CN" dirty="0">
                    <a:effectLst/>
                  </a:rPr>
                  <a:t> </a:t>
                </a:r>
                <a:endParaRPr lang="zh-CN" altLang="en-US" dirty="0"/>
              </a:p>
            </p:txBody>
          </p:sp>
        </mc:Choice>
        <mc:Fallback xmlns="">
          <p:sp>
            <p:nvSpPr>
              <p:cNvPr id="13" name="文本框 12">
                <a:extLst>
                  <a:ext uri="{FF2B5EF4-FFF2-40B4-BE49-F238E27FC236}">
                    <a16:creationId xmlns:a16="http://schemas.microsoft.com/office/drawing/2014/main" id="{0A656BFC-9585-FE42-9833-8EC1DE7B569B}"/>
                  </a:ext>
                </a:extLst>
              </p:cNvPr>
              <p:cNvSpPr txBox="1">
                <a:spLocks noRot="1" noChangeAspect="1" noMove="1" noResize="1" noEditPoints="1" noAdjustHandles="1" noChangeArrowheads="1" noChangeShapeType="1" noTextEdit="1"/>
              </p:cNvSpPr>
              <p:nvPr/>
            </p:nvSpPr>
            <p:spPr>
              <a:xfrm>
                <a:off x="558248" y="1548355"/>
                <a:ext cx="11075504" cy="3930307"/>
              </a:xfrm>
              <a:prstGeom prst="rect">
                <a:avLst/>
              </a:prstGeom>
              <a:blipFill>
                <a:blip r:embed="rId3"/>
                <a:stretch>
                  <a:fillRect l="-496" t="-1240" r="-275" b="-139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84509305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指令</a:t>
            </a:r>
            <a:r>
              <a:rPr lang="zh-CN" altLang="zh-CN" dirty="0">
                <a:solidFill>
                  <a:schemeClr val="tx1"/>
                </a:solidFill>
              </a:rPr>
              <a:t>性能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74</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en-US" dirty="0">
                <a:solidFill>
                  <a:srgbClr val="FF0000"/>
                </a:solidFill>
              </a:rPr>
              <a:t>例</a:t>
            </a:r>
            <a:r>
              <a:rPr lang="en-US" altLang="zh-CN" dirty="0">
                <a:solidFill>
                  <a:srgbClr val="FF0000"/>
                </a:solidFill>
              </a:rPr>
              <a:t>1.3</a:t>
            </a:r>
            <a:r>
              <a:rPr lang="zh-CN" altLang="zh-CN" dirty="0">
                <a:solidFill>
                  <a:srgbClr val="FF0000"/>
                </a:solidFill>
              </a:rPr>
              <a:t>  </a:t>
            </a:r>
            <a:endParaRPr lang="zh-CN" altLang="en-US" dirty="0">
              <a:solidFill>
                <a:srgbClr val="FF0000"/>
              </a:solidFill>
              <a:latin typeface="黑体" panose="02010609060101010101" pitchFamily="49" charset="-122"/>
            </a:endParaRPr>
          </a:p>
          <a:p>
            <a:endParaRPr lang="zh-CN" altLang="en-US" dirty="0"/>
          </a:p>
          <a:p>
            <a:endParaRPr lang="zh-CN" altLang="en-US" dirty="0"/>
          </a:p>
        </p:txBody>
      </p:sp>
      <p:sp>
        <p:nvSpPr>
          <p:cNvPr id="10" name="矩形 9">
            <a:extLst>
              <a:ext uri="{FF2B5EF4-FFF2-40B4-BE49-F238E27FC236}">
                <a16:creationId xmlns:a16="http://schemas.microsoft.com/office/drawing/2014/main" id="{4F0E7339-773E-F642-A6E9-1FAE851F83D3}"/>
              </a:ext>
            </a:extLst>
          </p:cNvPr>
          <p:cNvSpPr/>
          <p:nvPr/>
        </p:nvSpPr>
        <p:spPr>
          <a:xfrm>
            <a:off x="456885" y="1471005"/>
            <a:ext cx="10886976" cy="1754326"/>
          </a:xfrm>
          <a:prstGeom prst="rect">
            <a:avLst/>
          </a:prstGeom>
        </p:spPr>
        <p:txBody>
          <a:bodyPr wrap="square">
            <a:spAutoFit/>
          </a:bodyPr>
          <a:lstStyle/>
          <a:p>
            <a:r>
              <a:rPr lang="en-US" altLang="zh-CN" dirty="0"/>
              <a:t>	</a:t>
            </a:r>
            <a:r>
              <a:rPr lang="zh-CN" altLang="zh-CN" dirty="0"/>
              <a:t>假设某程序编译后的代码有</a:t>
            </a:r>
            <a:r>
              <a:rPr lang="en-US" altLang="zh-CN" dirty="0"/>
              <a:t>A</a:t>
            </a:r>
            <a:r>
              <a:rPr lang="zh-CN" altLang="zh-CN" dirty="0"/>
              <a:t>、</a:t>
            </a:r>
            <a:r>
              <a:rPr lang="en-US" altLang="zh-CN" dirty="0"/>
              <a:t>B</a:t>
            </a:r>
            <a:r>
              <a:rPr lang="zh-CN" altLang="zh-CN" dirty="0"/>
              <a:t>、和</a:t>
            </a:r>
            <a:r>
              <a:rPr lang="en-US" altLang="zh-CN" dirty="0"/>
              <a:t>C</a:t>
            </a:r>
            <a:r>
              <a:rPr lang="zh-CN" altLang="zh-CN" dirty="0"/>
              <a:t>三类指令组成，占比分别为</a:t>
            </a:r>
            <a:r>
              <a:rPr lang="en-US" altLang="zh-CN" dirty="0"/>
              <a:t>10%</a:t>
            </a:r>
            <a:r>
              <a:rPr lang="zh-CN" altLang="zh-CN" dirty="0"/>
              <a:t>、</a:t>
            </a:r>
            <a:r>
              <a:rPr lang="en-US" altLang="zh-CN" dirty="0"/>
              <a:t>40%</a:t>
            </a:r>
            <a:r>
              <a:rPr lang="zh-CN" altLang="zh-CN" dirty="0"/>
              <a:t>和</a:t>
            </a:r>
            <a:r>
              <a:rPr lang="en-US" altLang="zh-CN" dirty="0"/>
              <a:t>50%</a:t>
            </a:r>
            <a:r>
              <a:rPr lang="zh-CN" altLang="zh-CN" dirty="0"/>
              <a:t>，对应的</a:t>
            </a:r>
            <a:r>
              <a:rPr lang="en-US" altLang="zh-CN" dirty="0"/>
              <a:t>CPI</a:t>
            </a:r>
            <a:r>
              <a:rPr lang="zh-CN" altLang="zh-CN" dirty="0"/>
              <a:t>分别为</a:t>
            </a:r>
            <a:r>
              <a:rPr lang="en-US" altLang="zh-CN" dirty="0"/>
              <a:t>3</a:t>
            </a:r>
            <a:r>
              <a:rPr lang="zh-CN" altLang="zh-CN" dirty="0"/>
              <a:t>、</a:t>
            </a:r>
            <a:r>
              <a:rPr lang="en-US" altLang="zh-CN" dirty="0"/>
              <a:t>2</a:t>
            </a:r>
            <a:r>
              <a:rPr lang="zh-CN" altLang="zh-CN" dirty="0"/>
              <a:t>和</a:t>
            </a:r>
            <a:r>
              <a:rPr lang="en-US" altLang="zh-CN" dirty="0"/>
              <a:t>1</a:t>
            </a:r>
            <a:r>
              <a:rPr lang="zh-CN" altLang="zh-CN" dirty="0"/>
              <a:t>。现在对该程序进行编译优化，生成的新代码中</a:t>
            </a:r>
            <a:r>
              <a:rPr lang="en-US" altLang="zh-CN" dirty="0"/>
              <a:t>C</a:t>
            </a:r>
            <a:r>
              <a:rPr lang="zh-CN" altLang="zh-CN" dirty="0"/>
              <a:t>类指令条数减少了</a:t>
            </a:r>
            <a:r>
              <a:rPr lang="en-US" altLang="zh-CN" dirty="0"/>
              <a:t>40%</a:t>
            </a:r>
            <a:r>
              <a:rPr lang="zh-CN" altLang="zh-CN" dirty="0"/>
              <a:t>，其余不变。</a:t>
            </a:r>
          </a:p>
          <a:p>
            <a:r>
              <a:rPr lang="en-US" altLang="zh-CN" dirty="0"/>
              <a:t>(1) </a:t>
            </a:r>
            <a:r>
              <a:rPr lang="zh-CN" altLang="zh-CN" dirty="0"/>
              <a:t>编译优化前后程序的</a:t>
            </a:r>
            <a:r>
              <a:rPr lang="en-US" altLang="zh-CN" dirty="0"/>
              <a:t>CPI</a:t>
            </a:r>
            <a:r>
              <a:rPr lang="zh-CN" altLang="zh-CN" dirty="0"/>
              <a:t>分别为多少？</a:t>
            </a:r>
          </a:p>
          <a:p>
            <a:r>
              <a:rPr lang="en-US" altLang="zh-CN" dirty="0"/>
              <a:t>(2) </a:t>
            </a:r>
            <a:r>
              <a:rPr lang="zh-CN" altLang="zh-CN" dirty="0"/>
              <a:t>假设程序在一台时钟频率为</a:t>
            </a:r>
            <a:r>
              <a:rPr lang="en-US" altLang="zh-CN" dirty="0"/>
              <a:t>2GHz</a:t>
            </a:r>
            <a:r>
              <a:rPr lang="zh-CN" altLang="zh-CN" dirty="0"/>
              <a:t>的计算机上运行，则优化前后的</a:t>
            </a:r>
            <a:r>
              <a:rPr lang="en-US" altLang="zh-CN" dirty="0"/>
              <a:t>MIPS</a:t>
            </a:r>
            <a:r>
              <a:rPr lang="zh-CN" altLang="zh-CN" dirty="0"/>
              <a:t>分别为多少？</a:t>
            </a:r>
            <a:endParaRPr lang="en-US" altLang="zh-CN" dirty="0"/>
          </a:p>
          <a:p>
            <a:r>
              <a:rPr lang="zh-CN" altLang="zh-CN" dirty="0"/>
              <a:t> </a:t>
            </a:r>
            <a:endParaRPr lang="en-US" altLang="zh-CN" b="1" dirty="0"/>
          </a:p>
          <a:p>
            <a:endParaRPr lang="zh-CN" altLang="zh-CN" dirty="0"/>
          </a:p>
        </p:txBody>
      </p:sp>
      <mc:AlternateContent xmlns:mc="http://schemas.openxmlformats.org/markup-compatibility/2006" xmlns:a14="http://schemas.microsoft.com/office/drawing/2010/main">
        <mc:Choice Requires="a14">
          <p:sp>
            <p:nvSpPr>
              <p:cNvPr id="7" name="文本框 6">
                <a:extLst>
                  <a:ext uri="{FF2B5EF4-FFF2-40B4-BE49-F238E27FC236}">
                    <a16:creationId xmlns:a16="http://schemas.microsoft.com/office/drawing/2014/main" id="{2FD561D5-3D1A-CF42-82AF-E91ACC63D44A}"/>
                  </a:ext>
                </a:extLst>
              </p:cNvPr>
              <p:cNvSpPr txBox="1"/>
              <p:nvPr/>
            </p:nvSpPr>
            <p:spPr>
              <a:xfrm>
                <a:off x="456885" y="2904095"/>
                <a:ext cx="10886976" cy="2950808"/>
              </a:xfrm>
              <a:prstGeom prst="rect">
                <a:avLst/>
              </a:prstGeom>
              <a:noFill/>
            </p:spPr>
            <p:txBody>
              <a:bodyPr wrap="square">
                <a:spAutoFit/>
              </a:bodyPr>
              <a:lstStyle/>
              <a:p>
                <a:r>
                  <a:rPr lang="zh-CN" altLang="en-US" b="1" dirty="0">
                    <a:solidFill>
                      <a:srgbClr val="FF0000"/>
                    </a:solidFill>
                  </a:rPr>
                  <a:t>解：</a:t>
                </a:r>
                <a:r>
                  <a:rPr lang="en-US" altLang="zh-CN" dirty="0">
                    <a:solidFill>
                      <a:srgbClr val="FF0000"/>
                    </a:solidFill>
                  </a:rPr>
                  <a:t> </a:t>
                </a:r>
                <a:r>
                  <a:rPr lang="en-US" altLang="zh-CN" dirty="0"/>
                  <a:t>(1) </a:t>
                </a:r>
                <a:r>
                  <a:rPr lang="zh-CN" altLang="zh-CN" dirty="0"/>
                  <a:t>分别计算优化前后的</a:t>
                </a:r>
                <a:r>
                  <a:rPr lang="en-US" altLang="zh-CN" dirty="0"/>
                  <a:t>CPI</a:t>
                </a:r>
                <a:r>
                  <a:rPr lang="zh-CN" altLang="zh-CN" dirty="0"/>
                  <a:t>。</a:t>
                </a:r>
              </a:p>
              <a:p>
                <a:pPr/>
                <a14:m>
                  <m:oMathPara xmlns:m="http://schemas.openxmlformats.org/officeDocument/2006/math">
                    <m:oMathParaPr>
                      <m:jc m:val="centerGroup"/>
                    </m:oMathParaPr>
                    <m:oMath xmlns:m="http://schemas.openxmlformats.org/officeDocument/2006/math">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CPI</m:t>
                          </m:r>
                        </m:e>
                        <m:sub>
                          <m:r>
                            <a:rPr lang="zh-CN" altLang="zh-CN">
                              <a:latin typeface="Cambria Math" panose="02040503050406030204" pitchFamily="18" charset="0"/>
                            </a:rPr>
                            <m:t>前</m:t>
                          </m:r>
                        </m:sub>
                      </m:sSub>
                      <m:r>
                        <a:rPr lang="en-US" altLang="zh-CN">
                          <a:latin typeface="Cambria Math" panose="02040503050406030204" pitchFamily="18" charset="0"/>
                        </a:rPr>
                        <m:t>=</m:t>
                      </m:r>
                      <m:f>
                        <m:fPr>
                          <m:ctrlPr>
                            <a:rPr lang="zh-CN" altLang="zh-CN" i="1">
                              <a:latin typeface="Cambria Math" panose="02040503050406030204" pitchFamily="18" charset="0"/>
                            </a:rPr>
                          </m:ctrlPr>
                        </m:fPr>
                        <m:num>
                          <m:sSub>
                            <m:sSubPr>
                              <m:ctrlPr>
                                <a:rPr lang="zh-CN" altLang="zh-CN" i="1">
                                  <a:latin typeface="Cambria Math" panose="02040503050406030204" pitchFamily="18" charset="0"/>
                                </a:rPr>
                              </m:ctrlPr>
                            </m:sSubPr>
                            <m:e>
                              <m:r>
                                <a:rPr lang="zh-CN" altLang="zh-CN">
                                  <a:latin typeface="Cambria Math" panose="02040503050406030204" pitchFamily="18" charset="0"/>
                                </a:rPr>
                                <m:t>程序的总时钟周期数</m:t>
                              </m:r>
                            </m:e>
                            <m:sub>
                              <m:r>
                                <a:rPr lang="zh-CN" altLang="zh-CN">
                                  <a:latin typeface="Cambria Math" panose="02040503050406030204" pitchFamily="18" charset="0"/>
                                </a:rPr>
                                <m:t>前</m:t>
                              </m:r>
                            </m:sub>
                          </m:sSub>
                        </m:num>
                        <m:den>
                          <m:sSub>
                            <m:sSubPr>
                              <m:ctrlPr>
                                <a:rPr lang="zh-CN" altLang="zh-CN" i="1">
                                  <a:latin typeface="Cambria Math" panose="02040503050406030204" pitchFamily="18" charset="0"/>
                                </a:rPr>
                              </m:ctrlPr>
                            </m:sSubPr>
                            <m:e>
                              <m:r>
                                <a:rPr lang="zh-CN" altLang="zh-CN">
                                  <a:latin typeface="Cambria Math" panose="02040503050406030204" pitchFamily="18" charset="0"/>
                                </a:rPr>
                                <m:t>程序的总指令条数</m:t>
                              </m:r>
                            </m:e>
                            <m:sub>
                              <m:r>
                                <a:rPr lang="zh-CN" altLang="zh-CN">
                                  <a:latin typeface="Cambria Math" panose="02040503050406030204" pitchFamily="18" charset="0"/>
                                </a:rPr>
                                <m:t>前</m:t>
                              </m:r>
                            </m:sub>
                          </m:sSub>
                        </m:den>
                      </m:f>
                      <m:r>
                        <a:rPr lang="en-US" altLang="zh-CN" i="1">
                          <a:latin typeface="Cambria Math" panose="02040503050406030204" pitchFamily="18" charset="0"/>
                        </a:rPr>
                        <m:t>=</m:t>
                      </m:r>
                      <m:f>
                        <m:fPr>
                          <m:ctrlPr>
                            <a:rPr lang="zh-CN" altLang="zh-CN" i="1">
                              <a:latin typeface="Cambria Math" panose="02040503050406030204" pitchFamily="18" charset="0"/>
                            </a:rPr>
                          </m:ctrlPr>
                        </m:fPr>
                        <m:num>
                          <m:nary>
                            <m:naryPr>
                              <m:chr m:val="∑"/>
                              <m:limLoc m:val="undOvr"/>
                              <m:ctrlPr>
                                <a:rPr lang="zh-CN" altLang="zh-CN" i="1">
                                  <a:latin typeface="Cambria Math" panose="02040503050406030204" pitchFamily="18" charset="0"/>
                                </a:rPr>
                              </m:ctrlPr>
                            </m:naryPr>
                            <m:sub>
                              <m: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m:t>
                                  </m:r>
                                </m:e>
                                <m:sub>
                                  <m:r>
                                    <m:rPr>
                                      <m:sty m:val="p"/>
                                    </m:rPr>
                                    <a:rPr lang="en-US" altLang="zh-CN">
                                      <a:latin typeface="Cambria Math" panose="02040503050406030204" pitchFamily="18" charset="0"/>
                                    </a:rPr>
                                    <m:t>i</m:t>
                                  </m:r>
                                </m:sub>
                              </m:sSub>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CPI</m:t>
                                  </m:r>
                                </m:e>
                                <m:sub>
                                  <m:r>
                                    <m:rPr>
                                      <m:sty m:val="p"/>
                                    </m:rPr>
                                    <a:rPr lang="en-US" altLang="zh-CN">
                                      <a:latin typeface="Cambria Math" panose="02040503050406030204" pitchFamily="18" charset="0"/>
                                    </a:rPr>
                                    <m:t>i</m:t>
                                  </m:r>
                                </m:sub>
                              </m:sSub>
                              <m:r>
                                <a:rPr lang="en-US" altLang="zh-CN" i="1">
                                  <a:latin typeface="Cambria Math" panose="02040503050406030204" pitchFamily="18" charset="0"/>
                                </a:rPr>
                                <m:t>)</m:t>
                              </m:r>
                            </m:e>
                          </m:nary>
                        </m:num>
                        <m:den>
                          <m:nary>
                            <m:naryPr>
                              <m:chr m:val="∑"/>
                              <m:limLoc m:val="undOvr"/>
                              <m:ctrlPr>
                                <a:rPr lang="zh-CN" altLang="zh-CN" i="1">
                                  <a:latin typeface="Cambria Math" panose="02040503050406030204" pitchFamily="18" charset="0"/>
                                </a:rPr>
                              </m:ctrlPr>
                            </m:naryPr>
                            <m:sub>
                              <m: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m:t>
                                  </m:r>
                                </m:e>
                                <m:sub>
                                  <m:r>
                                    <m:rPr>
                                      <m:sty m:val="p"/>
                                    </m:rPr>
                                    <a:rPr lang="en-US" altLang="zh-CN">
                                      <a:latin typeface="Cambria Math" panose="02040503050406030204" pitchFamily="18" charset="0"/>
                                    </a:rPr>
                                    <m:t>i</m:t>
                                  </m:r>
                                </m:sub>
                              </m:sSub>
                            </m:e>
                          </m:nary>
                        </m:den>
                      </m:f>
                    </m:oMath>
                  </m:oMathPara>
                </a14:m>
                <a:endParaRPr lang="zh-CN" altLang="zh-CN" dirty="0"/>
              </a:p>
              <a:p>
                <a:pPr/>
                <a14:m>
                  <m:oMathPara xmlns:m="http://schemas.openxmlformats.org/officeDocument/2006/math">
                    <m:oMathParaPr>
                      <m:jc m:val="centerGroup"/>
                    </m:oMathParaPr>
                    <m:oMath xmlns:m="http://schemas.openxmlformats.org/officeDocument/2006/math">
                      <m:r>
                        <a:rPr lang="en-US" altLang="zh-CN">
                          <a:latin typeface="Cambria Math" panose="02040503050406030204" pitchFamily="18" charset="0"/>
                        </a:rPr>
                        <m:t> =10%×3+40%×2+50%×1=1.6</m:t>
                      </m:r>
                    </m:oMath>
                  </m:oMathPara>
                </a14:m>
                <a:endParaRPr lang="en-US" altLang="zh-CN" dirty="0"/>
              </a:p>
              <a:p>
                <a:endParaRPr lang="zh-CN" altLang="zh-CN" dirty="0"/>
              </a:p>
              <a:p>
                <a:r>
                  <a:rPr lang="en-US" altLang="zh-CN" dirty="0"/>
                  <a:t>		</a:t>
                </a:r>
                <a:r>
                  <a:rPr lang="zh-CN" altLang="zh-CN" dirty="0"/>
                  <a:t>优化后的比例变为：</a:t>
                </a:r>
                <a:r>
                  <a:rPr lang="en-US" altLang="zh-CN" dirty="0"/>
                  <a:t>12.5%</a:t>
                </a:r>
                <a:r>
                  <a:rPr lang="zh-CN" altLang="zh-CN" dirty="0"/>
                  <a:t>、</a:t>
                </a:r>
                <a:r>
                  <a:rPr lang="en-US" altLang="zh-CN" dirty="0"/>
                  <a:t>50%</a:t>
                </a:r>
                <a:r>
                  <a:rPr lang="zh-CN" altLang="zh-CN" dirty="0"/>
                  <a:t>、</a:t>
                </a:r>
                <a:r>
                  <a:rPr lang="en-US" altLang="zh-CN" dirty="0"/>
                  <a:t>37.5%</a:t>
                </a:r>
                <a:r>
                  <a:rPr lang="zh-CN" altLang="zh-CN" dirty="0"/>
                  <a:t>。</a:t>
                </a:r>
              </a:p>
              <a:p>
                <a:pPr/>
                <a14:m>
                  <m:oMathPara xmlns:m="http://schemas.openxmlformats.org/officeDocument/2006/math">
                    <m:oMathParaPr>
                      <m:jc m:val="centerGroup"/>
                    </m:oMathParaPr>
                    <m:oMath xmlns:m="http://schemas.openxmlformats.org/officeDocument/2006/math">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CPI</m:t>
                          </m:r>
                        </m:e>
                        <m:sub>
                          <m:r>
                            <a:rPr lang="zh-CN" altLang="zh-CN">
                              <a:latin typeface="Cambria Math" panose="02040503050406030204" pitchFamily="18" charset="0"/>
                            </a:rPr>
                            <m:t>后</m:t>
                          </m:r>
                        </m:sub>
                      </m:sSub>
                      <m:r>
                        <a:rPr lang="en-US" altLang="zh-CN">
                          <a:latin typeface="Cambria Math" panose="02040503050406030204" pitchFamily="18" charset="0"/>
                        </a:rPr>
                        <m:t>=</m:t>
                      </m:r>
                      <m:f>
                        <m:fPr>
                          <m:ctrlPr>
                            <a:rPr lang="zh-CN" altLang="zh-CN" i="1">
                              <a:latin typeface="Cambria Math" panose="02040503050406030204" pitchFamily="18" charset="0"/>
                            </a:rPr>
                          </m:ctrlPr>
                        </m:fPr>
                        <m:num>
                          <m:sSub>
                            <m:sSubPr>
                              <m:ctrlPr>
                                <a:rPr lang="zh-CN" altLang="zh-CN" i="1">
                                  <a:latin typeface="Cambria Math" panose="02040503050406030204" pitchFamily="18" charset="0"/>
                                </a:rPr>
                              </m:ctrlPr>
                            </m:sSubPr>
                            <m:e>
                              <m:r>
                                <a:rPr lang="zh-CN" altLang="zh-CN">
                                  <a:latin typeface="Cambria Math" panose="02040503050406030204" pitchFamily="18" charset="0"/>
                                </a:rPr>
                                <m:t>程序的总时钟周期数</m:t>
                              </m:r>
                            </m:e>
                            <m:sub>
                              <m:r>
                                <a:rPr lang="zh-CN" altLang="zh-CN">
                                  <a:latin typeface="Cambria Math" panose="02040503050406030204" pitchFamily="18" charset="0"/>
                                </a:rPr>
                                <m:t>后</m:t>
                              </m:r>
                            </m:sub>
                          </m:sSub>
                        </m:num>
                        <m:den>
                          <m:sSub>
                            <m:sSubPr>
                              <m:ctrlPr>
                                <a:rPr lang="zh-CN" altLang="zh-CN" i="1">
                                  <a:latin typeface="Cambria Math" panose="02040503050406030204" pitchFamily="18" charset="0"/>
                                </a:rPr>
                              </m:ctrlPr>
                            </m:sSubPr>
                            <m:e>
                              <m:r>
                                <a:rPr lang="zh-CN" altLang="zh-CN">
                                  <a:latin typeface="Cambria Math" panose="02040503050406030204" pitchFamily="18" charset="0"/>
                                </a:rPr>
                                <m:t>程序的总指令条数</m:t>
                              </m:r>
                            </m:e>
                            <m:sub>
                              <m:r>
                                <a:rPr lang="zh-CN" altLang="zh-CN">
                                  <a:latin typeface="Cambria Math" panose="02040503050406030204" pitchFamily="18" charset="0"/>
                                </a:rPr>
                                <m:t>后</m:t>
                              </m:r>
                            </m:sub>
                          </m:sSub>
                        </m:den>
                      </m:f>
                      <m:r>
                        <a:rPr lang="en-US" altLang="zh-CN" i="1">
                          <a:latin typeface="Cambria Math" panose="02040503050406030204" pitchFamily="18" charset="0"/>
                        </a:rPr>
                        <m:t>=</m:t>
                      </m:r>
                      <m:f>
                        <m:fPr>
                          <m:ctrlPr>
                            <a:rPr lang="zh-CN" altLang="zh-CN" i="1">
                              <a:latin typeface="Cambria Math" panose="02040503050406030204" pitchFamily="18" charset="0"/>
                            </a:rPr>
                          </m:ctrlPr>
                        </m:fPr>
                        <m:num>
                          <m:nary>
                            <m:naryPr>
                              <m:chr m:val="∑"/>
                              <m:limLoc m:val="undOvr"/>
                              <m:ctrlPr>
                                <a:rPr lang="zh-CN" altLang="zh-CN" i="1">
                                  <a:latin typeface="Cambria Math" panose="02040503050406030204" pitchFamily="18" charset="0"/>
                                </a:rPr>
                              </m:ctrlPr>
                            </m:naryPr>
                            <m:sub>
                              <m: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m:t>
                                  </m:r>
                                </m:e>
                                <m:sub>
                                  <m:r>
                                    <m:rPr>
                                      <m:sty m:val="p"/>
                                    </m:rPr>
                                    <a:rPr lang="en-US" altLang="zh-CN">
                                      <a:latin typeface="Cambria Math" panose="02040503050406030204" pitchFamily="18" charset="0"/>
                                    </a:rPr>
                                    <m:t>i</m:t>
                                  </m:r>
                                </m:sub>
                              </m:sSub>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CPI</m:t>
                                  </m:r>
                                </m:e>
                                <m:sub>
                                  <m:r>
                                    <m:rPr>
                                      <m:sty m:val="p"/>
                                    </m:rPr>
                                    <a:rPr lang="en-US" altLang="zh-CN">
                                      <a:latin typeface="Cambria Math" panose="02040503050406030204" pitchFamily="18" charset="0"/>
                                    </a:rPr>
                                    <m:t>i</m:t>
                                  </m:r>
                                </m:sub>
                              </m:sSub>
                              <m:r>
                                <a:rPr lang="en-US" altLang="zh-CN" i="1">
                                  <a:latin typeface="Cambria Math" panose="02040503050406030204" pitchFamily="18" charset="0"/>
                                </a:rPr>
                                <m:t>)</m:t>
                              </m:r>
                            </m:e>
                          </m:nary>
                        </m:num>
                        <m:den>
                          <m:nary>
                            <m:naryPr>
                              <m:chr m:val="∑"/>
                              <m:limLoc m:val="undOvr"/>
                              <m:ctrlPr>
                                <a:rPr lang="zh-CN" altLang="zh-CN" i="1">
                                  <a:latin typeface="Cambria Math" panose="02040503050406030204" pitchFamily="18" charset="0"/>
                                </a:rPr>
                              </m:ctrlPr>
                            </m:naryPr>
                            <m:sub>
                              <m: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𝑛</m:t>
                              </m:r>
                            </m:sup>
                            <m:e>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C</m:t>
                                  </m:r>
                                </m:e>
                                <m:sub>
                                  <m:r>
                                    <m:rPr>
                                      <m:sty m:val="p"/>
                                    </m:rPr>
                                    <a:rPr lang="en-US" altLang="zh-CN">
                                      <a:latin typeface="Cambria Math" panose="02040503050406030204" pitchFamily="18" charset="0"/>
                                    </a:rPr>
                                    <m:t>i</m:t>
                                  </m:r>
                                </m:sub>
                              </m:sSub>
                            </m:e>
                          </m:nary>
                        </m:den>
                      </m:f>
                    </m:oMath>
                  </m:oMathPara>
                </a14:m>
                <a:endParaRPr lang="zh-CN" altLang="zh-CN" dirty="0"/>
              </a:p>
              <a:p>
                <a:pPr/>
                <a14:m>
                  <m:oMathPara xmlns:m="http://schemas.openxmlformats.org/officeDocument/2006/math">
                    <m:oMathParaPr>
                      <m:jc m:val="centerGroup"/>
                    </m:oMathParaPr>
                    <m:oMath xmlns:m="http://schemas.openxmlformats.org/officeDocument/2006/math">
                      <m:r>
                        <a:rPr lang="en-US" altLang="zh-CN">
                          <a:latin typeface="Cambria Math" panose="02040503050406030204" pitchFamily="18" charset="0"/>
                        </a:rPr>
                        <m:t>          =12.5%×3+50%×2+37.5%×1=1.75</m:t>
                      </m:r>
                    </m:oMath>
                  </m:oMathPara>
                </a14:m>
                <a:endParaRPr lang="zh-CN" altLang="en-US" dirty="0"/>
              </a:p>
            </p:txBody>
          </p:sp>
        </mc:Choice>
        <mc:Fallback xmlns="">
          <p:sp>
            <p:nvSpPr>
              <p:cNvPr id="7" name="文本框 6">
                <a:extLst>
                  <a:ext uri="{FF2B5EF4-FFF2-40B4-BE49-F238E27FC236}">
                    <a16:creationId xmlns:a16="http://schemas.microsoft.com/office/drawing/2014/main" id="{2FD561D5-3D1A-CF42-82AF-E91ACC63D44A}"/>
                  </a:ext>
                </a:extLst>
              </p:cNvPr>
              <p:cNvSpPr txBox="1">
                <a:spLocks noRot="1" noChangeAspect="1" noMove="1" noResize="1" noEditPoints="1" noAdjustHandles="1" noChangeArrowheads="1" noChangeShapeType="1" noTextEdit="1"/>
              </p:cNvSpPr>
              <p:nvPr/>
            </p:nvSpPr>
            <p:spPr>
              <a:xfrm>
                <a:off x="456885" y="2904095"/>
                <a:ext cx="10886976" cy="2950808"/>
              </a:xfrm>
              <a:prstGeom prst="rect">
                <a:avLst/>
              </a:prstGeom>
              <a:blipFill>
                <a:blip r:embed="rId3"/>
                <a:stretch>
                  <a:fillRect l="-504" t="-1446"/>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545969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指令</a:t>
            </a:r>
            <a:r>
              <a:rPr lang="zh-CN" altLang="zh-CN" dirty="0">
                <a:solidFill>
                  <a:schemeClr val="tx1"/>
                </a:solidFill>
              </a:rPr>
              <a:t>性能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75</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zh-CN" altLang="en-US" dirty="0">
                <a:solidFill>
                  <a:srgbClr val="FF0000"/>
                </a:solidFill>
              </a:rPr>
              <a:t>例</a:t>
            </a:r>
            <a:r>
              <a:rPr lang="en-US" altLang="zh-CN" dirty="0">
                <a:solidFill>
                  <a:srgbClr val="FF0000"/>
                </a:solidFill>
              </a:rPr>
              <a:t>1.3</a:t>
            </a:r>
            <a:r>
              <a:rPr lang="zh-CN" altLang="zh-CN" dirty="0">
                <a:solidFill>
                  <a:srgbClr val="FF0000"/>
                </a:solidFill>
              </a:rPr>
              <a:t>  </a:t>
            </a:r>
            <a:endParaRPr lang="zh-CN" altLang="en-US" dirty="0">
              <a:solidFill>
                <a:srgbClr val="FF0000"/>
              </a:solidFill>
              <a:latin typeface="黑体" panose="02010609060101010101" pitchFamily="49" charset="-122"/>
            </a:endParaRPr>
          </a:p>
          <a:p>
            <a:endParaRPr lang="zh-CN" altLang="en-US" dirty="0"/>
          </a:p>
          <a:p>
            <a:endParaRPr lang="zh-CN" altLang="en-US" dirty="0"/>
          </a:p>
        </p:txBody>
      </p:sp>
      <mc:AlternateContent xmlns:mc="http://schemas.openxmlformats.org/markup-compatibility/2006" xmlns:a14="http://schemas.microsoft.com/office/drawing/2010/main">
        <mc:Choice Requires="a14">
          <p:sp>
            <p:nvSpPr>
              <p:cNvPr id="10" name="矩形 9">
                <a:extLst>
                  <a:ext uri="{FF2B5EF4-FFF2-40B4-BE49-F238E27FC236}">
                    <a16:creationId xmlns:a16="http://schemas.microsoft.com/office/drawing/2014/main" id="{4F0E7339-773E-F642-A6E9-1FAE851F83D3}"/>
                  </a:ext>
                </a:extLst>
              </p:cNvPr>
              <p:cNvSpPr/>
              <p:nvPr/>
            </p:nvSpPr>
            <p:spPr>
              <a:xfrm>
                <a:off x="456885" y="1471005"/>
                <a:ext cx="10886976" cy="1772088"/>
              </a:xfrm>
              <a:prstGeom prst="rect">
                <a:avLst/>
              </a:prstGeom>
            </p:spPr>
            <p:txBody>
              <a:bodyPr wrap="square">
                <a:spAutoFit/>
              </a:bodyPr>
              <a:lstStyle/>
              <a:p>
                <a:r>
                  <a:rPr lang="en-US" altLang="zh-CN" dirty="0"/>
                  <a:t>(2) </a:t>
                </a:r>
                <a:r>
                  <a:rPr lang="zh-CN" altLang="zh-CN" dirty="0"/>
                  <a:t>分别计算优化前后的</a:t>
                </a:r>
                <a:r>
                  <a:rPr lang="en-US" altLang="zh-CN" dirty="0"/>
                  <a:t>MIPS</a:t>
                </a:r>
                <a:r>
                  <a:rPr lang="zh-CN" altLang="zh-CN" dirty="0"/>
                  <a:t>。</a:t>
                </a:r>
              </a:p>
              <a:p>
                <a:pPr/>
                <a14:m>
                  <m:oMathPara xmlns:m="http://schemas.openxmlformats.org/officeDocument/2006/math">
                    <m:oMathParaPr>
                      <m:jc m:val="centerGroup"/>
                    </m:oMathParaPr>
                    <m:oMath xmlns:m="http://schemas.openxmlformats.org/officeDocument/2006/math">
                      <m:r>
                        <a:rPr lang="zh-CN" altLang="zh-CN">
                          <a:latin typeface="Cambria Math" panose="02040503050406030204" pitchFamily="18" charset="0"/>
                        </a:rPr>
                        <m:t>优化前：</m:t>
                      </m:r>
                      <m:f>
                        <m:fPr>
                          <m:ctrlPr>
                            <a:rPr lang="zh-CN" altLang="zh-CN" i="1">
                              <a:latin typeface="Cambria Math" panose="02040503050406030204" pitchFamily="18" charset="0"/>
                            </a:rPr>
                          </m:ctrlPr>
                        </m:fPr>
                        <m:num>
                          <m:r>
                            <a:rPr lang="zh-CN" altLang="zh-CN">
                              <a:latin typeface="Cambria Math" panose="02040503050406030204" pitchFamily="18" charset="0"/>
                            </a:rPr>
                            <m:t>时钟频率</m:t>
                          </m:r>
                        </m:num>
                        <m:den>
                          <m:r>
                            <m:rPr>
                              <m:sty m:val="p"/>
                            </m:rPr>
                            <a:rPr lang="en-US" altLang="zh-CN">
                              <a:latin typeface="Cambria Math" panose="02040503050406030204" pitchFamily="18" charset="0"/>
                            </a:rPr>
                            <m:t>CPI</m:t>
                          </m:r>
                          <m:r>
                            <a:rPr lang="en-US" altLang="zh-CN" i="1">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10</m:t>
                              </m:r>
                            </m:e>
                            <m:sup>
                              <m:r>
                                <a:rPr lang="en-US" altLang="zh-CN" i="1">
                                  <a:latin typeface="Cambria Math" panose="02040503050406030204" pitchFamily="18" charset="0"/>
                                </a:rPr>
                                <m:t>6</m:t>
                              </m:r>
                            </m:sup>
                          </m:sSup>
                        </m:den>
                      </m:f>
                      <m:r>
                        <a:rPr lang="en-US" altLang="zh-CN" i="1">
                          <a:latin typeface="Cambria Math" panose="02040503050406030204" pitchFamily="18" charset="0"/>
                        </a:rPr>
                        <m:t>=</m:t>
                      </m:r>
                      <m:f>
                        <m:fPr>
                          <m:ctrlPr>
                            <a:rPr lang="zh-CN" altLang="zh-CN" i="1">
                              <a:latin typeface="Cambria Math" panose="02040503050406030204" pitchFamily="18" charset="0"/>
                            </a:rPr>
                          </m:ctrlPr>
                        </m:fPr>
                        <m:num>
                          <m:r>
                            <a:rPr lang="en-US" altLang="zh-CN" i="1">
                              <a:latin typeface="Cambria Math" panose="02040503050406030204" pitchFamily="18" charset="0"/>
                            </a:rPr>
                            <m:t>2×</m:t>
                          </m:r>
                          <m:sSup>
                            <m:sSupPr>
                              <m:ctrlPr>
                                <a:rPr lang="zh-CN" altLang="zh-CN" i="1">
                                  <a:latin typeface="Cambria Math" panose="02040503050406030204" pitchFamily="18" charset="0"/>
                                </a:rPr>
                              </m:ctrlPr>
                            </m:sSupPr>
                            <m:e>
                              <m:r>
                                <a:rPr lang="en-US" altLang="zh-CN" i="1">
                                  <a:latin typeface="Cambria Math" panose="02040503050406030204" pitchFamily="18" charset="0"/>
                                </a:rPr>
                                <m:t>10</m:t>
                              </m:r>
                            </m:e>
                            <m:sup>
                              <m:r>
                                <a:rPr lang="en-US" altLang="zh-CN" i="1">
                                  <a:latin typeface="Cambria Math" panose="02040503050406030204" pitchFamily="18" charset="0"/>
                                </a:rPr>
                                <m:t>9</m:t>
                              </m:r>
                            </m:sup>
                          </m:sSup>
                        </m:num>
                        <m:den>
                          <m:r>
                            <a:rPr lang="en-US" altLang="zh-CN" i="1">
                              <a:latin typeface="Cambria Math" panose="02040503050406030204" pitchFamily="18" charset="0"/>
                            </a:rPr>
                            <m:t>1.6</m:t>
                          </m:r>
                          <m:sSup>
                            <m:sSupPr>
                              <m:ctrlPr>
                                <a:rPr lang="zh-CN" altLang="zh-CN" i="1">
                                  <a:latin typeface="Cambria Math" panose="02040503050406030204" pitchFamily="18" charset="0"/>
                                </a:rPr>
                              </m:ctrlPr>
                            </m:sSupPr>
                            <m:e>
                              <m:r>
                                <a:rPr lang="en-US" altLang="zh-CN" i="1">
                                  <a:latin typeface="Cambria Math" panose="02040503050406030204" pitchFamily="18" charset="0"/>
                                </a:rPr>
                                <m:t>×10</m:t>
                              </m:r>
                            </m:e>
                            <m:sup>
                              <m:r>
                                <a:rPr lang="en-US" altLang="zh-CN" i="1">
                                  <a:latin typeface="Cambria Math" panose="02040503050406030204" pitchFamily="18" charset="0"/>
                                </a:rPr>
                                <m:t>6</m:t>
                              </m:r>
                            </m:sup>
                          </m:sSup>
                        </m:den>
                      </m:f>
                      <m:r>
                        <a:rPr lang="en-US" altLang="zh-CN" i="1">
                          <a:latin typeface="Cambria Math" panose="02040503050406030204" pitchFamily="18" charset="0"/>
                        </a:rPr>
                        <m:t>=1250</m:t>
                      </m:r>
                      <m:r>
                        <m:rPr>
                          <m:sty m:val="p"/>
                        </m:rPr>
                        <a:rPr lang="en-US" altLang="zh-CN">
                          <a:latin typeface="Cambria Math" panose="02040503050406030204" pitchFamily="18" charset="0"/>
                        </a:rPr>
                        <m:t>MIPS</m:t>
                      </m:r>
                    </m:oMath>
                  </m:oMathPara>
                </a14:m>
                <a:endParaRPr lang="en-US" altLang="zh-CN" dirty="0"/>
              </a:p>
              <a:p>
                <a:endParaRPr lang="zh-CN" altLang="zh-CN" dirty="0"/>
              </a:p>
              <a:p>
                <a:pPr/>
                <a14:m>
                  <m:oMathPara xmlns:m="http://schemas.openxmlformats.org/officeDocument/2006/math">
                    <m:oMathParaPr>
                      <m:jc m:val="centerGroup"/>
                    </m:oMathParaPr>
                    <m:oMath xmlns:m="http://schemas.openxmlformats.org/officeDocument/2006/math">
                      <m:r>
                        <a:rPr lang="zh-CN" altLang="zh-CN">
                          <a:latin typeface="Cambria Math" panose="02040503050406030204" pitchFamily="18" charset="0"/>
                        </a:rPr>
                        <m:t>优化后：</m:t>
                      </m:r>
                      <m:f>
                        <m:fPr>
                          <m:ctrlPr>
                            <a:rPr lang="zh-CN" altLang="zh-CN" i="1">
                              <a:latin typeface="Cambria Math" panose="02040503050406030204" pitchFamily="18" charset="0"/>
                            </a:rPr>
                          </m:ctrlPr>
                        </m:fPr>
                        <m:num>
                          <m:r>
                            <a:rPr lang="zh-CN" altLang="zh-CN">
                              <a:latin typeface="Cambria Math" panose="02040503050406030204" pitchFamily="18" charset="0"/>
                            </a:rPr>
                            <m:t>时钟频率</m:t>
                          </m:r>
                        </m:num>
                        <m:den>
                          <m:r>
                            <m:rPr>
                              <m:sty m:val="p"/>
                            </m:rPr>
                            <a:rPr lang="en-US" altLang="zh-CN">
                              <a:latin typeface="Cambria Math" panose="02040503050406030204" pitchFamily="18" charset="0"/>
                            </a:rPr>
                            <m:t>CPI</m:t>
                          </m:r>
                          <m:r>
                            <a:rPr lang="en-US" altLang="zh-CN" i="1">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10</m:t>
                              </m:r>
                            </m:e>
                            <m:sup>
                              <m:r>
                                <a:rPr lang="en-US" altLang="zh-CN" i="1">
                                  <a:latin typeface="Cambria Math" panose="02040503050406030204" pitchFamily="18" charset="0"/>
                                </a:rPr>
                                <m:t>6</m:t>
                              </m:r>
                            </m:sup>
                          </m:sSup>
                        </m:den>
                      </m:f>
                      <m:r>
                        <a:rPr lang="en-US" altLang="zh-CN" i="1">
                          <a:latin typeface="Cambria Math" panose="02040503050406030204" pitchFamily="18" charset="0"/>
                        </a:rPr>
                        <m:t>=</m:t>
                      </m:r>
                      <m:f>
                        <m:fPr>
                          <m:ctrlPr>
                            <a:rPr lang="zh-CN" altLang="zh-CN" i="1">
                              <a:latin typeface="Cambria Math" panose="02040503050406030204" pitchFamily="18" charset="0"/>
                            </a:rPr>
                          </m:ctrlPr>
                        </m:fPr>
                        <m:num>
                          <m:r>
                            <a:rPr lang="en-US" altLang="zh-CN" i="1">
                              <a:latin typeface="Cambria Math" panose="02040503050406030204" pitchFamily="18" charset="0"/>
                            </a:rPr>
                            <m:t>2×</m:t>
                          </m:r>
                          <m:sSup>
                            <m:sSupPr>
                              <m:ctrlPr>
                                <a:rPr lang="zh-CN" altLang="zh-CN" i="1">
                                  <a:latin typeface="Cambria Math" panose="02040503050406030204" pitchFamily="18" charset="0"/>
                                </a:rPr>
                              </m:ctrlPr>
                            </m:sSupPr>
                            <m:e>
                              <m:r>
                                <a:rPr lang="en-US" altLang="zh-CN" i="1">
                                  <a:latin typeface="Cambria Math" panose="02040503050406030204" pitchFamily="18" charset="0"/>
                                </a:rPr>
                                <m:t>10</m:t>
                              </m:r>
                            </m:e>
                            <m:sup>
                              <m:r>
                                <a:rPr lang="en-US" altLang="zh-CN" i="1">
                                  <a:latin typeface="Cambria Math" panose="02040503050406030204" pitchFamily="18" charset="0"/>
                                </a:rPr>
                                <m:t>9</m:t>
                              </m:r>
                            </m:sup>
                          </m:sSup>
                        </m:num>
                        <m:den>
                          <m:r>
                            <a:rPr lang="en-US" altLang="zh-CN" i="1">
                              <a:latin typeface="Cambria Math" panose="02040503050406030204" pitchFamily="18" charset="0"/>
                            </a:rPr>
                            <m:t>1.75</m:t>
                          </m:r>
                          <m:sSup>
                            <m:sSupPr>
                              <m:ctrlPr>
                                <a:rPr lang="zh-CN" altLang="zh-CN" i="1">
                                  <a:latin typeface="Cambria Math" panose="02040503050406030204" pitchFamily="18" charset="0"/>
                                </a:rPr>
                              </m:ctrlPr>
                            </m:sSupPr>
                            <m:e>
                              <m:r>
                                <a:rPr lang="en-US" altLang="zh-CN" i="1">
                                  <a:latin typeface="Cambria Math" panose="02040503050406030204" pitchFamily="18" charset="0"/>
                                </a:rPr>
                                <m:t>×10</m:t>
                              </m:r>
                            </m:e>
                            <m:sup>
                              <m:r>
                                <a:rPr lang="en-US" altLang="zh-CN" i="1">
                                  <a:latin typeface="Cambria Math" panose="02040503050406030204" pitchFamily="18" charset="0"/>
                                </a:rPr>
                                <m:t>6</m:t>
                              </m:r>
                            </m:sup>
                          </m:sSup>
                        </m:den>
                      </m:f>
                      <m:r>
                        <a:rPr lang="en-US" altLang="zh-CN" i="1">
                          <a:latin typeface="Cambria Math" panose="02040503050406030204" pitchFamily="18" charset="0"/>
                        </a:rPr>
                        <m:t>=1142.9</m:t>
                      </m:r>
                      <m:r>
                        <m:rPr>
                          <m:sty m:val="p"/>
                        </m:rPr>
                        <a:rPr lang="en-US" altLang="zh-CN">
                          <a:latin typeface="Cambria Math" panose="02040503050406030204" pitchFamily="18" charset="0"/>
                        </a:rPr>
                        <m:t>MIPS</m:t>
                      </m:r>
                    </m:oMath>
                  </m:oMathPara>
                </a14:m>
                <a:endParaRPr lang="zh-CN" altLang="zh-CN" dirty="0"/>
              </a:p>
            </p:txBody>
          </p:sp>
        </mc:Choice>
        <mc:Fallback xmlns="">
          <p:sp>
            <p:nvSpPr>
              <p:cNvPr id="10" name="矩形 9">
                <a:extLst>
                  <a:ext uri="{FF2B5EF4-FFF2-40B4-BE49-F238E27FC236}">
                    <a16:creationId xmlns:a16="http://schemas.microsoft.com/office/drawing/2014/main" id="{4F0E7339-773E-F642-A6E9-1FAE851F83D3}"/>
                  </a:ext>
                </a:extLst>
              </p:cNvPr>
              <p:cNvSpPr>
                <a:spLocks noRot="1" noChangeAspect="1" noMove="1" noResize="1" noEditPoints="1" noAdjustHandles="1" noChangeArrowheads="1" noChangeShapeType="1" noTextEdit="1"/>
              </p:cNvSpPr>
              <p:nvPr/>
            </p:nvSpPr>
            <p:spPr>
              <a:xfrm>
                <a:off x="456885" y="1471005"/>
                <a:ext cx="10886976" cy="1772088"/>
              </a:xfrm>
              <a:prstGeom prst="rect">
                <a:avLst/>
              </a:prstGeom>
              <a:blipFill>
                <a:blip r:embed="rId3"/>
                <a:stretch>
                  <a:fillRect l="-466" t="-2128" b="-1418"/>
                </a:stretch>
              </a:blipFill>
            </p:spPr>
            <p:txBody>
              <a:bodyPr/>
              <a:lstStyle/>
              <a:p>
                <a:r>
                  <a:rPr lang="zh-CN" altLang="en-US">
                    <a:noFill/>
                  </a:rPr>
                  <a:t> </a:t>
                </a:r>
              </a:p>
            </p:txBody>
          </p:sp>
        </mc:Fallback>
      </mc:AlternateContent>
      <p:sp>
        <p:nvSpPr>
          <p:cNvPr id="7" name="文本框 6">
            <a:extLst>
              <a:ext uri="{FF2B5EF4-FFF2-40B4-BE49-F238E27FC236}">
                <a16:creationId xmlns:a16="http://schemas.microsoft.com/office/drawing/2014/main" id="{B8C572A0-3DED-AB4E-AFEB-C88775D0CD19}"/>
              </a:ext>
            </a:extLst>
          </p:cNvPr>
          <p:cNvSpPr txBox="1"/>
          <p:nvPr/>
        </p:nvSpPr>
        <p:spPr>
          <a:xfrm>
            <a:off x="456885" y="3614908"/>
            <a:ext cx="10530265" cy="2031325"/>
          </a:xfrm>
          <a:prstGeom prst="rect">
            <a:avLst/>
          </a:prstGeom>
          <a:noFill/>
        </p:spPr>
        <p:txBody>
          <a:bodyPr wrap="square">
            <a:spAutoFit/>
          </a:bodyPr>
          <a:lstStyle/>
          <a:p>
            <a:r>
              <a:rPr lang="en-US" altLang="zh-CN" sz="1800" dirty="0">
                <a:effectLst/>
                <a:latin typeface="+mn-ea"/>
                <a:cs typeface="Times New Roman" panose="02020603050405020304" pitchFamily="18" charset="0"/>
              </a:rPr>
              <a:t>	</a:t>
            </a:r>
            <a:r>
              <a:rPr lang="zh-CN" altLang="zh-CN" sz="1800" dirty="0">
                <a:effectLst/>
                <a:latin typeface="+mn-ea"/>
                <a:cs typeface="Times New Roman" panose="02020603050405020304" pitchFamily="18" charset="0"/>
              </a:rPr>
              <a:t>使用</a:t>
            </a:r>
            <a:r>
              <a:rPr lang="en-US" altLang="zh-CN" sz="1800" dirty="0">
                <a:effectLst/>
                <a:latin typeface="+mn-ea"/>
              </a:rPr>
              <a:t>MIPS</a:t>
            </a:r>
            <a:r>
              <a:rPr lang="zh-CN" altLang="zh-CN" sz="1800" dirty="0">
                <a:effectLst/>
                <a:latin typeface="+mn-ea"/>
                <a:cs typeface="Times New Roman" panose="02020603050405020304" pitchFamily="18" charset="0"/>
              </a:rPr>
              <a:t>作为度量性能的指标存在几个问题</a:t>
            </a:r>
            <a:r>
              <a:rPr lang="zh-CN" altLang="en-US" dirty="0">
                <a:latin typeface="+mn-ea"/>
                <a:cs typeface="Times New Roman" panose="02020603050405020304" pitchFamily="18" charset="0"/>
              </a:rPr>
              <a:t>：</a:t>
            </a:r>
            <a:endParaRPr lang="en-US" altLang="zh-CN" sz="1800" dirty="0">
              <a:effectLst/>
              <a:latin typeface="+mn-ea"/>
              <a:cs typeface="Times New Roman" panose="02020603050405020304" pitchFamily="18" charset="0"/>
            </a:endParaRPr>
          </a:p>
          <a:p>
            <a:r>
              <a:rPr lang="en-US" altLang="zh-CN" dirty="0">
                <a:latin typeface="+mn-ea"/>
                <a:cs typeface="Times New Roman" panose="02020603050405020304" pitchFamily="18" charset="0"/>
              </a:rPr>
              <a:t>	</a:t>
            </a:r>
            <a:r>
              <a:rPr lang="zh-CN" altLang="zh-CN" sz="1800" dirty="0">
                <a:effectLst/>
                <a:latin typeface="+mn-ea"/>
                <a:cs typeface="Times New Roman" panose="02020603050405020304" pitchFamily="18" charset="0"/>
              </a:rPr>
              <a:t>第一，</a:t>
            </a:r>
            <a:r>
              <a:rPr lang="en-US" altLang="zh-CN" sz="1800" dirty="0">
                <a:effectLst/>
                <a:latin typeface="+mn-ea"/>
              </a:rPr>
              <a:t>MIPS</a:t>
            </a:r>
            <a:r>
              <a:rPr lang="zh-CN" altLang="zh-CN" sz="1800" dirty="0">
                <a:effectLst/>
                <a:latin typeface="+mn-ea"/>
                <a:cs typeface="Times New Roman" panose="02020603050405020304" pitchFamily="18" charset="0"/>
              </a:rPr>
              <a:t>只考虑了指令执行速度，但是没有考虑不同指令的能力，目前指令系统复杂多样，不同的指令系统指令数也不同，无法进行比较评价。</a:t>
            </a:r>
            <a:endParaRPr lang="en-US" altLang="zh-CN" sz="1800" dirty="0">
              <a:effectLst/>
              <a:latin typeface="+mn-ea"/>
              <a:cs typeface="Times New Roman" panose="02020603050405020304" pitchFamily="18" charset="0"/>
            </a:endParaRPr>
          </a:p>
          <a:p>
            <a:r>
              <a:rPr lang="en-US" altLang="zh-CN" dirty="0">
                <a:latin typeface="+mn-ea"/>
                <a:cs typeface="Times New Roman" panose="02020603050405020304" pitchFamily="18" charset="0"/>
              </a:rPr>
              <a:t>	</a:t>
            </a:r>
            <a:r>
              <a:rPr lang="zh-CN" altLang="zh-CN" sz="1800" dirty="0">
                <a:effectLst/>
                <a:latin typeface="+mn-ea"/>
                <a:cs typeface="Times New Roman" panose="02020603050405020304" pitchFamily="18" charset="0"/>
              </a:rPr>
              <a:t>第二，即使是在同一台计算机上，不同的程序也会有不同的</a:t>
            </a:r>
            <a:r>
              <a:rPr lang="en-US" altLang="zh-CN" sz="1800" dirty="0">
                <a:effectLst/>
                <a:latin typeface="+mn-ea"/>
              </a:rPr>
              <a:t>MIPS</a:t>
            </a:r>
            <a:r>
              <a:rPr lang="zh-CN" altLang="zh-CN" sz="1800" dirty="0">
                <a:effectLst/>
                <a:latin typeface="+mn-ea"/>
                <a:cs typeface="Times New Roman" panose="02020603050405020304" pitchFamily="18" charset="0"/>
              </a:rPr>
              <a:t>值。</a:t>
            </a:r>
            <a:endParaRPr lang="en-US" altLang="zh-CN" sz="1800" dirty="0">
              <a:effectLst/>
              <a:latin typeface="+mn-ea"/>
              <a:cs typeface="Times New Roman" panose="02020603050405020304" pitchFamily="18" charset="0"/>
            </a:endParaRPr>
          </a:p>
          <a:p>
            <a:r>
              <a:rPr lang="en-US" altLang="zh-CN" dirty="0">
                <a:latin typeface="+mn-ea"/>
                <a:cs typeface="Times New Roman" panose="02020603050405020304" pitchFamily="18" charset="0"/>
              </a:rPr>
              <a:t>	</a:t>
            </a:r>
            <a:r>
              <a:rPr lang="zh-CN" altLang="zh-CN" sz="1800" dirty="0">
                <a:effectLst/>
                <a:latin typeface="+mn-ea"/>
                <a:cs typeface="Times New Roman" panose="02020603050405020304" pitchFamily="18" charset="0"/>
              </a:rPr>
              <a:t>第三，如果一个新程序执行的指令数更多，但每条指令执行的速度更快，则</a:t>
            </a:r>
            <a:r>
              <a:rPr lang="en-US" altLang="zh-CN" sz="1800" dirty="0">
                <a:effectLst/>
                <a:latin typeface="+mn-ea"/>
              </a:rPr>
              <a:t>MIPS</a:t>
            </a:r>
            <a:r>
              <a:rPr lang="zh-CN" altLang="zh-CN" sz="1800" dirty="0">
                <a:effectLst/>
                <a:latin typeface="+mn-ea"/>
                <a:cs typeface="Times New Roman" panose="02020603050405020304" pitchFamily="18" charset="0"/>
              </a:rPr>
              <a:t>可能会独立于性能而发生变化。</a:t>
            </a:r>
            <a:endParaRPr lang="en-US" altLang="zh-CN" sz="1800" dirty="0">
              <a:effectLst/>
              <a:latin typeface="+mn-ea"/>
              <a:cs typeface="Times New Roman" panose="02020603050405020304" pitchFamily="18" charset="0"/>
            </a:endParaRPr>
          </a:p>
          <a:p>
            <a:r>
              <a:rPr lang="en-US" altLang="zh-CN" dirty="0">
                <a:latin typeface="+mn-ea"/>
                <a:cs typeface="Times New Roman" panose="02020603050405020304" pitchFamily="18" charset="0"/>
              </a:rPr>
              <a:t>	</a:t>
            </a:r>
            <a:r>
              <a:rPr lang="zh-CN" altLang="zh-CN" sz="1800" dirty="0">
                <a:effectLst/>
                <a:latin typeface="+mn-ea"/>
                <a:cs typeface="Times New Roman" panose="02020603050405020304" pitchFamily="18" charset="0"/>
              </a:rPr>
              <a:t>因此，仅用</a:t>
            </a:r>
            <a:r>
              <a:rPr lang="en-US" altLang="zh-CN" sz="1800" dirty="0">
                <a:effectLst/>
                <a:latin typeface="+mn-ea"/>
              </a:rPr>
              <a:t>MIPS</a:t>
            </a:r>
            <a:r>
              <a:rPr lang="zh-CN" altLang="zh-CN" sz="1800" dirty="0">
                <a:effectLst/>
                <a:latin typeface="+mn-ea"/>
                <a:cs typeface="Times New Roman" panose="02020603050405020304" pitchFamily="18" charset="0"/>
              </a:rPr>
              <a:t>进行性能评估也是不可靠的。</a:t>
            </a:r>
            <a:r>
              <a:rPr lang="zh-CN" altLang="zh-CN" dirty="0">
                <a:effectLst/>
                <a:latin typeface="+mn-ea"/>
              </a:rPr>
              <a:t> </a:t>
            </a:r>
            <a:endParaRPr lang="zh-CN" altLang="en-US" dirty="0">
              <a:latin typeface="+mn-ea"/>
            </a:endParaRPr>
          </a:p>
        </p:txBody>
      </p:sp>
      <p:sp>
        <p:nvSpPr>
          <p:cNvPr id="8" name="箭头: 上 39">
            <a:extLst>
              <a:ext uri="{FF2B5EF4-FFF2-40B4-BE49-F238E27FC236}">
                <a16:creationId xmlns:a16="http://schemas.microsoft.com/office/drawing/2014/main" id="{CB6252D3-B281-AF43-9049-332CC38222B1}"/>
              </a:ext>
            </a:extLst>
          </p:cNvPr>
          <p:cNvSpPr/>
          <p:nvPr/>
        </p:nvSpPr>
        <p:spPr>
          <a:xfrm rot="5400000" flipV="1">
            <a:off x="8431225" y="2720518"/>
            <a:ext cx="212735" cy="444225"/>
          </a:xfrm>
          <a:prstGeom prst="upArrow">
            <a:avLst>
              <a:gd name="adj1" fmla="val 53669"/>
              <a:gd name="adj2" fmla="val 52344"/>
            </a:avLst>
          </a:prstGeom>
          <a:solidFill>
            <a:srgbClr val="FF0000"/>
          </a:solidFill>
          <a:ln>
            <a:solidFill>
              <a:srgbClr val="C00000"/>
            </a:solidFill>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i="0" u="none" strike="noStrike" kern="1200" cap="none" spc="0" normalizeH="0" noProof="0">
              <a:ln>
                <a:noFill/>
              </a:ln>
              <a:solidFill>
                <a:srgbClr val="FF0000"/>
              </a:solidFill>
              <a:effectLst/>
              <a:uLnTx/>
              <a:uFillTx/>
              <a:latin typeface="Times New Roman" panose="02020603050405020304" pitchFamily="18" charset="0"/>
              <a:ea typeface="黑体" panose="02010609060101010101" pitchFamily="49" charset="-122"/>
              <a:cs typeface="+mn-cs"/>
            </a:endParaRPr>
          </a:p>
        </p:txBody>
      </p:sp>
      <p:sp>
        <p:nvSpPr>
          <p:cNvPr id="9" name="文本框 8">
            <a:extLst>
              <a:ext uri="{FF2B5EF4-FFF2-40B4-BE49-F238E27FC236}">
                <a16:creationId xmlns:a16="http://schemas.microsoft.com/office/drawing/2014/main" id="{CEF77972-2298-EE4D-AD07-A541641D8728}"/>
              </a:ext>
            </a:extLst>
          </p:cNvPr>
          <p:cNvSpPr txBox="1"/>
          <p:nvPr/>
        </p:nvSpPr>
        <p:spPr>
          <a:xfrm>
            <a:off x="8886426" y="2742575"/>
            <a:ext cx="2100724" cy="400110"/>
          </a:xfrm>
          <a:prstGeom prst="rect">
            <a:avLst/>
          </a:prstGeom>
          <a:noFill/>
        </p:spPr>
        <p:txBody>
          <a:bodyPr wrap="square">
            <a:spAutoFit/>
          </a:bodyPr>
          <a:lstStyle/>
          <a:p>
            <a:r>
              <a:rPr lang="zh-CN" altLang="en-US" sz="2000" dirty="0">
                <a:solidFill>
                  <a:srgbClr val="FF0000"/>
                </a:solidFill>
                <a:latin typeface="+mn-ea"/>
              </a:rPr>
              <a:t>变慢！</a:t>
            </a:r>
          </a:p>
        </p:txBody>
      </p:sp>
    </p:spTree>
    <p:extLst>
      <p:ext uri="{BB962C8B-B14F-4D97-AF65-F5344CB8AC3E}">
        <p14:creationId xmlns:p14="http://schemas.microsoft.com/office/powerpoint/2010/main" val="3567345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9"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zh-CN" dirty="0">
                <a:solidFill>
                  <a:schemeClr val="tx1"/>
                </a:solidFill>
              </a:rPr>
              <a:t>实例：处理器性能评测    </a:t>
            </a:r>
            <a:endParaRPr lang="zh-CN" altLang="en-US" dirty="0">
              <a:solidFill>
                <a:schemeClr val="tx1"/>
              </a:solidFill>
            </a:endParaRP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76</a:t>
            </a:fld>
            <a:endParaRPr lang="zh-CN" altLang="en-US"/>
          </a:p>
        </p:txBody>
      </p:sp>
      <p:sp>
        <p:nvSpPr>
          <p:cNvPr id="30" name="内容占位符 3">
            <a:extLst>
              <a:ext uri="{FF2B5EF4-FFF2-40B4-BE49-F238E27FC236}">
                <a16:creationId xmlns:a16="http://schemas.microsoft.com/office/drawing/2014/main" id="{88BA01FA-EF42-D64B-849D-ECDD0FDA7479}"/>
              </a:ext>
            </a:extLst>
          </p:cNvPr>
          <p:cNvSpPr>
            <a:spLocks noGrp="1"/>
          </p:cNvSpPr>
          <p:nvPr>
            <p:ph sz="half" idx="1"/>
          </p:nvPr>
        </p:nvSpPr>
        <p:spPr>
          <a:xfrm>
            <a:off x="-1" y="1003097"/>
            <a:ext cx="4939720" cy="467908"/>
          </a:xfrm>
        </p:spPr>
        <p:txBody>
          <a:bodyPr/>
          <a:lstStyle/>
          <a:p>
            <a:r>
              <a:rPr lang="en-US" altLang="zh-CN" dirty="0">
                <a:solidFill>
                  <a:schemeClr val="tx1"/>
                </a:solidFill>
              </a:rPr>
              <a:t>SPEC</a:t>
            </a:r>
            <a:r>
              <a:rPr lang="zh-CN" altLang="zh-CN" dirty="0">
                <a:solidFill>
                  <a:schemeClr val="tx1"/>
                </a:solidFill>
              </a:rPr>
              <a:t> </a:t>
            </a:r>
            <a:r>
              <a:rPr lang="en-US" altLang="zh-CN" dirty="0">
                <a:solidFill>
                  <a:schemeClr val="tx1"/>
                </a:solidFill>
              </a:rPr>
              <a:t>CPU 2006</a:t>
            </a:r>
            <a:r>
              <a:rPr lang="zh-CN" altLang="en-US" dirty="0">
                <a:solidFill>
                  <a:schemeClr val="tx1"/>
                </a:solidFill>
              </a:rPr>
              <a:t>实例</a:t>
            </a:r>
            <a:endParaRPr lang="zh-CN" altLang="en-US" dirty="0">
              <a:solidFill>
                <a:schemeClr val="tx1"/>
              </a:solidFill>
              <a:latin typeface="黑体" panose="02010609060101010101" pitchFamily="49" charset="-122"/>
            </a:endParaRPr>
          </a:p>
          <a:p>
            <a:endParaRPr lang="zh-CN" altLang="en-US" dirty="0"/>
          </a:p>
          <a:p>
            <a:endParaRPr lang="zh-CN" altLang="en-US" dirty="0"/>
          </a:p>
        </p:txBody>
      </p:sp>
      <p:sp>
        <p:nvSpPr>
          <p:cNvPr id="10" name="矩形 9">
            <a:extLst>
              <a:ext uri="{FF2B5EF4-FFF2-40B4-BE49-F238E27FC236}">
                <a16:creationId xmlns:a16="http://schemas.microsoft.com/office/drawing/2014/main" id="{4F0E7339-773E-F642-A6E9-1FAE851F83D3}"/>
              </a:ext>
            </a:extLst>
          </p:cNvPr>
          <p:cNvSpPr/>
          <p:nvPr/>
        </p:nvSpPr>
        <p:spPr>
          <a:xfrm>
            <a:off x="456885" y="1471005"/>
            <a:ext cx="10886976" cy="1200329"/>
          </a:xfrm>
          <a:prstGeom prst="rect">
            <a:avLst/>
          </a:prstGeom>
        </p:spPr>
        <p:txBody>
          <a:bodyPr wrap="square">
            <a:spAutoFit/>
          </a:bodyPr>
          <a:lstStyle/>
          <a:p>
            <a:r>
              <a:rPr lang="en-US" altLang="zh-CN" dirty="0"/>
              <a:t>	</a:t>
            </a:r>
            <a:r>
              <a:rPr lang="zh-CN" altLang="en-US" dirty="0"/>
              <a:t>表格</a:t>
            </a:r>
            <a:r>
              <a:rPr lang="zh-CN" altLang="zh-CN" dirty="0"/>
              <a:t>一些典型系统的</a:t>
            </a:r>
            <a:r>
              <a:rPr lang="en-US" altLang="zh-CN" dirty="0"/>
              <a:t>SPEC CPU 2006</a:t>
            </a:r>
            <a:r>
              <a:rPr lang="zh-CN" altLang="zh-CN" dirty="0"/>
              <a:t>基准程序运行结果。表中给出的四个</a:t>
            </a:r>
            <a:r>
              <a:rPr lang="en-US" altLang="zh-CN" dirty="0"/>
              <a:t>SPEC</a:t>
            </a:r>
            <a:r>
              <a:rPr lang="zh-CN" altLang="zh-CN" dirty="0"/>
              <a:t>分值，</a:t>
            </a:r>
            <a:r>
              <a:rPr lang="en-US" altLang="zh-CN" dirty="0" err="1">
                <a:solidFill>
                  <a:srgbClr val="FF0000"/>
                </a:solidFill>
              </a:rPr>
              <a:t>SPECint</a:t>
            </a:r>
            <a:r>
              <a:rPr lang="zh-CN" altLang="zh-CN" dirty="0">
                <a:solidFill>
                  <a:srgbClr val="FF0000"/>
                </a:solidFill>
              </a:rPr>
              <a:t>、</a:t>
            </a:r>
            <a:r>
              <a:rPr lang="en-US" altLang="zh-CN" dirty="0" err="1">
                <a:solidFill>
                  <a:srgbClr val="FF0000"/>
                </a:solidFill>
              </a:rPr>
              <a:t>SPECfp</a:t>
            </a:r>
            <a:r>
              <a:rPr lang="zh-CN" altLang="zh-CN" dirty="0"/>
              <a:t>分别用于测量和对比</a:t>
            </a:r>
            <a:r>
              <a:rPr lang="en-US" altLang="zh-CN" dirty="0"/>
              <a:t>CPU</a:t>
            </a:r>
            <a:r>
              <a:rPr lang="zh-CN" altLang="zh-CN" dirty="0"/>
              <a:t>的整数性能、浮点性能，它们侧重于比较计算机完成单个任务的能力。</a:t>
            </a:r>
            <a:r>
              <a:rPr lang="en-US" altLang="zh-CN" dirty="0" err="1">
                <a:solidFill>
                  <a:srgbClr val="FF0000"/>
                </a:solidFill>
              </a:rPr>
              <a:t>SPECint_rate</a:t>
            </a:r>
            <a:r>
              <a:rPr lang="zh-CN" altLang="zh-CN" dirty="0">
                <a:solidFill>
                  <a:srgbClr val="FF0000"/>
                </a:solidFill>
              </a:rPr>
              <a:t>、</a:t>
            </a:r>
            <a:r>
              <a:rPr lang="en-US" altLang="zh-CN" dirty="0" err="1">
                <a:solidFill>
                  <a:srgbClr val="FF0000"/>
                </a:solidFill>
              </a:rPr>
              <a:t>SPECfp_rate</a:t>
            </a:r>
            <a:r>
              <a:rPr lang="zh-CN" altLang="zh-CN" dirty="0"/>
              <a:t>侧重于度量一台机器执行许多任务的吞吐量或速率。 </a:t>
            </a:r>
          </a:p>
          <a:p>
            <a:endParaRPr lang="zh-CN" altLang="zh-CN" dirty="0"/>
          </a:p>
        </p:txBody>
      </p:sp>
      <p:graphicFrame>
        <p:nvGraphicFramePr>
          <p:cNvPr id="3" name="表格 2">
            <a:extLst>
              <a:ext uri="{FF2B5EF4-FFF2-40B4-BE49-F238E27FC236}">
                <a16:creationId xmlns:a16="http://schemas.microsoft.com/office/drawing/2014/main" id="{910EE7F8-0276-9446-8D8D-7FF9C090361E}"/>
              </a:ext>
            </a:extLst>
          </p:cNvPr>
          <p:cNvGraphicFramePr>
            <a:graphicFrameLocks noGrp="1"/>
          </p:cNvGraphicFramePr>
          <p:nvPr>
            <p:extLst>
              <p:ext uri="{D42A27DB-BD31-4B8C-83A1-F6EECF244321}">
                <p14:modId xmlns:p14="http://schemas.microsoft.com/office/powerpoint/2010/main" val="1605349766"/>
              </p:ext>
            </p:extLst>
          </p:nvPr>
        </p:nvGraphicFramePr>
        <p:xfrm>
          <a:off x="718930" y="2517913"/>
          <a:ext cx="10362886" cy="3780398"/>
        </p:xfrm>
        <a:graphic>
          <a:graphicData uri="http://schemas.openxmlformats.org/drawingml/2006/table">
            <a:tbl>
              <a:tblPr firstRow="1" firstCol="1" bandRow="1">
                <a:tableStyleId>{5C22544A-7EE6-4342-B048-85BDC9FD1C3A}</a:tableStyleId>
              </a:tblPr>
              <a:tblGrid>
                <a:gridCol w="2421037">
                  <a:extLst>
                    <a:ext uri="{9D8B030D-6E8A-4147-A177-3AD203B41FA5}">
                      <a16:colId xmlns:a16="http://schemas.microsoft.com/office/drawing/2014/main" val="2457777642"/>
                    </a:ext>
                  </a:extLst>
                </a:gridCol>
                <a:gridCol w="934413">
                  <a:extLst>
                    <a:ext uri="{9D8B030D-6E8A-4147-A177-3AD203B41FA5}">
                      <a16:colId xmlns:a16="http://schemas.microsoft.com/office/drawing/2014/main" val="3442339792"/>
                    </a:ext>
                  </a:extLst>
                </a:gridCol>
                <a:gridCol w="934413">
                  <a:extLst>
                    <a:ext uri="{9D8B030D-6E8A-4147-A177-3AD203B41FA5}">
                      <a16:colId xmlns:a16="http://schemas.microsoft.com/office/drawing/2014/main" val="2669810616"/>
                    </a:ext>
                  </a:extLst>
                </a:gridCol>
                <a:gridCol w="934413">
                  <a:extLst>
                    <a:ext uri="{9D8B030D-6E8A-4147-A177-3AD203B41FA5}">
                      <a16:colId xmlns:a16="http://schemas.microsoft.com/office/drawing/2014/main" val="72593975"/>
                    </a:ext>
                  </a:extLst>
                </a:gridCol>
                <a:gridCol w="1026666">
                  <a:extLst>
                    <a:ext uri="{9D8B030D-6E8A-4147-A177-3AD203B41FA5}">
                      <a16:colId xmlns:a16="http://schemas.microsoft.com/office/drawing/2014/main" val="3047121759"/>
                    </a:ext>
                  </a:extLst>
                </a:gridCol>
                <a:gridCol w="1027986">
                  <a:extLst>
                    <a:ext uri="{9D8B030D-6E8A-4147-A177-3AD203B41FA5}">
                      <a16:colId xmlns:a16="http://schemas.microsoft.com/office/drawing/2014/main" val="2787910570"/>
                    </a:ext>
                  </a:extLst>
                </a:gridCol>
                <a:gridCol w="1027986">
                  <a:extLst>
                    <a:ext uri="{9D8B030D-6E8A-4147-A177-3AD203B41FA5}">
                      <a16:colId xmlns:a16="http://schemas.microsoft.com/office/drawing/2014/main" val="51396143"/>
                    </a:ext>
                  </a:extLst>
                </a:gridCol>
                <a:gridCol w="1027986">
                  <a:extLst>
                    <a:ext uri="{9D8B030D-6E8A-4147-A177-3AD203B41FA5}">
                      <a16:colId xmlns:a16="http://schemas.microsoft.com/office/drawing/2014/main" val="2728434555"/>
                    </a:ext>
                  </a:extLst>
                </a:gridCol>
                <a:gridCol w="1027986">
                  <a:extLst>
                    <a:ext uri="{9D8B030D-6E8A-4147-A177-3AD203B41FA5}">
                      <a16:colId xmlns:a16="http://schemas.microsoft.com/office/drawing/2014/main" val="2977678648"/>
                    </a:ext>
                  </a:extLst>
                </a:gridCol>
              </a:tblGrid>
              <a:tr h="359711">
                <a:tc rowSpan="2">
                  <a:txBody>
                    <a:bodyPr/>
                    <a:lstStyle/>
                    <a:p>
                      <a:pPr algn="ctr"/>
                      <a:r>
                        <a:rPr lang="zh-CN" sz="1600" kern="100" baseline="0" dirty="0">
                          <a:effectLst/>
                          <a:latin typeface="Times New Roman" panose="02020603050405020304" pitchFamily="18" charset="0"/>
                          <a:ea typeface="黑体" panose="02010609060101010101" pitchFamily="49" charset="-122"/>
                        </a:rPr>
                        <a:t>系统</a:t>
                      </a:r>
                      <a:endParaRPr lang="zh-CN" sz="16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gridSpan="2">
                  <a:txBody>
                    <a:bodyPr/>
                    <a:lstStyle/>
                    <a:p>
                      <a:pPr algn="ctr"/>
                      <a:r>
                        <a:rPr lang="en-US" sz="1800" kern="100" baseline="0">
                          <a:effectLst/>
                          <a:latin typeface="Times New Roman" panose="02020603050405020304" pitchFamily="18" charset="0"/>
                          <a:ea typeface="黑体" panose="02010609060101010101" pitchFamily="49" charset="-122"/>
                        </a:rPr>
                        <a:t>SPECint</a:t>
                      </a:r>
                      <a:endParaRPr lang="zh-CN" sz="18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hMerge="1">
                  <a:txBody>
                    <a:bodyPr/>
                    <a:lstStyle/>
                    <a:p>
                      <a:endParaRPr lang="zh-CN" altLang="en-US"/>
                    </a:p>
                  </a:txBody>
                  <a:tcPr/>
                </a:tc>
                <a:tc gridSpan="2">
                  <a:txBody>
                    <a:bodyPr/>
                    <a:lstStyle/>
                    <a:p>
                      <a:pPr algn="ctr"/>
                      <a:r>
                        <a:rPr lang="en-US" sz="1800" kern="100" baseline="0">
                          <a:effectLst/>
                          <a:latin typeface="Times New Roman" panose="02020603050405020304" pitchFamily="18" charset="0"/>
                          <a:ea typeface="黑体" panose="02010609060101010101" pitchFamily="49" charset="-122"/>
                        </a:rPr>
                        <a:t>SPECfp</a:t>
                      </a:r>
                      <a:endParaRPr lang="zh-CN" sz="18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tc>
                <a:tc hMerge="1">
                  <a:txBody>
                    <a:bodyPr/>
                    <a:lstStyle/>
                    <a:p>
                      <a:endParaRPr lang="zh-CN" altLang="en-US"/>
                    </a:p>
                  </a:txBody>
                  <a:tcPr/>
                </a:tc>
                <a:tc gridSpan="2">
                  <a:txBody>
                    <a:bodyPr/>
                    <a:lstStyle/>
                    <a:p>
                      <a:pPr algn="ctr"/>
                      <a:r>
                        <a:rPr lang="en-US" sz="1800" kern="100" baseline="0" dirty="0" err="1">
                          <a:effectLst/>
                          <a:latin typeface="Times New Roman" panose="02020603050405020304" pitchFamily="18" charset="0"/>
                          <a:ea typeface="黑体" panose="02010609060101010101" pitchFamily="49" charset="-122"/>
                        </a:rPr>
                        <a:t>SPECint_rate</a:t>
                      </a:r>
                      <a:endParaRPr lang="zh-CN" sz="18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tc>
                <a:tc hMerge="1">
                  <a:txBody>
                    <a:bodyPr/>
                    <a:lstStyle/>
                    <a:p>
                      <a:endParaRPr lang="zh-CN" altLang="en-US"/>
                    </a:p>
                  </a:txBody>
                  <a:tcPr/>
                </a:tc>
                <a:tc gridSpan="2">
                  <a:txBody>
                    <a:bodyPr/>
                    <a:lstStyle/>
                    <a:p>
                      <a:pPr algn="ctr"/>
                      <a:r>
                        <a:rPr lang="en-US" sz="1800" kern="100" baseline="0">
                          <a:effectLst/>
                          <a:latin typeface="Times New Roman" panose="02020603050405020304" pitchFamily="18" charset="0"/>
                          <a:ea typeface="黑体" panose="02010609060101010101" pitchFamily="49" charset="-122"/>
                        </a:rPr>
                        <a:t>SPECfp_rate</a:t>
                      </a:r>
                      <a:endParaRPr lang="zh-CN" sz="18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tc>
                <a:tc hMerge="1">
                  <a:txBody>
                    <a:bodyPr/>
                    <a:lstStyle/>
                    <a:p>
                      <a:endParaRPr lang="zh-CN" altLang="en-US"/>
                    </a:p>
                  </a:txBody>
                  <a:tcPr/>
                </a:tc>
                <a:extLst>
                  <a:ext uri="{0D108BD9-81ED-4DB2-BD59-A6C34878D82A}">
                    <a16:rowId xmlns:a16="http://schemas.microsoft.com/office/drawing/2014/main" val="1194742705"/>
                  </a:ext>
                </a:extLst>
              </a:tr>
              <a:tr h="359711">
                <a:tc vMerge="1">
                  <a:txBody>
                    <a:bodyPr/>
                    <a:lstStyle/>
                    <a:p>
                      <a:endParaRPr lang="zh-CN" altLang="en-US"/>
                    </a:p>
                  </a:txBody>
                  <a:tcPr/>
                </a:tc>
                <a:tc>
                  <a:txBody>
                    <a:bodyPr/>
                    <a:lstStyle/>
                    <a:p>
                      <a:pPr algn="ctr"/>
                      <a:r>
                        <a:rPr lang="en-US" sz="1600" kern="100" baseline="0">
                          <a:effectLst/>
                          <a:latin typeface="Times New Roman" panose="02020603050405020304" pitchFamily="18" charset="0"/>
                          <a:ea typeface="黑体" panose="02010609060101010101" pitchFamily="49" charset="-122"/>
                        </a:rPr>
                        <a:t>base</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peak</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base</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peak</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base</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peak</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base</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peak</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extLst>
                  <a:ext uri="{0D108BD9-81ED-4DB2-BD59-A6C34878D82A}">
                    <a16:rowId xmlns:a16="http://schemas.microsoft.com/office/drawing/2014/main" val="261167221"/>
                  </a:ext>
                </a:extLst>
              </a:tr>
              <a:tr h="480630">
                <a:tc>
                  <a:txBody>
                    <a:bodyPr/>
                    <a:lstStyle/>
                    <a:p>
                      <a:pPr algn="ctr"/>
                      <a:r>
                        <a:rPr lang="zh-CN" sz="1600" kern="100" baseline="0" dirty="0">
                          <a:effectLst/>
                          <a:latin typeface="Times New Roman" panose="02020603050405020304" pitchFamily="18" charset="0"/>
                          <a:ea typeface="黑体" panose="02010609060101010101" pitchFamily="49" charset="-122"/>
                        </a:rPr>
                        <a:t>龙芯主板（龙芯</a:t>
                      </a:r>
                      <a:r>
                        <a:rPr lang="en-US" sz="1600" kern="100" baseline="0" dirty="0">
                          <a:effectLst/>
                          <a:latin typeface="Times New Roman" panose="02020603050405020304" pitchFamily="18" charset="0"/>
                          <a:ea typeface="黑体" panose="02010609060101010101" pitchFamily="49" charset="-122"/>
                        </a:rPr>
                        <a:t>3A5000</a:t>
                      </a:r>
                      <a:r>
                        <a:rPr lang="zh-CN" sz="1600" kern="100" baseline="0" dirty="0">
                          <a:effectLst/>
                          <a:latin typeface="Times New Roman" panose="02020603050405020304" pitchFamily="18" charset="0"/>
                          <a:ea typeface="黑体" panose="02010609060101010101" pitchFamily="49" charset="-122"/>
                        </a:rPr>
                        <a:t>，</a:t>
                      </a:r>
                      <a:r>
                        <a:rPr lang="en-US" sz="1600" kern="100" baseline="0" dirty="0">
                          <a:effectLst/>
                          <a:latin typeface="Times New Roman" panose="02020603050405020304" pitchFamily="18" charset="0"/>
                          <a:ea typeface="黑体" panose="02010609060101010101" pitchFamily="49" charset="-122"/>
                        </a:rPr>
                        <a:t>2.6GHz</a:t>
                      </a:r>
                      <a:r>
                        <a:rPr lang="zh-CN" sz="1600" kern="100" baseline="0" dirty="0">
                          <a:effectLst/>
                          <a:latin typeface="Times New Roman" panose="02020603050405020304" pitchFamily="18" charset="0"/>
                          <a:ea typeface="黑体" panose="02010609060101010101" pitchFamily="49" charset="-122"/>
                        </a:rPr>
                        <a:t>）</a:t>
                      </a:r>
                      <a:endParaRPr lang="zh-CN" sz="16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dirty="0">
                          <a:effectLst/>
                          <a:latin typeface="Times New Roman" panose="02020603050405020304" pitchFamily="18" charset="0"/>
                          <a:ea typeface="黑体" panose="02010609060101010101" pitchFamily="49" charset="-122"/>
                        </a:rPr>
                        <a:t>27.6</a:t>
                      </a:r>
                      <a:endParaRPr lang="zh-CN" sz="16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dirty="0">
                          <a:effectLst/>
                          <a:latin typeface="Times New Roman" panose="02020603050405020304" pitchFamily="18" charset="0"/>
                          <a:ea typeface="黑体" panose="02010609060101010101" pitchFamily="49" charset="-122"/>
                        </a:rPr>
                        <a:t>28.7</a:t>
                      </a:r>
                      <a:endParaRPr lang="zh-CN" sz="16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29.4</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30.8</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78.9</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82.6</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78.5</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80.9</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extLst>
                  <a:ext uri="{0D108BD9-81ED-4DB2-BD59-A6C34878D82A}">
                    <a16:rowId xmlns:a16="http://schemas.microsoft.com/office/drawing/2014/main" val="2644663010"/>
                  </a:ext>
                </a:extLst>
              </a:tr>
              <a:tr h="622576">
                <a:tc>
                  <a:txBody>
                    <a:bodyPr/>
                    <a:lstStyle/>
                    <a:p>
                      <a:pPr algn="ctr"/>
                      <a:r>
                        <a:rPr lang="en-US" sz="1600" kern="100" baseline="0" dirty="0">
                          <a:effectLst/>
                          <a:latin typeface="Times New Roman" panose="02020603050405020304" pitchFamily="18" charset="0"/>
                          <a:ea typeface="黑体" panose="02010609060101010101" pitchFamily="49" charset="-122"/>
                        </a:rPr>
                        <a:t>Intel DH61WW</a:t>
                      </a:r>
                      <a:endParaRPr lang="zh-CN" sz="1600" kern="100" baseline="0" dirty="0">
                        <a:effectLst/>
                        <a:latin typeface="Times New Roman" panose="02020603050405020304" pitchFamily="18" charset="0"/>
                        <a:ea typeface="黑体" panose="02010609060101010101" pitchFamily="49" charset="-122"/>
                      </a:endParaRPr>
                    </a:p>
                    <a:p>
                      <a:pPr algn="ctr"/>
                      <a:r>
                        <a:rPr lang="zh-CN" sz="1600" kern="100" baseline="0" dirty="0">
                          <a:effectLst/>
                          <a:latin typeface="Times New Roman" panose="02020603050405020304" pitchFamily="18" charset="0"/>
                          <a:ea typeface="黑体" panose="02010609060101010101" pitchFamily="49" charset="-122"/>
                        </a:rPr>
                        <a:t>主板</a:t>
                      </a:r>
                      <a:r>
                        <a:rPr lang="en-US" sz="1600" kern="100" baseline="0" dirty="0">
                          <a:effectLst/>
                          <a:latin typeface="Times New Roman" panose="02020603050405020304" pitchFamily="18" charset="0"/>
                          <a:ea typeface="黑体" panose="02010609060101010101" pitchFamily="49" charset="-122"/>
                        </a:rPr>
                        <a:t> (Intel Celeron G540)</a:t>
                      </a:r>
                      <a:endParaRPr lang="zh-CN" sz="16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25.6</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dirty="0">
                          <a:effectLst/>
                          <a:latin typeface="Times New Roman" panose="02020603050405020304" pitchFamily="18" charset="0"/>
                          <a:ea typeface="黑体" panose="02010609060101010101" pitchFamily="49" charset="-122"/>
                        </a:rPr>
                        <a:t>27.7</a:t>
                      </a:r>
                      <a:endParaRPr lang="zh-CN" sz="16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dirty="0">
                          <a:effectLst/>
                          <a:latin typeface="Times New Roman" panose="02020603050405020304" pitchFamily="18" charset="0"/>
                          <a:ea typeface="黑体" panose="02010609060101010101" pitchFamily="49" charset="-122"/>
                        </a:rPr>
                        <a:t>21.5</a:t>
                      </a:r>
                      <a:endParaRPr lang="zh-CN" sz="16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dirty="0">
                          <a:effectLst/>
                          <a:latin typeface="Times New Roman" panose="02020603050405020304" pitchFamily="18" charset="0"/>
                          <a:ea typeface="黑体" panose="02010609060101010101" pitchFamily="49" charset="-122"/>
                        </a:rPr>
                        <a:t>24.1</a:t>
                      </a:r>
                      <a:endParaRPr lang="zh-CN" sz="16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dirty="0">
                          <a:effectLst/>
                          <a:latin typeface="Times New Roman" panose="02020603050405020304" pitchFamily="18" charset="0"/>
                          <a:ea typeface="黑体" panose="02010609060101010101" pitchFamily="49" charset="-122"/>
                        </a:rPr>
                        <a:t>46.5</a:t>
                      </a:r>
                      <a:endParaRPr lang="zh-CN" sz="16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50.0</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39.1</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39.6</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extLst>
                  <a:ext uri="{0D108BD9-81ED-4DB2-BD59-A6C34878D82A}">
                    <a16:rowId xmlns:a16="http://schemas.microsoft.com/office/drawing/2014/main" val="1873404195"/>
                  </a:ext>
                </a:extLst>
              </a:tr>
              <a:tr h="830101">
                <a:tc>
                  <a:txBody>
                    <a:bodyPr/>
                    <a:lstStyle/>
                    <a:p>
                      <a:pPr algn="ctr"/>
                      <a:r>
                        <a:rPr lang="en-US" sz="1600" kern="100" baseline="0">
                          <a:effectLst/>
                          <a:latin typeface="Times New Roman" panose="02020603050405020304" pitchFamily="18" charset="0"/>
                          <a:ea typeface="黑体" panose="02010609060101010101" pitchFamily="49" charset="-122"/>
                        </a:rPr>
                        <a:t>ASUS F2A85-M PRO</a:t>
                      </a:r>
                      <a:r>
                        <a:rPr lang="zh-CN" sz="1600" kern="100" baseline="0">
                          <a:effectLst/>
                          <a:latin typeface="Times New Roman" panose="02020603050405020304" pitchFamily="18" charset="0"/>
                          <a:ea typeface="黑体" panose="02010609060101010101" pitchFamily="49" charset="-122"/>
                        </a:rPr>
                        <a:t>主板</a:t>
                      </a:r>
                      <a:r>
                        <a:rPr lang="en-US" sz="1600" kern="100" baseline="0">
                          <a:effectLst/>
                          <a:latin typeface="Times New Roman" panose="02020603050405020304" pitchFamily="18" charset="0"/>
                          <a:ea typeface="黑体" panose="02010609060101010101" pitchFamily="49" charset="-122"/>
                        </a:rPr>
                        <a:t> (AMD A8-6500 APU with Radeon HD Graphics)</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29.8</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31.5</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32.4</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dirty="0">
                          <a:effectLst/>
                          <a:latin typeface="Times New Roman" panose="02020603050405020304" pitchFamily="18" charset="0"/>
                          <a:ea typeface="黑体" panose="02010609060101010101" pitchFamily="49" charset="-122"/>
                        </a:rPr>
                        <a:t>34.0</a:t>
                      </a:r>
                      <a:endParaRPr lang="zh-CN" sz="16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dirty="0">
                          <a:effectLst/>
                          <a:latin typeface="Times New Roman" panose="02020603050405020304" pitchFamily="18" charset="0"/>
                          <a:ea typeface="黑体" panose="02010609060101010101" pitchFamily="49" charset="-122"/>
                        </a:rPr>
                        <a:t>80.8</a:t>
                      </a:r>
                      <a:endParaRPr lang="zh-CN" sz="16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dirty="0">
                          <a:effectLst/>
                          <a:latin typeface="Times New Roman" panose="02020603050405020304" pitchFamily="18" charset="0"/>
                          <a:ea typeface="黑体" panose="02010609060101010101" pitchFamily="49" charset="-122"/>
                        </a:rPr>
                        <a:t>84.7</a:t>
                      </a:r>
                      <a:endParaRPr lang="zh-CN" sz="16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dirty="0">
                          <a:effectLst/>
                          <a:latin typeface="Times New Roman" panose="02020603050405020304" pitchFamily="18" charset="0"/>
                          <a:ea typeface="黑体" panose="02010609060101010101" pitchFamily="49" charset="-122"/>
                        </a:rPr>
                        <a:t>42.2</a:t>
                      </a:r>
                      <a:endParaRPr lang="zh-CN" sz="16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dirty="0">
                          <a:effectLst/>
                          <a:latin typeface="Times New Roman" panose="02020603050405020304" pitchFamily="18" charset="0"/>
                          <a:ea typeface="黑体" panose="02010609060101010101" pitchFamily="49" charset="-122"/>
                        </a:rPr>
                        <a:t>42.7</a:t>
                      </a:r>
                      <a:endParaRPr lang="zh-CN" sz="16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extLst>
                  <a:ext uri="{0D108BD9-81ED-4DB2-BD59-A6C34878D82A}">
                    <a16:rowId xmlns:a16="http://schemas.microsoft.com/office/drawing/2014/main" val="3565589983"/>
                  </a:ext>
                </a:extLst>
              </a:tr>
              <a:tr h="480630">
                <a:tc>
                  <a:txBody>
                    <a:bodyPr/>
                    <a:lstStyle/>
                    <a:p>
                      <a:pPr algn="ctr"/>
                      <a:r>
                        <a:rPr lang="en-US" sz="1600" kern="100" baseline="0">
                          <a:effectLst/>
                          <a:latin typeface="Times New Roman" panose="02020603050405020304" pitchFamily="18" charset="0"/>
                          <a:ea typeface="黑体" panose="02010609060101010101" pitchFamily="49" charset="-122"/>
                        </a:rPr>
                        <a:t>Intel DH57JG </a:t>
                      </a:r>
                      <a:endParaRPr lang="zh-CN" sz="1600" kern="100" baseline="0">
                        <a:effectLst/>
                        <a:latin typeface="Times New Roman" panose="02020603050405020304" pitchFamily="18" charset="0"/>
                        <a:ea typeface="黑体" panose="02010609060101010101" pitchFamily="49" charset="-122"/>
                      </a:endParaRPr>
                    </a:p>
                    <a:p>
                      <a:pPr algn="ctr"/>
                      <a:r>
                        <a:rPr lang="zh-CN" sz="1600" kern="100" baseline="0">
                          <a:effectLst/>
                          <a:latin typeface="Times New Roman" panose="02020603050405020304" pitchFamily="18" charset="0"/>
                          <a:ea typeface="黑体" panose="02010609060101010101" pitchFamily="49" charset="-122"/>
                        </a:rPr>
                        <a:t>主板</a:t>
                      </a:r>
                      <a:r>
                        <a:rPr lang="en-US" sz="1600" kern="100" baseline="0">
                          <a:effectLst/>
                          <a:latin typeface="Times New Roman" panose="02020603050405020304" pitchFamily="18" charset="0"/>
                          <a:ea typeface="黑体" panose="02010609060101010101" pitchFamily="49" charset="-122"/>
                        </a:rPr>
                        <a:t> (Intel Core i5-650)</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dirty="0">
                          <a:effectLst/>
                          <a:latin typeface="Times New Roman" panose="02020603050405020304" pitchFamily="18" charset="0"/>
                          <a:ea typeface="黑体" panose="02010609060101010101" pitchFamily="49" charset="-122"/>
                        </a:rPr>
                        <a:t>27.7</a:t>
                      </a:r>
                      <a:endParaRPr lang="zh-CN" sz="16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dirty="0">
                          <a:effectLst/>
                          <a:latin typeface="Times New Roman" panose="02020603050405020304" pitchFamily="18" charset="0"/>
                          <a:ea typeface="黑体" panose="02010609060101010101" pitchFamily="49" charset="-122"/>
                        </a:rPr>
                        <a:t>28.9</a:t>
                      </a:r>
                      <a:endParaRPr lang="zh-CN" sz="16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dirty="0">
                          <a:effectLst/>
                          <a:latin typeface="Times New Roman" panose="02020603050405020304" pitchFamily="18" charset="0"/>
                          <a:ea typeface="黑体" panose="02010609060101010101" pitchFamily="49" charset="-122"/>
                        </a:rPr>
                        <a:t>30.7</a:t>
                      </a:r>
                      <a:endParaRPr lang="zh-CN" sz="16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32.3</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29.1</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30.5</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dirty="0">
                          <a:effectLst/>
                          <a:latin typeface="Times New Roman" panose="02020603050405020304" pitchFamily="18" charset="0"/>
                          <a:ea typeface="黑体" panose="02010609060101010101" pitchFamily="49" charset="-122"/>
                        </a:rPr>
                        <a:t>33.2</a:t>
                      </a:r>
                      <a:endParaRPr lang="zh-CN" sz="16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dirty="0">
                          <a:effectLst/>
                          <a:latin typeface="Times New Roman" panose="02020603050405020304" pitchFamily="18" charset="0"/>
                          <a:ea typeface="黑体" panose="02010609060101010101" pitchFamily="49" charset="-122"/>
                        </a:rPr>
                        <a:t>34.2</a:t>
                      </a:r>
                      <a:endParaRPr lang="zh-CN" sz="16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extLst>
                  <a:ext uri="{0D108BD9-81ED-4DB2-BD59-A6C34878D82A}">
                    <a16:rowId xmlns:a16="http://schemas.microsoft.com/office/drawing/2014/main" val="474221722"/>
                  </a:ext>
                </a:extLst>
              </a:tr>
              <a:tr h="480630">
                <a:tc>
                  <a:txBody>
                    <a:bodyPr/>
                    <a:lstStyle/>
                    <a:p>
                      <a:pPr algn="ctr"/>
                      <a:r>
                        <a:rPr lang="en-US" sz="1600" kern="100" baseline="0">
                          <a:effectLst/>
                          <a:latin typeface="Times New Roman" panose="02020603050405020304" pitchFamily="18" charset="0"/>
                          <a:ea typeface="黑体" panose="02010609060101010101" pitchFamily="49" charset="-122"/>
                        </a:rPr>
                        <a:t>Intel DH67BLB3</a:t>
                      </a:r>
                      <a:r>
                        <a:rPr lang="zh-CN" sz="1600" kern="100" baseline="0">
                          <a:effectLst/>
                          <a:latin typeface="Times New Roman" panose="02020603050405020304" pitchFamily="18" charset="0"/>
                          <a:ea typeface="黑体" panose="02010609060101010101" pitchFamily="49" charset="-122"/>
                        </a:rPr>
                        <a:t>主板</a:t>
                      </a:r>
                      <a:r>
                        <a:rPr lang="en-US" sz="1600" kern="100" baseline="0">
                          <a:effectLst/>
                          <a:latin typeface="Times New Roman" panose="02020603050405020304" pitchFamily="18" charset="0"/>
                          <a:ea typeface="黑体" panose="02010609060101010101" pitchFamily="49" charset="-122"/>
                        </a:rPr>
                        <a:t>(Intel Core i7-2600)</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42.7</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45.1</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55.1</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56.9</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148</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156</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a:effectLst/>
                          <a:latin typeface="Times New Roman" panose="02020603050405020304" pitchFamily="18" charset="0"/>
                          <a:ea typeface="黑体" panose="02010609060101010101" pitchFamily="49" charset="-122"/>
                        </a:rPr>
                        <a:t>111</a:t>
                      </a:r>
                      <a:endParaRPr lang="zh-CN" sz="1600" kern="100" baseline="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tc>
                  <a:txBody>
                    <a:bodyPr/>
                    <a:lstStyle/>
                    <a:p>
                      <a:pPr algn="ctr"/>
                      <a:r>
                        <a:rPr lang="en-US" sz="1600" kern="100" baseline="0" dirty="0">
                          <a:effectLst/>
                          <a:latin typeface="Times New Roman" panose="02020603050405020304" pitchFamily="18" charset="0"/>
                          <a:ea typeface="黑体" panose="02010609060101010101" pitchFamily="49" charset="-122"/>
                        </a:rPr>
                        <a:t>113</a:t>
                      </a:r>
                      <a:endParaRPr lang="zh-CN" sz="1600" kern="100" baseline="0" dirty="0">
                        <a:effectLst/>
                        <a:latin typeface="Times New Roman" panose="02020603050405020304" pitchFamily="18" charset="0"/>
                        <a:ea typeface="黑体" panose="02010609060101010101" pitchFamily="49" charset="-122"/>
                        <a:cs typeface="Arial" panose="020B0604020202020204" pitchFamily="34" charset="0"/>
                      </a:endParaRPr>
                    </a:p>
                  </a:txBody>
                  <a:tcPr marL="68580" marR="68580" marT="0" marB="0" anchor="ctr"/>
                </a:tc>
                <a:extLst>
                  <a:ext uri="{0D108BD9-81ED-4DB2-BD59-A6C34878D82A}">
                    <a16:rowId xmlns:a16="http://schemas.microsoft.com/office/drawing/2014/main" val="1577382786"/>
                  </a:ext>
                </a:extLst>
              </a:tr>
            </a:tbl>
          </a:graphicData>
        </a:graphic>
      </p:graphicFrame>
    </p:spTree>
    <p:extLst>
      <p:ext uri="{BB962C8B-B14F-4D97-AF65-F5344CB8AC3E}">
        <p14:creationId xmlns:p14="http://schemas.microsoft.com/office/powerpoint/2010/main" val="55786093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95CC5653-D7AD-4D9D-9F82-27EBFEE663C5}"/>
              </a:ext>
            </a:extLst>
          </p:cNvPr>
          <p:cNvSpPr>
            <a:spLocks noGrp="1"/>
          </p:cNvSpPr>
          <p:nvPr>
            <p:ph idx="1"/>
          </p:nvPr>
        </p:nvSpPr>
        <p:spPr>
          <a:xfrm>
            <a:off x="1" y="1082938"/>
            <a:ext cx="11963399" cy="5335634"/>
          </a:xfrm>
        </p:spPr>
        <p:txBody>
          <a:bodyPr/>
          <a:lstStyle/>
          <a:p>
            <a:r>
              <a:rPr lang="zh-CN" altLang="en-US" dirty="0"/>
              <a:t>章节小结</a:t>
            </a:r>
            <a:endParaRPr lang="en-US" altLang="zh-CN" dirty="0"/>
          </a:p>
          <a:p>
            <a:pPr lvl="2"/>
            <a:r>
              <a:rPr lang="zh-CN" altLang="en-US" sz="2000" b="1" dirty="0"/>
              <a:t>了解计算机系统的组成及其分类</a:t>
            </a:r>
            <a:endParaRPr lang="en-US" altLang="zh-CN" sz="2000" b="1" dirty="0"/>
          </a:p>
          <a:p>
            <a:pPr marL="987425" lvl="2" indent="0">
              <a:buNone/>
            </a:pPr>
            <a:r>
              <a:rPr lang="en-US" altLang="zh-CN" dirty="0"/>
              <a:t>	</a:t>
            </a:r>
            <a:r>
              <a:rPr lang="zh-CN" altLang="zh-CN" dirty="0"/>
              <a:t>计算机是一种能自动对数字化信息进行算术和逻辑运算的高速处理装置。</a:t>
            </a:r>
            <a:endParaRPr lang="en-US" altLang="zh-CN" dirty="0"/>
          </a:p>
          <a:p>
            <a:pPr marL="987425" lvl="2" indent="0">
              <a:buNone/>
            </a:pPr>
            <a:r>
              <a:rPr lang="en-US" altLang="zh-CN" dirty="0"/>
              <a:t>	</a:t>
            </a:r>
            <a:r>
              <a:rPr lang="zh-CN" altLang="zh-CN" dirty="0"/>
              <a:t>计算机系统由硬件和软件两部分组成，具有数据处理、数据存储、数据传输以及控制功能。</a:t>
            </a:r>
            <a:endParaRPr lang="en-US" altLang="zh-CN" dirty="0"/>
          </a:p>
          <a:p>
            <a:pPr marL="987425" lvl="2" indent="0">
              <a:buNone/>
            </a:pPr>
            <a:r>
              <a:rPr lang="en-US" altLang="zh-CN" dirty="0"/>
              <a:t>	</a:t>
            </a:r>
            <a:r>
              <a:rPr lang="zh-CN" altLang="zh-CN" dirty="0"/>
              <a:t>硬件分为主机和外设两部分，主机中的主要功能模块是中央处理器与主存储器，外设中的主要</a:t>
            </a:r>
            <a:r>
              <a:rPr lang="en-US" altLang="zh-CN" dirty="0"/>
              <a:t>	</a:t>
            </a:r>
            <a:r>
              <a:rPr lang="zh-CN" altLang="zh-CN" dirty="0"/>
              <a:t>模块包括外部存储器、输入设备、输出设备和其他设备</a:t>
            </a:r>
            <a:r>
              <a:rPr lang="zh-CN" altLang="en-US" dirty="0"/>
              <a:t>。</a:t>
            </a:r>
            <a:r>
              <a:rPr lang="zh-CN" altLang="zh-CN" dirty="0"/>
              <a:t>软件主要分为系统软件和应用软件。</a:t>
            </a:r>
            <a:endParaRPr lang="en-US" altLang="zh-CN" dirty="0"/>
          </a:p>
          <a:p>
            <a:pPr marL="987425" lvl="2" indent="0">
              <a:buNone/>
            </a:pPr>
            <a:r>
              <a:rPr lang="en-US" altLang="zh-CN" dirty="0"/>
              <a:t>	</a:t>
            </a:r>
            <a:r>
              <a:rPr lang="zh-CN" altLang="zh-CN" dirty="0"/>
              <a:t>计算机的软硬件之间需要有一个接口来沟通，即为指令集体系结构（</a:t>
            </a:r>
            <a:r>
              <a:rPr lang="en-US" altLang="zh-CN" dirty="0"/>
              <a:t>ISA</a:t>
            </a:r>
            <a:r>
              <a:rPr lang="zh-CN" altLang="zh-CN" dirty="0"/>
              <a:t>）。</a:t>
            </a:r>
            <a:endParaRPr lang="en-US" altLang="zh-CN" dirty="0"/>
          </a:p>
          <a:p>
            <a:pPr marL="987425" lvl="2" indent="0">
              <a:buNone/>
            </a:pPr>
            <a:r>
              <a:rPr lang="en-US" altLang="zh-CN" dirty="0"/>
              <a:t>	</a:t>
            </a:r>
            <a:r>
              <a:rPr lang="zh-CN" altLang="zh-CN" dirty="0"/>
              <a:t>计算机系统主要分为四类，即桌面计算机、服务器、集群</a:t>
            </a:r>
            <a:r>
              <a:rPr lang="en-US" altLang="zh-CN" dirty="0"/>
              <a:t>/</a:t>
            </a:r>
            <a:r>
              <a:rPr lang="zh-CN" altLang="zh-CN" dirty="0"/>
              <a:t>仓库及计算机和嵌入式系统。</a:t>
            </a:r>
            <a:endParaRPr lang="en-US" altLang="zh-CN" dirty="0"/>
          </a:p>
          <a:p>
            <a:pPr lvl="2"/>
            <a:r>
              <a:rPr lang="zh-CN" altLang="en-US" sz="2000" b="1" dirty="0"/>
              <a:t>理解计算机系统层次结构、冯</a:t>
            </a:r>
            <a:r>
              <a:rPr lang="en-US" altLang="zh-CN" sz="2000" b="1" dirty="0"/>
              <a:t>·</a:t>
            </a:r>
            <a:r>
              <a:rPr lang="zh-CN" altLang="zh-CN" sz="2000" b="1" dirty="0"/>
              <a:t>诺伊曼架构与程序的编译和执行过程 </a:t>
            </a:r>
            <a:endParaRPr lang="en-US" altLang="zh-CN" sz="2000" b="1" dirty="0"/>
          </a:p>
          <a:p>
            <a:pPr marL="987425" lvl="2" indent="0">
              <a:buNone/>
            </a:pPr>
            <a:r>
              <a:rPr lang="en-US" altLang="zh-CN" sz="2000" b="1" dirty="0"/>
              <a:t>	</a:t>
            </a:r>
            <a:r>
              <a:rPr lang="zh-CN" altLang="zh-CN" dirty="0"/>
              <a:t>计算机系统层次从低到高可分为</a:t>
            </a:r>
            <a:r>
              <a:rPr lang="en-US" altLang="zh-CN" dirty="0"/>
              <a:t>7</a:t>
            </a:r>
            <a:r>
              <a:rPr lang="zh-CN" altLang="zh-CN" dirty="0"/>
              <a:t>个层级。</a:t>
            </a:r>
            <a:endParaRPr lang="en-US" altLang="zh-CN" dirty="0"/>
          </a:p>
          <a:p>
            <a:pPr marL="987425" lvl="2" indent="0">
              <a:buNone/>
            </a:pPr>
            <a:r>
              <a:rPr lang="en-US" altLang="zh-CN" dirty="0"/>
              <a:t>	</a:t>
            </a:r>
            <a:r>
              <a:rPr lang="zh-CN" altLang="zh-CN" dirty="0"/>
              <a:t>计算机系统执行程序时，源程序经过预处理、编译、汇编以及链接阶段后，生成可执行文件，</a:t>
            </a:r>
            <a:r>
              <a:rPr lang="en-US" altLang="zh-CN" dirty="0"/>
              <a:t>	</a:t>
            </a:r>
            <a:r>
              <a:rPr lang="zh-CN" altLang="zh-CN" dirty="0"/>
              <a:t>该文件可被操作系统的进程直接执行。</a:t>
            </a:r>
            <a:endParaRPr lang="en-US" altLang="zh-CN" sz="1800" b="1" dirty="0"/>
          </a:p>
          <a:p>
            <a:pPr lvl="2"/>
            <a:r>
              <a:rPr lang="zh-CN" altLang="en-US" sz="2000" b="1" dirty="0"/>
              <a:t>掌握计算机性能的衡量方法</a:t>
            </a:r>
            <a:endParaRPr lang="en-US" altLang="zh-CN" sz="2000" b="1" dirty="0"/>
          </a:p>
          <a:p>
            <a:pPr marL="987425" lvl="2" indent="0">
              <a:buNone/>
            </a:pPr>
            <a:r>
              <a:rPr lang="en-US" altLang="zh-CN" sz="2000" b="1" dirty="0"/>
              <a:t>	 </a:t>
            </a:r>
            <a:r>
              <a:rPr lang="zh-CN" altLang="zh-CN" dirty="0"/>
              <a:t>计算机性能在衡量时，着重关注</a:t>
            </a:r>
            <a:r>
              <a:rPr lang="en-US" altLang="zh-CN" dirty="0"/>
              <a:t>CPU</a:t>
            </a:r>
            <a:r>
              <a:rPr lang="zh-CN" altLang="zh-CN" dirty="0"/>
              <a:t>执行时间，主要受到指令数、时钟频率和</a:t>
            </a:r>
            <a:r>
              <a:rPr lang="en-US" altLang="zh-CN" dirty="0"/>
              <a:t>CPI</a:t>
            </a:r>
            <a:r>
              <a:rPr lang="zh-CN" altLang="zh-CN" dirty="0"/>
              <a:t>三个因素</a:t>
            </a:r>
            <a:r>
              <a:rPr lang="zh-CN" altLang="en-US" dirty="0"/>
              <a:t>影响</a:t>
            </a:r>
            <a:r>
              <a:rPr lang="zh-CN" altLang="zh-CN" dirty="0"/>
              <a:t>。</a:t>
            </a:r>
            <a:endParaRPr lang="en-US" altLang="zh-CN" dirty="0"/>
          </a:p>
          <a:p>
            <a:pPr marL="987425" lvl="2" indent="0">
              <a:buNone/>
            </a:pPr>
            <a:r>
              <a:rPr lang="en-US" altLang="zh-CN" sz="2000" b="1" dirty="0"/>
              <a:t>	 </a:t>
            </a:r>
            <a:r>
              <a:rPr lang="zh-CN" altLang="zh-CN" dirty="0"/>
              <a:t>采用基准程序来测量计算机处理速度也是一种通用的方法</a:t>
            </a:r>
            <a:r>
              <a:rPr lang="zh-CN" altLang="en-US" dirty="0"/>
              <a:t>。</a:t>
            </a:r>
            <a:endParaRPr lang="en-US" altLang="zh-CN" sz="2000" b="1" dirty="0"/>
          </a:p>
        </p:txBody>
      </p:sp>
      <p:sp>
        <p:nvSpPr>
          <p:cNvPr id="3" name="标题 2">
            <a:extLst>
              <a:ext uri="{FF2B5EF4-FFF2-40B4-BE49-F238E27FC236}">
                <a16:creationId xmlns:a16="http://schemas.microsoft.com/office/drawing/2014/main" id="{8518830E-7F9D-43CC-BBA4-631708B8E81D}"/>
              </a:ext>
            </a:extLst>
          </p:cNvPr>
          <p:cNvSpPr>
            <a:spLocks noGrp="1"/>
          </p:cNvSpPr>
          <p:nvPr>
            <p:ph type="title"/>
          </p:nvPr>
        </p:nvSpPr>
        <p:spPr/>
        <p:txBody>
          <a:bodyPr/>
          <a:lstStyle/>
          <a:p>
            <a:r>
              <a:rPr lang="zh-CN" altLang="en-US" dirty="0">
                <a:solidFill>
                  <a:schemeClr val="tx1"/>
                </a:solidFill>
              </a:rPr>
              <a:t>章节小结</a:t>
            </a:r>
          </a:p>
        </p:txBody>
      </p:sp>
      <p:sp>
        <p:nvSpPr>
          <p:cNvPr id="5" name="灯片编号占位符 4">
            <a:extLst>
              <a:ext uri="{FF2B5EF4-FFF2-40B4-BE49-F238E27FC236}">
                <a16:creationId xmlns:a16="http://schemas.microsoft.com/office/drawing/2014/main" id="{9683ABEE-28E1-4755-BE8F-51C342166157}"/>
              </a:ext>
            </a:extLst>
          </p:cNvPr>
          <p:cNvSpPr>
            <a:spLocks noGrp="1"/>
          </p:cNvSpPr>
          <p:nvPr>
            <p:ph type="sldNum" sz="quarter" idx="10"/>
          </p:nvPr>
        </p:nvSpPr>
        <p:spPr/>
        <p:txBody>
          <a:bodyPr/>
          <a:lstStyle/>
          <a:p>
            <a:fld id="{4235D990-D27F-4F2C-9FEA-C8DF9BEEB4E2}" type="slidenum">
              <a:rPr lang="zh-CN" altLang="en-US" smtClean="0"/>
              <a:t>77</a:t>
            </a:fld>
            <a:endParaRPr lang="zh-CN" altLang="en-US" dirty="0"/>
          </a:p>
        </p:txBody>
      </p:sp>
    </p:spTree>
    <p:extLst>
      <p:ext uri="{BB962C8B-B14F-4D97-AF65-F5344CB8AC3E}">
        <p14:creationId xmlns:p14="http://schemas.microsoft.com/office/powerpoint/2010/main" val="552929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wipe(down)">
                                      <p:cBhvr>
                                        <p:cTn id="7" dur="500"/>
                                        <p:tgtEl>
                                          <p:spTgt spid="2">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
                                            <p:txEl>
                                              <p:pRg st="2" end="2"/>
                                            </p:txEl>
                                          </p:spTgt>
                                        </p:tgtEl>
                                        <p:attrNameLst>
                                          <p:attrName>style.visibility</p:attrName>
                                        </p:attrNameLst>
                                      </p:cBhvr>
                                      <p:to>
                                        <p:strVal val="visible"/>
                                      </p:to>
                                    </p:set>
                                    <p:animEffect transition="in" filter="wipe(down)">
                                      <p:cBhvr>
                                        <p:cTn id="12" dur="500"/>
                                        <p:tgtEl>
                                          <p:spTgt spid="2">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animEffect transition="in" filter="wipe(down)">
                                      <p:cBhvr>
                                        <p:cTn id="17" dur="500"/>
                                        <p:tgtEl>
                                          <p:spTgt spid="2">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2">
                                            <p:txEl>
                                              <p:pRg st="4" end="4"/>
                                            </p:txEl>
                                          </p:spTgt>
                                        </p:tgtEl>
                                        <p:attrNameLst>
                                          <p:attrName>style.visibility</p:attrName>
                                        </p:attrNameLst>
                                      </p:cBhvr>
                                      <p:to>
                                        <p:strVal val="visible"/>
                                      </p:to>
                                    </p:set>
                                    <p:animEffect transition="in" filter="wipe(down)">
                                      <p:cBhvr>
                                        <p:cTn id="22" dur="500"/>
                                        <p:tgtEl>
                                          <p:spTgt spid="2">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animEffect transition="in" filter="wipe(down)">
                                      <p:cBhvr>
                                        <p:cTn id="27" dur="500"/>
                                        <p:tgtEl>
                                          <p:spTgt spid="2">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2">
                                            <p:txEl>
                                              <p:pRg st="6" end="6"/>
                                            </p:txEl>
                                          </p:spTgt>
                                        </p:tgtEl>
                                        <p:attrNameLst>
                                          <p:attrName>style.visibility</p:attrName>
                                        </p:attrNameLst>
                                      </p:cBhvr>
                                      <p:to>
                                        <p:strVal val="visible"/>
                                      </p:to>
                                    </p:set>
                                    <p:animEffect transition="in" filter="wipe(down)">
                                      <p:cBhvr>
                                        <p:cTn id="32" dur="500"/>
                                        <p:tgtEl>
                                          <p:spTgt spid="2">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2">
                                            <p:txEl>
                                              <p:pRg st="7" end="7"/>
                                            </p:txEl>
                                          </p:spTgt>
                                        </p:tgtEl>
                                        <p:attrNameLst>
                                          <p:attrName>style.visibility</p:attrName>
                                        </p:attrNameLst>
                                      </p:cBhvr>
                                      <p:to>
                                        <p:strVal val="visible"/>
                                      </p:to>
                                    </p:set>
                                    <p:animEffect transition="in" filter="wipe(down)">
                                      <p:cBhvr>
                                        <p:cTn id="37" dur="500"/>
                                        <p:tgtEl>
                                          <p:spTgt spid="2">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2">
                                            <p:txEl>
                                              <p:pRg st="8" end="8"/>
                                            </p:txEl>
                                          </p:spTgt>
                                        </p:tgtEl>
                                        <p:attrNameLst>
                                          <p:attrName>style.visibility</p:attrName>
                                        </p:attrNameLst>
                                      </p:cBhvr>
                                      <p:to>
                                        <p:strVal val="visible"/>
                                      </p:to>
                                    </p:set>
                                    <p:animEffect transition="in" filter="wipe(down)">
                                      <p:cBhvr>
                                        <p:cTn id="42" dur="500"/>
                                        <p:tgtEl>
                                          <p:spTgt spid="2">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nodeType="clickEffect">
                                  <p:stCondLst>
                                    <p:cond delay="0"/>
                                  </p:stCondLst>
                                  <p:childTnLst>
                                    <p:set>
                                      <p:cBhvr>
                                        <p:cTn id="46" dur="1" fill="hold">
                                          <p:stCondLst>
                                            <p:cond delay="0"/>
                                          </p:stCondLst>
                                        </p:cTn>
                                        <p:tgtEl>
                                          <p:spTgt spid="2">
                                            <p:txEl>
                                              <p:pRg st="9" end="9"/>
                                            </p:txEl>
                                          </p:spTgt>
                                        </p:tgtEl>
                                        <p:attrNameLst>
                                          <p:attrName>style.visibility</p:attrName>
                                        </p:attrNameLst>
                                      </p:cBhvr>
                                      <p:to>
                                        <p:strVal val="visible"/>
                                      </p:to>
                                    </p:set>
                                    <p:animEffect transition="in" filter="wipe(down)">
                                      <p:cBhvr>
                                        <p:cTn id="47" dur="500"/>
                                        <p:tgtEl>
                                          <p:spTgt spid="2">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nodeType="clickEffect">
                                  <p:stCondLst>
                                    <p:cond delay="0"/>
                                  </p:stCondLst>
                                  <p:childTnLst>
                                    <p:set>
                                      <p:cBhvr>
                                        <p:cTn id="51" dur="1" fill="hold">
                                          <p:stCondLst>
                                            <p:cond delay="0"/>
                                          </p:stCondLst>
                                        </p:cTn>
                                        <p:tgtEl>
                                          <p:spTgt spid="2">
                                            <p:txEl>
                                              <p:pRg st="10" end="10"/>
                                            </p:txEl>
                                          </p:spTgt>
                                        </p:tgtEl>
                                        <p:attrNameLst>
                                          <p:attrName>style.visibility</p:attrName>
                                        </p:attrNameLst>
                                      </p:cBhvr>
                                      <p:to>
                                        <p:strVal val="visible"/>
                                      </p:to>
                                    </p:set>
                                    <p:animEffect transition="in" filter="wipe(down)">
                                      <p:cBhvr>
                                        <p:cTn id="52" dur="500"/>
                                        <p:tgtEl>
                                          <p:spTgt spid="2">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nodeType="clickEffect">
                                  <p:stCondLst>
                                    <p:cond delay="0"/>
                                  </p:stCondLst>
                                  <p:childTnLst>
                                    <p:set>
                                      <p:cBhvr>
                                        <p:cTn id="56" dur="1" fill="hold">
                                          <p:stCondLst>
                                            <p:cond delay="0"/>
                                          </p:stCondLst>
                                        </p:cTn>
                                        <p:tgtEl>
                                          <p:spTgt spid="2">
                                            <p:txEl>
                                              <p:pRg st="11" end="11"/>
                                            </p:txEl>
                                          </p:spTgt>
                                        </p:tgtEl>
                                        <p:attrNameLst>
                                          <p:attrName>style.visibility</p:attrName>
                                        </p:attrNameLst>
                                      </p:cBhvr>
                                      <p:to>
                                        <p:strVal val="visible"/>
                                      </p:to>
                                    </p:set>
                                    <p:animEffect transition="in" filter="wipe(down)">
                                      <p:cBhvr>
                                        <p:cTn id="57" dur="500"/>
                                        <p:tgtEl>
                                          <p:spTgt spid="2">
                                            <p:txEl>
                                              <p:pRg st="11" end="1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nodeType="clickEffect">
                                  <p:stCondLst>
                                    <p:cond delay="0"/>
                                  </p:stCondLst>
                                  <p:childTnLst>
                                    <p:set>
                                      <p:cBhvr>
                                        <p:cTn id="61" dur="1" fill="hold">
                                          <p:stCondLst>
                                            <p:cond delay="0"/>
                                          </p:stCondLst>
                                        </p:cTn>
                                        <p:tgtEl>
                                          <p:spTgt spid="2">
                                            <p:txEl>
                                              <p:pRg st="12" end="12"/>
                                            </p:txEl>
                                          </p:spTgt>
                                        </p:tgtEl>
                                        <p:attrNameLst>
                                          <p:attrName>style.visibility</p:attrName>
                                        </p:attrNameLst>
                                      </p:cBhvr>
                                      <p:to>
                                        <p:strVal val="visible"/>
                                      </p:to>
                                    </p:set>
                                    <p:animEffect transition="in" filter="wipe(down)">
                                      <p:cBhvr>
                                        <p:cTn id="62" dur="500"/>
                                        <p:tgtEl>
                                          <p:spTgt spid="2">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8518830E-7F9D-43CC-BBA4-631708B8E81D}"/>
              </a:ext>
            </a:extLst>
          </p:cNvPr>
          <p:cNvSpPr>
            <a:spLocks noGrp="1"/>
          </p:cNvSpPr>
          <p:nvPr>
            <p:ph type="title"/>
          </p:nvPr>
        </p:nvSpPr>
        <p:spPr/>
        <p:txBody>
          <a:bodyPr/>
          <a:lstStyle/>
          <a:p>
            <a:r>
              <a:rPr lang="zh-CN" altLang="en-US" dirty="0">
                <a:solidFill>
                  <a:schemeClr val="tx1"/>
                </a:solidFill>
              </a:rPr>
              <a:t>思考问题</a:t>
            </a:r>
          </a:p>
        </p:txBody>
      </p:sp>
      <p:sp>
        <p:nvSpPr>
          <p:cNvPr id="5" name="灯片编号占位符 4">
            <a:extLst>
              <a:ext uri="{FF2B5EF4-FFF2-40B4-BE49-F238E27FC236}">
                <a16:creationId xmlns:a16="http://schemas.microsoft.com/office/drawing/2014/main" id="{9683ABEE-28E1-4755-BE8F-51C342166157}"/>
              </a:ext>
            </a:extLst>
          </p:cNvPr>
          <p:cNvSpPr>
            <a:spLocks noGrp="1"/>
          </p:cNvSpPr>
          <p:nvPr>
            <p:ph type="sldNum" sz="quarter" idx="10"/>
          </p:nvPr>
        </p:nvSpPr>
        <p:spPr/>
        <p:txBody>
          <a:bodyPr/>
          <a:lstStyle/>
          <a:p>
            <a:fld id="{4235D990-D27F-4F2C-9FEA-C8DF9BEEB4E2}" type="slidenum">
              <a:rPr lang="zh-CN" altLang="en-US" smtClean="0"/>
              <a:t>78</a:t>
            </a:fld>
            <a:endParaRPr lang="zh-CN" altLang="en-US" dirty="0"/>
          </a:p>
        </p:txBody>
      </p:sp>
      <p:sp>
        <p:nvSpPr>
          <p:cNvPr id="7" name="内容占位符 1">
            <a:extLst>
              <a:ext uri="{FF2B5EF4-FFF2-40B4-BE49-F238E27FC236}">
                <a16:creationId xmlns:a16="http://schemas.microsoft.com/office/drawing/2014/main" id="{95902D44-C7F6-461D-B711-1B2A51119977}"/>
              </a:ext>
            </a:extLst>
          </p:cNvPr>
          <p:cNvSpPr>
            <a:spLocks noGrp="1"/>
          </p:cNvSpPr>
          <p:nvPr>
            <p:ph idx="1"/>
          </p:nvPr>
        </p:nvSpPr>
        <p:spPr>
          <a:xfrm>
            <a:off x="-636105" y="1021749"/>
            <a:ext cx="12602818" cy="6035034"/>
          </a:xfrm>
        </p:spPr>
        <p:txBody>
          <a:bodyPr/>
          <a:lstStyle/>
          <a:p>
            <a:pPr marL="987425" lvl="2" indent="0">
              <a:buNone/>
            </a:pPr>
            <a:r>
              <a:rPr lang="en-US" altLang="zh-CN" sz="2000" b="1" dirty="0"/>
              <a:t>1. </a:t>
            </a:r>
            <a:r>
              <a:rPr lang="zh-CN" altLang="en-US" sz="2000" dirty="0"/>
              <a:t>描述四种不同的计算机系统类型，并分别举例。</a:t>
            </a:r>
            <a:endParaRPr lang="en-US" altLang="zh-CN" sz="2000" dirty="0"/>
          </a:p>
          <a:p>
            <a:pPr marL="987425" lvl="2" indent="0">
              <a:buNone/>
            </a:pPr>
            <a:r>
              <a:rPr lang="en-US" altLang="zh-CN" sz="2000" b="1" dirty="0"/>
              <a:t>2. </a:t>
            </a:r>
            <a:r>
              <a:rPr lang="zh-CN" altLang="zh-CN" sz="2000" dirty="0"/>
              <a:t>你认为计算机系统的哪个组成部件最重要？请详细说明理由。</a:t>
            </a:r>
            <a:endParaRPr lang="en-US" altLang="zh-CN" sz="2000" dirty="0"/>
          </a:p>
          <a:p>
            <a:pPr marL="987425" lvl="2" indent="0">
              <a:buNone/>
            </a:pPr>
            <a:r>
              <a:rPr lang="en-US" altLang="zh-CN" sz="2000" b="1" dirty="0"/>
              <a:t>3. </a:t>
            </a:r>
            <a:r>
              <a:rPr lang="zh-CN" altLang="en-US" sz="2000" dirty="0"/>
              <a:t>简述冯</a:t>
            </a:r>
            <a:r>
              <a:rPr lang="en-US" altLang="zh-CN" sz="2000" dirty="0"/>
              <a:t>·</a:t>
            </a:r>
            <a:r>
              <a:rPr lang="zh-CN" altLang="en-US" sz="2000" dirty="0"/>
              <a:t>诺依曼架构的组成部分以及功能。</a:t>
            </a:r>
            <a:endParaRPr lang="en-US" altLang="zh-CN" sz="2000" dirty="0"/>
          </a:p>
          <a:p>
            <a:pPr marL="987425" lvl="2" indent="0">
              <a:buNone/>
            </a:pPr>
            <a:r>
              <a:rPr lang="en-US" altLang="zh-CN" sz="2000" b="1" dirty="0"/>
              <a:t>4. </a:t>
            </a:r>
            <a:r>
              <a:rPr lang="zh-CN" altLang="en-US" sz="2000" dirty="0"/>
              <a:t>除了书中举的触摸屏的例子，还有哪些设备既是输入设备也是输出设备？</a:t>
            </a:r>
            <a:endParaRPr lang="en-US" altLang="zh-CN" sz="2000" dirty="0"/>
          </a:p>
          <a:p>
            <a:pPr marL="987425" lvl="2" indent="0">
              <a:buNone/>
            </a:pPr>
            <a:r>
              <a:rPr lang="en-US" altLang="zh-CN" sz="2000" b="1" dirty="0"/>
              <a:t>5. </a:t>
            </a:r>
            <a:r>
              <a:rPr lang="zh-CN" altLang="en-US" sz="2000" dirty="0"/>
              <a:t>假设我们有相同指令系统的两种不同实现。计算机</a:t>
            </a:r>
            <a:r>
              <a:rPr lang="en-US" altLang="zh-CN" sz="2000" dirty="0"/>
              <a:t>A</a:t>
            </a:r>
            <a:r>
              <a:rPr lang="zh-CN" altLang="en-US" sz="2000" dirty="0"/>
              <a:t>的时钟周期长度为</a:t>
            </a:r>
            <a:r>
              <a:rPr lang="en-US" altLang="zh-CN" sz="2000" dirty="0"/>
              <a:t>250 </a:t>
            </a:r>
            <a:r>
              <a:rPr lang="en-US" altLang="zh-CN" sz="2000" dirty="0" err="1"/>
              <a:t>ps</a:t>
            </a:r>
            <a:r>
              <a:rPr lang="zh-CN" altLang="en-US" sz="2000" dirty="0"/>
              <a:t>，对某程序的 </a:t>
            </a:r>
            <a:r>
              <a:rPr lang="en-US" altLang="zh-CN" sz="2000" dirty="0"/>
              <a:t>CPI</a:t>
            </a:r>
            <a:r>
              <a:rPr lang="zh-CN" altLang="en-US" sz="2000" dirty="0"/>
              <a:t>为</a:t>
            </a:r>
            <a:r>
              <a:rPr lang="en-US" altLang="zh-CN" sz="2000" dirty="0"/>
              <a:t>2.0</a:t>
            </a:r>
            <a:r>
              <a:rPr lang="zh-CN" altLang="en-US" sz="2000" dirty="0"/>
              <a:t>；计算机</a:t>
            </a:r>
            <a:r>
              <a:rPr lang="en-US" altLang="zh-CN" sz="2000" dirty="0"/>
              <a:t>B</a:t>
            </a:r>
            <a:r>
              <a:rPr lang="zh-CN" altLang="en-US" sz="2000" dirty="0"/>
              <a:t>的时钟周期长度为</a:t>
            </a:r>
            <a:r>
              <a:rPr lang="en-US" altLang="zh-CN" sz="2000" dirty="0"/>
              <a:t>500 </a:t>
            </a:r>
            <a:r>
              <a:rPr lang="en-US" altLang="zh-CN" sz="2000" dirty="0" err="1"/>
              <a:t>ps</a:t>
            </a:r>
            <a:r>
              <a:rPr lang="zh-CN" altLang="en-US" sz="2000" dirty="0"/>
              <a:t>，对同样程序的</a:t>
            </a:r>
            <a:r>
              <a:rPr lang="en-US" altLang="zh-CN" sz="2000" dirty="0"/>
              <a:t>CPI</a:t>
            </a:r>
            <a:r>
              <a:rPr lang="zh-CN" altLang="en-US" sz="2000" dirty="0"/>
              <a:t>为</a:t>
            </a:r>
            <a:r>
              <a:rPr lang="en-US" altLang="zh-CN" sz="2000" dirty="0"/>
              <a:t>1.2</a:t>
            </a:r>
            <a:r>
              <a:rPr lang="zh-CN" altLang="en-US" sz="2000" dirty="0"/>
              <a:t>。对于该程序，请问哪台计算机执行的速度更快？快多少？</a:t>
            </a:r>
            <a:endParaRPr lang="en-US" altLang="zh-CN" sz="2000" dirty="0"/>
          </a:p>
          <a:p>
            <a:pPr marL="987425" lvl="2" indent="0">
              <a:buNone/>
            </a:pPr>
            <a:r>
              <a:rPr lang="en-US" altLang="zh-CN" sz="2000" b="1" dirty="0"/>
              <a:t>6. </a:t>
            </a:r>
            <a:r>
              <a:rPr lang="zh-CN" altLang="en-US" sz="2000" dirty="0"/>
              <a:t>编译器的设计人员试图为某计算机在两个代码序列之间选择更优的排序。两个代码序列共包含三类不同的指令</a:t>
            </a:r>
            <a:r>
              <a:rPr lang="en-US" altLang="zh-CN" sz="2000" dirty="0"/>
              <a:t>A</a:t>
            </a:r>
            <a:r>
              <a:rPr lang="zh-CN" altLang="en-US" sz="2000" dirty="0"/>
              <a:t>、</a:t>
            </a:r>
            <a:r>
              <a:rPr lang="en-US" altLang="zh-CN" sz="2000" dirty="0"/>
              <a:t>B</a:t>
            </a:r>
            <a:r>
              <a:rPr lang="zh-CN" altLang="en-US" sz="2000" dirty="0"/>
              <a:t>和</a:t>
            </a:r>
            <a:r>
              <a:rPr lang="en-US" altLang="zh-CN" sz="2000" dirty="0"/>
              <a:t>C</a:t>
            </a:r>
            <a:r>
              <a:rPr lang="zh-CN" altLang="en-US" sz="2000" dirty="0"/>
              <a:t>，其</a:t>
            </a:r>
            <a:r>
              <a:rPr lang="en-US" altLang="zh-CN" sz="2000" dirty="0"/>
              <a:t>CPI</a:t>
            </a:r>
            <a:r>
              <a:rPr lang="zh-CN" altLang="en-US" sz="2000" dirty="0"/>
              <a:t>分别为</a:t>
            </a:r>
            <a:r>
              <a:rPr lang="en-US" altLang="zh-CN" sz="2000" dirty="0"/>
              <a:t>1</a:t>
            </a:r>
            <a:r>
              <a:rPr lang="zh-CN" altLang="en-US" sz="2000" dirty="0"/>
              <a:t>、</a:t>
            </a:r>
            <a:r>
              <a:rPr lang="en-US" altLang="zh-CN" sz="2000" dirty="0"/>
              <a:t>2</a:t>
            </a:r>
            <a:r>
              <a:rPr lang="zh-CN" altLang="en-US" sz="2000" dirty="0"/>
              <a:t>、</a:t>
            </a:r>
            <a:r>
              <a:rPr lang="en-US" altLang="zh-CN" sz="2000" dirty="0"/>
              <a:t>3</a:t>
            </a:r>
            <a:r>
              <a:rPr lang="zh-CN" altLang="en-US" sz="2000" dirty="0"/>
              <a:t>。对于某特定高级语句的实现，代码序列</a:t>
            </a:r>
            <a:r>
              <a:rPr lang="en-US" altLang="zh-CN" sz="2000" dirty="0"/>
              <a:t>1</a:t>
            </a:r>
            <a:r>
              <a:rPr lang="zh-CN" altLang="en-US" sz="2000" dirty="0"/>
              <a:t>所需的指令数量如下：</a:t>
            </a:r>
            <a:r>
              <a:rPr lang="en-US" altLang="zh-CN" sz="2000" dirty="0"/>
              <a:t>A</a:t>
            </a:r>
            <a:r>
              <a:rPr lang="zh-CN" altLang="en-US" sz="2000" dirty="0"/>
              <a:t>有</a:t>
            </a:r>
            <a:r>
              <a:rPr lang="en-US" altLang="zh-CN" sz="2000" dirty="0"/>
              <a:t>2</a:t>
            </a:r>
            <a:r>
              <a:rPr lang="zh-CN" altLang="en-US" sz="2000" dirty="0"/>
              <a:t>条，</a:t>
            </a:r>
            <a:r>
              <a:rPr lang="en-US" altLang="zh-CN" sz="2000" dirty="0"/>
              <a:t>B</a:t>
            </a:r>
            <a:r>
              <a:rPr lang="zh-CN" altLang="en-US" sz="2000" dirty="0"/>
              <a:t>有</a:t>
            </a:r>
            <a:r>
              <a:rPr lang="en-US" altLang="zh-CN" sz="2000" dirty="0"/>
              <a:t>1</a:t>
            </a:r>
            <a:r>
              <a:rPr lang="zh-CN" altLang="en-US" sz="2000" dirty="0"/>
              <a:t>条，</a:t>
            </a:r>
            <a:r>
              <a:rPr lang="en-US" altLang="zh-CN" sz="2000" dirty="0"/>
              <a:t>C</a:t>
            </a:r>
            <a:r>
              <a:rPr lang="zh-CN" altLang="en-US" sz="2000" dirty="0"/>
              <a:t>有</a:t>
            </a:r>
            <a:r>
              <a:rPr lang="en-US" altLang="zh-CN" sz="2000" dirty="0"/>
              <a:t>2</a:t>
            </a:r>
            <a:r>
              <a:rPr lang="zh-CN" altLang="en-US" sz="2000" dirty="0"/>
              <a:t>条；代码序列</a:t>
            </a:r>
            <a:r>
              <a:rPr lang="en-US" altLang="zh-CN" sz="2000" dirty="0"/>
              <a:t>2</a:t>
            </a:r>
            <a:r>
              <a:rPr lang="zh-CN" altLang="en-US" sz="2000" dirty="0"/>
              <a:t>所需的指令数量如下：</a:t>
            </a:r>
            <a:r>
              <a:rPr lang="en-US" altLang="zh-CN" sz="2000" dirty="0"/>
              <a:t>A</a:t>
            </a:r>
            <a:r>
              <a:rPr lang="zh-CN" altLang="en-US" sz="2000" dirty="0"/>
              <a:t>有</a:t>
            </a:r>
            <a:r>
              <a:rPr lang="en-US" altLang="zh-CN" sz="2000" dirty="0"/>
              <a:t>4</a:t>
            </a:r>
            <a:r>
              <a:rPr lang="zh-CN" altLang="en-US" sz="2000" dirty="0"/>
              <a:t>条，</a:t>
            </a:r>
            <a:r>
              <a:rPr lang="en-US" altLang="zh-CN" sz="2000" dirty="0"/>
              <a:t>B</a:t>
            </a:r>
            <a:r>
              <a:rPr lang="zh-CN" altLang="en-US" sz="2000" dirty="0"/>
              <a:t>有</a:t>
            </a:r>
            <a:r>
              <a:rPr lang="en-US" altLang="zh-CN" sz="2000" dirty="0"/>
              <a:t>1</a:t>
            </a:r>
            <a:r>
              <a:rPr lang="zh-CN" altLang="en-US" sz="2000" dirty="0"/>
              <a:t>条，</a:t>
            </a:r>
            <a:r>
              <a:rPr lang="en-US" altLang="zh-CN" sz="2000" dirty="0"/>
              <a:t>C</a:t>
            </a:r>
            <a:r>
              <a:rPr lang="zh-CN" altLang="en-US" sz="2000" dirty="0"/>
              <a:t>有</a:t>
            </a:r>
            <a:r>
              <a:rPr lang="en-US" altLang="zh-CN" sz="2000" dirty="0"/>
              <a:t>1</a:t>
            </a:r>
            <a:r>
              <a:rPr lang="zh-CN" altLang="en-US" sz="2000" dirty="0"/>
              <a:t>条。请问哪个代码序列执行的指令数更多？哪个执行速度更快？每个代码序列的</a:t>
            </a:r>
            <a:r>
              <a:rPr lang="en-US" altLang="zh-CN" sz="2000" dirty="0"/>
              <a:t>CPI</a:t>
            </a:r>
            <a:r>
              <a:rPr lang="zh-CN" altLang="en-US" sz="2000" dirty="0"/>
              <a:t>分别是多少？</a:t>
            </a:r>
          </a:p>
          <a:p>
            <a:pPr marL="987425" lvl="2" indent="0">
              <a:buNone/>
            </a:pPr>
            <a:r>
              <a:rPr lang="en-US" altLang="zh-CN" sz="2000" b="1" dirty="0"/>
              <a:t>7. </a:t>
            </a:r>
            <a:r>
              <a:rPr lang="zh-CN" altLang="en-US" sz="2000" dirty="0"/>
              <a:t>考虑某程序在两台计算机上的性能测量结果，如下表：</a:t>
            </a:r>
            <a:endParaRPr lang="en-US" altLang="zh-CN" sz="2000" dirty="0"/>
          </a:p>
          <a:p>
            <a:pPr marL="987425" lvl="2" indent="0">
              <a:buNone/>
            </a:pPr>
            <a:endParaRPr lang="en-US" altLang="zh-CN" sz="2800" dirty="0"/>
          </a:p>
          <a:p>
            <a:pPr marL="987425" lvl="2" indent="0">
              <a:buNone/>
            </a:pPr>
            <a:endParaRPr lang="en-US" altLang="zh-CN" sz="2800" dirty="0"/>
          </a:p>
          <a:p>
            <a:pPr marL="987425" lvl="2" indent="0">
              <a:buNone/>
            </a:pPr>
            <a:r>
              <a:rPr lang="en-US" altLang="zh-CN" sz="2000" dirty="0"/>
              <a:t>	(1) </a:t>
            </a:r>
            <a:r>
              <a:rPr lang="zh-CN" altLang="en-US" sz="2000" dirty="0"/>
              <a:t>哪台计算机的</a:t>
            </a:r>
            <a:r>
              <a:rPr lang="en-US" altLang="zh-CN" sz="2000" dirty="0"/>
              <a:t>MIPS</a:t>
            </a:r>
            <a:r>
              <a:rPr lang="zh-CN" altLang="en-US" sz="2000" dirty="0"/>
              <a:t>更高？</a:t>
            </a:r>
          </a:p>
          <a:p>
            <a:pPr marL="987425" lvl="2" indent="0">
              <a:buNone/>
            </a:pPr>
            <a:r>
              <a:rPr lang="en-US" altLang="zh-CN" sz="2000" dirty="0"/>
              <a:t>	(2) </a:t>
            </a:r>
            <a:r>
              <a:rPr lang="zh-CN" altLang="en-US" sz="2000" dirty="0"/>
              <a:t>哪台计算机更快？</a:t>
            </a:r>
          </a:p>
          <a:p>
            <a:pPr marL="987425" lvl="2" indent="0">
              <a:buNone/>
            </a:pPr>
            <a:endParaRPr lang="en-US" altLang="zh-CN" sz="2000" dirty="0"/>
          </a:p>
          <a:p>
            <a:pPr marL="987425" lvl="2" indent="0">
              <a:buNone/>
            </a:pPr>
            <a:endParaRPr lang="en-US" altLang="zh-CN" sz="2000" b="1" dirty="0"/>
          </a:p>
        </p:txBody>
      </p:sp>
      <p:graphicFrame>
        <p:nvGraphicFramePr>
          <p:cNvPr id="8" name="表格 7">
            <a:extLst>
              <a:ext uri="{FF2B5EF4-FFF2-40B4-BE49-F238E27FC236}">
                <a16:creationId xmlns:a16="http://schemas.microsoft.com/office/drawing/2014/main" id="{323AF720-A59C-489B-B030-2F545566C03F}"/>
              </a:ext>
            </a:extLst>
          </p:cNvPr>
          <p:cNvGraphicFramePr>
            <a:graphicFrameLocks noGrp="1"/>
          </p:cNvGraphicFramePr>
          <p:nvPr>
            <p:extLst>
              <p:ext uri="{D42A27DB-BD31-4B8C-83A1-F6EECF244321}">
                <p14:modId xmlns:p14="http://schemas.microsoft.com/office/powerpoint/2010/main" val="2880184030"/>
              </p:ext>
            </p:extLst>
          </p:nvPr>
        </p:nvGraphicFramePr>
        <p:xfrm>
          <a:off x="861182" y="5043771"/>
          <a:ext cx="9773687" cy="999220"/>
        </p:xfrm>
        <a:graphic>
          <a:graphicData uri="http://schemas.openxmlformats.org/drawingml/2006/table">
            <a:tbl>
              <a:tblPr firstRow="1" firstCol="1" bandRow="1">
                <a:tableStyleId>{5C22544A-7EE6-4342-B048-85BDC9FD1C3A}</a:tableStyleId>
              </a:tblPr>
              <a:tblGrid>
                <a:gridCol w="3257478">
                  <a:extLst>
                    <a:ext uri="{9D8B030D-6E8A-4147-A177-3AD203B41FA5}">
                      <a16:colId xmlns:a16="http://schemas.microsoft.com/office/drawing/2014/main" val="3099858458"/>
                    </a:ext>
                  </a:extLst>
                </a:gridCol>
                <a:gridCol w="3257478">
                  <a:extLst>
                    <a:ext uri="{9D8B030D-6E8A-4147-A177-3AD203B41FA5}">
                      <a16:colId xmlns:a16="http://schemas.microsoft.com/office/drawing/2014/main" val="1768283565"/>
                    </a:ext>
                  </a:extLst>
                </a:gridCol>
                <a:gridCol w="3258731">
                  <a:extLst>
                    <a:ext uri="{9D8B030D-6E8A-4147-A177-3AD203B41FA5}">
                      <a16:colId xmlns:a16="http://schemas.microsoft.com/office/drawing/2014/main" val="1792961698"/>
                    </a:ext>
                  </a:extLst>
                </a:gridCol>
              </a:tblGrid>
              <a:tr h="249805">
                <a:tc>
                  <a:txBody>
                    <a:bodyPr/>
                    <a:lstStyle/>
                    <a:p>
                      <a:pPr indent="266700" algn="ctr">
                        <a:spcAft>
                          <a:spcPts val="0"/>
                        </a:spcAft>
                      </a:pPr>
                      <a:r>
                        <a:rPr lang="zh-CN" sz="1600" kern="100">
                          <a:effectLst/>
                        </a:rPr>
                        <a:t>测量内容</a:t>
                      </a:r>
                      <a:endParaRPr lang="zh-CN" sz="1600" kern="100">
                        <a:effectLst/>
                        <a:latin typeface="宋体" panose="02010600030101010101" pitchFamily="2" charset="-122"/>
                        <a:ea typeface="宋体" panose="02010600030101010101" pitchFamily="2" charset="-122"/>
                        <a:cs typeface="Arial" panose="020B0604020202020204" pitchFamily="34" charset="0"/>
                      </a:endParaRPr>
                    </a:p>
                  </a:txBody>
                  <a:tcPr marL="68580" marR="68580" marT="0" marB="0" anchor="ctr"/>
                </a:tc>
                <a:tc>
                  <a:txBody>
                    <a:bodyPr/>
                    <a:lstStyle/>
                    <a:p>
                      <a:pPr indent="266700" algn="ctr">
                        <a:spcAft>
                          <a:spcPts val="0"/>
                        </a:spcAft>
                      </a:pPr>
                      <a:r>
                        <a:rPr lang="zh-CN" sz="1600" kern="100">
                          <a:effectLst/>
                        </a:rPr>
                        <a:t>计算机</a:t>
                      </a:r>
                      <a:r>
                        <a:rPr lang="en-US" sz="1600" kern="100">
                          <a:effectLst/>
                        </a:rPr>
                        <a:t>A</a:t>
                      </a:r>
                      <a:endParaRPr lang="zh-CN" sz="1600" kern="100">
                        <a:effectLst/>
                        <a:latin typeface="宋体" panose="02010600030101010101" pitchFamily="2" charset="-122"/>
                        <a:ea typeface="宋体" panose="02010600030101010101" pitchFamily="2" charset="-122"/>
                        <a:cs typeface="Arial" panose="020B0604020202020204" pitchFamily="34" charset="0"/>
                      </a:endParaRPr>
                    </a:p>
                  </a:txBody>
                  <a:tcPr marL="68580" marR="68580" marT="0" marB="0" anchor="ctr"/>
                </a:tc>
                <a:tc>
                  <a:txBody>
                    <a:bodyPr/>
                    <a:lstStyle/>
                    <a:p>
                      <a:pPr indent="266700" algn="ctr">
                        <a:spcAft>
                          <a:spcPts val="0"/>
                        </a:spcAft>
                      </a:pPr>
                      <a:r>
                        <a:rPr lang="zh-CN" sz="1600" kern="100">
                          <a:effectLst/>
                        </a:rPr>
                        <a:t>计算机</a:t>
                      </a:r>
                      <a:r>
                        <a:rPr lang="en-US" sz="1600" kern="100">
                          <a:effectLst/>
                        </a:rPr>
                        <a:t>B</a:t>
                      </a:r>
                      <a:endParaRPr lang="zh-CN" sz="1600" kern="100">
                        <a:effectLst/>
                        <a:latin typeface="宋体" panose="02010600030101010101" pitchFamily="2" charset="-122"/>
                        <a:ea typeface="宋体" panose="02010600030101010101" pitchFamily="2" charset="-122"/>
                        <a:cs typeface="Arial" panose="020B0604020202020204" pitchFamily="34" charset="0"/>
                      </a:endParaRPr>
                    </a:p>
                  </a:txBody>
                  <a:tcPr marL="68580" marR="68580" marT="0" marB="0"/>
                </a:tc>
                <a:extLst>
                  <a:ext uri="{0D108BD9-81ED-4DB2-BD59-A6C34878D82A}">
                    <a16:rowId xmlns:a16="http://schemas.microsoft.com/office/drawing/2014/main" val="4202126147"/>
                  </a:ext>
                </a:extLst>
              </a:tr>
              <a:tr h="249805">
                <a:tc>
                  <a:txBody>
                    <a:bodyPr/>
                    <a:lstStyle/>
                    <a:p>
                      <a:pPr indent="266700" algn="ctr">
                        <a:spcAft>
                          <a:spcPts val="0"/>
                        </a:spcAft>
                      </a:pPr>
                      <a:r>
                        <a:rPr lang="zh-CN" sz="1600" kern="100">
                          <a:effectLst/>
                        </a:rPr>
                        <a:t>指令数</a:t>
                      </a:r>
                      <a:endParaRPr lang="zh-CN" sz="1600" kern="100">
                        <a:effectLst/>
                        <a:latin typeface="宋体" panose="02010600030101010101" pitchFamily="2" charset="-122"/>
                        <a:ea typeface="宋体" panose="02010600030101010101" pitchFamily="2" charset="-122"/>
                        <a:cs typeface="Arial" panose="020B0604020202020204" pitchFamily="34" charset="0"/>
                      </a:endParaRPr>
                    </a:p>
                  </a:txBody>
                  <a:tcPr marL="68580" marR="68580" marT="0" marB="0" anchor="ctr"/>
                </a:tc>
                <a:tc>
                  <a:txBody>
                    <a:bodyPr/>
                    <a:lstStyle/>
                    <a:p>
                      <a:pPr indent="266700" algn="ctr">
                        <a:spcAft>
                          <a:spcPts val="0"/>
                        </a:spcAft>
                      </a:pPr>
                      <a:r>
                        <a:rPr lang="en-US" sz="1600" kern="100">
                          <a:effectLst/>
                        </a:rPr>
                        <a:t>100</a:t>
                      </a:r>
                      <a:r>
                        <a:rPr lang="zh-CN" sz="1600" kern="100">
                          <a:effectLst/>
                        </a:rPr>
                        <a:t>亿条</a:t>
                      </a:r>
                      <a:endParaRPr lang="zh-CN" sz="1600" kern="100">
                        <a:effectLst/>
                        <a:latin typeface="宋体" panose="02010600030101010101" pitchFamily="2" charset="-122"/>
                        <a:ea typeface="宋体" panose="02010600030101010101" pitchFamily="2" charset="-122"/>
                        <a:cs typeface="Arial" panose="020B0604020202020204" pitchFamily="34" charset="0"/>
                      </a:endParaRPr>
                    </a:p>
                  </a:txBody>
                  <a:tcPr marL="68580" marR="68580" marT="0" marB="0" anchor="ctr"/>
                </a:tc>
                <a:tc>
                  <a:txBody>
                    <a:bodyPr/>
                    <a:lstStyle/>
                    <a:p>
                      <a:pPr indent="266700" algn="ctr">
                        <a:spcAft>
                          <a:spcPts val="0"/>
                        </a:spcAft>
                      </a:pPr>
                      <a:r>
                        <a:rPr lang="en-US" sz="1600" kern="100">
                          <a:effectLst/>
                        </a:rPr>
                        <a:t>80</a:t>
                      </a:r>
                      <a:r>
                        <a:rPr lang="zh-CN" sz="1600" kern="100">
                          <a:effectLst/>
                        </a:rPr>
                        <a:t>亿条</a:t>
                      </a:r>
                      <a:endParaRPr lang="zh-CN" sz="1600" kern="100">
                        <a:effectLst/>
                        <a:latin typeface="宋体" panose="02010600030101010101" pitchFamily="2" charset="-122"/>
                        <a:ea typeface="宋体"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2773762543"/>
                  </a:ext>
                </a:extLst>
              </a:tr>
              <a:tr h="249805">
                <a:tc>
                  <a:txBody>
                    <a:bodyPr/>
                    <a:lstStyle/>
                    <a:p>
                      <a:pPr indent="266700" algn="ctr">
                        <a:spcAft>
                          <a:spcPts val="0"/>
                        </a:spcAft>
                      </a:pPr>
                      <a:r>
                        <a:rPr lang="zh-CN" sz="1600" kern="100" dirty="0">
                          <a:effectLst/>
                        </a:rPr>
                        <a:t>时钟频率</a:t>
                      </a:r>
                      <a:endParaRPr lang="zh-CN" sz="1600" kern="100" dirty="0">
                        <a:effectLst/>
                        <a:latin typeface="宋体" panose="02010600030101010101" pitchFamily="2" charset="-122"/>
                        <a:ea typeface="宋体" panose="02010600030101010101" pitchFamily="2" charset="-122"/>
                        <a:cs typeface="Arial" panose="020B0604020202020204" pitchFamily="34" charset="0"/>
                      </a:endParaRPr>
                    </a:p>
                  </a:txBody>
                  <a:tcPr marL="68580" marR="68580" marT="0" marB="0" anchor="ctr"/>
                </a:tc>
                <a:tc>
                  <a:txBody>
                    <a:bodyPr/>
                    <a:lstStyle/>
                    <a:p>
                      <a:pPr indent="266700" algn="ctr">
                        <a:spcAft>
                          <a:spcPts val="0"/>
                        </a:spcAft>
                      </a:pPr>
                      <a:r>
                        <a:rPr lang="en-US" sz="1600" kern="100">
                          <a:effectLst/>
                        </a:rPr>
                        <a:t>2.5GHz</a:t>
                      </a:r>
                      <a:endParaRPr lang="zh-CN" sz="1600" kern="100">
                        <a:effectLst/>
                        <a:latin typeface="宋体" panose="02010600030101010101" pitchFamily="2" charset="-122"/>
                        <a:ea typeface="宋体" panose="02010600030101010101" pitchFamily="2" charset="-122"/>
                        <a:cs typeface="Arial" panose="020B0604020202020204" pitchFamily="34" charset="0"/>
                      </a:endParaRPr>
                    </a:p>
                  </a:txBody>
                  <a:tcPr marL="68580" marR="68580" marT="0" marB="0" anchor="ctr"/>
                </a:tc>
                <a:tc>
                  <a:txBody>
                    <a:bodyPr/>
                    <a:lstStyle/>
                    <a:p>
                      <a:pPr indent="266700" algn="ctr">
                        <a:spcAft>
                          <a:spcPts val="0"/>
                        </a:spcAft>
                      </a:pPr>
                      <a:r>
                        <a:rPr lang="en-US" sz="1600" kern="100">
                          <a:effectLst/>
                        </a:rPr>
                        <a:t>2GHz</a:t>
                      </a:r>
                      <a:endParaRPr lang="zh-CN" sz="1600" kern="100">
                        <a:effectLst/>
                        <a:latin typeface="宋体" panose="02010600030101010101" pitchFamily="2" charset="-122"/>
                        <a:ea typeface="宋体"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2895657263"/>
                  </a:ext>
                </a:extLst>
              </a:tr>
              <a:tr h="249805">
                <a:tc>
                  <a:txBody>
                    <a:bodyPr/>
                    <a:lstStyle/>
                    <a:p>
                      <a:pPr indent="266700" algn="ctr">
                        <a:spcAft>
                          <a:spcPts val="0"/>
                        </a:spcAft>
                      </a:pPr>
                      <a:r>
                        <a:rPr lang="en-US" sz="1600" kern="100" dirty="0">
                          <a:effectLst/>
                        </a:rPr>
                        <a:t>CPI</a:t>
                      </a:r>
                      <a:endParaRPr lang="zh-CN" sz="1600" kern="100" dirty="0">
                        <a:effectLst/>
                        <a:latin typeface="宋体" panose="02010600030101010101" pitchFamily="2" charset="-122"/>
                        <a:ea typeface="宋体" panose="02010600030101010101" pitchFamily="2" charset="-122"/>
                        <a:cs typeface="Arial" panose="020B0604020202020204" pitchFamily="34" charset="0"/>
                      </a:endParaRPr>
                    </a:p>
                  </a:txBody>
                  <a:tcPr marL="68580" marR="68580" marT="0" marB="0" anchor="ctr"/>
                </a:tc>
                <a:tc>
                  <a:txBody>
                    <a:bodyPr/>
                    <a:lstStyle/>
                    <a:p>
                      <a:pPr indent="266700" algn="ctr">
                        <a:spcAft>
                          <a:spcPts val="0"/>
                        </a:spcAft>
                      </a:pPr>
                      <a:r>
                        <a:rPr lang="en-US" sz="1600" kern="100" dirty="0">
                          <a:effectLst/>
                        </a:rPr>
                        <a:t>1</a:t>
                      </a:r>
                      <a:endParaRPr lang="zh-CN" sz="1600" kern="100" dirty="0">
                        <a:effectLst/>
                        <a:latin typeface="宋体" panose="02010600030101010101" pitchFamily="2" charset="-122"/>
                        <a:ea typeface="宋体" panose="02010600030101010101" pitchFamily="2" charset="-122"/>
                        <a:cs typeface="Arial" panose="020B0604020202020204" pitchFamily="34" charset="0"/>
                      </a:endParaRPr>
                    </a:p>
                  </a:txBody>
                  <a:tcPr marL="68580" marR="68580" marT="0" marB="0" anchor="ctr"/>
                </a:tc>
                <a:tc>
                  <a:txBody>
                    <a:bodyPr/>
                    <a:lstStyle/>
                    <a:p>
                      <a:pPr indent="266700" algn="ctr">
                        <a:spcAft>
                          <a:spcPts val="0"/>
                        </a:spcAft>
                      </a:pPr>
                      <a:r>
                        <a:rPr lang="en-US" sz="1600" kern="100" dirty="0">
                          <a:effectLst/>
                        </a:rPr>
                        <a:t>2</a:t>
                      </a:r>
                      <a:endParaRPr lang="zh-CN" sz="1600" kern="100" dirty="0">
                        <a:effectLst/>
                        <a:latin typeface="宋体" panose="02010600030101010101" pitchFamily="2" charset="-122"/>
                        <a:ea typeface="宋体"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2342885987"/>
                  </a:ext>
                </a:extLst>
              </a:tr>
            </a:tbl>
          </a:graphicData>
        </a:graphic>
      </p:graphicFrame>
    </p:spTree>
    <p:extLst>
      <p:ext uri="{BB962C8B-B14F-4D97-AF65-F5344CB8AC3E}">
        <p14:creationId xmlns:p14="http://schemas.microsoft.com/office/powerpoint/2010/main" val="493735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wipe(down)">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wipe(down)">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wipe(down)">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wipe(down)">
                                      <p:cBhvr>
                                        <p:cTn id="22" dur="500"/>
                                        <p:tgtEl>
                                          <p:spTgt spid="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7">
                                            <p:txEl>
                                              <p:pRg st="4" end="4"/>
                                            </p:txEl>
                                          </p:spTgt>
                                        </p:tgtEl>
                                        <p:attrNameLst>
                                          <p:attrName>style.visibility</p:attrName>
                                        </p:attrNameLst>
                                      </p:cBhvr>
                                      <p:to>
                                        <p:strVal val="visible"/>
                                      </p:to>
                                    </p:set>
                                    <p:animEffect transition="in" filter="wipe(down)">
                                      <p:cBhvr>
                                        <p:cTn id="27" dur="500"/>
                                        <p:tgtEl>
                                          <p:spTgt spid="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7">
                                            <p:txEl>
                                              <p:pRg st="5" end="5"/>
                                            </p:txEl>
                                          </p:spTgt>
                                        </p:tgtEl>
                                        <p:attrNameLst>
                                          <p:attrName>style.visibility</p:attrName>
                                        </p:attrNameLst>
                                      </p:cBhvr>
                                      <p:to>
                                        <p:strVal val="visible"/>
                                      </p:to>
                                    </p:set>
                                    <p:animEffect transition="in" filter="wipe(down)">
                                      <p:cBhvr>
                                        <p:cTn id="32" dur="500"/>
                                        <p:tgtEl>
                                          <p:spTgt spid="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7">
                                            <p:txEl>
                                              <p:pRg st="6" end="6"/>
                                            </p:txEl>
                                          </p:spTgt>
                                        </p:tgtEl>
                                        <p:attrNameLst>
                                          <p:attrName>style.visibility</p:attrName>
                                        </p:attrNameLst>
                                      </p:cBhvr>
                                      <p:to>
                                        <p:strVal val="visible"/>
                                      </p:to>
                                    </p:set>
                                    <p:animEffect transition="in" filter="wipe(down)">
                                      <p:cBhvr>
                                        <p:cTn id="37" dur="500"/>
                                        <p:tgtEl>
                                          <p:spTgt spid="7">
                                            <p:txEl>
                                              <p:pRg st="6" end="6"/>
                                            </p:txEl>
                                          </p:spTgt>
                                        </p:tgtEl>
                                      </p:cBhvr>
                                    </p:animEffect>
                                  </p:childTnLst>
                                </p:cTn>
                              </p:par>
                              <p:par>
                                <p:cTn id="38" presetID="22" presetClass="entr" presetSubtype="4" fill="hold" nodeType="with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wipe(down)">
                                      <p:cBhvr>
                                        <p:cTn id="40" dur="500"/>
                                        <p:tgtEl>
                                          <p:spTgt spid="8"/>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nodeType="clickEffect">
                                  <p:stCondLst>
                                    <p:cond delay="0"/>
                                  </p:stCondLst>
                                  <p:childTnLst>
                                    <p:set>
                                      <p:cBhvr>
                                        <p:cTn id="44" dur="1" fill="hold">
                                          <p:stCondLst>
                                            <p:cond delay="0"/>
                                          </p:stCondLst>
                                        </p:cTn>
                                        <p:tgtEl>
                                          <p:spTgt spid="7">
                                            <p:txEl>
                                              <p:pRg st="9" end="9"/>
                                            </p:txEl>
                                          </p:spTgt>
                                        </p:tgtEl>
                                        <p:attrNameLst>
                                          <p:attrName>style.visibility</p:attrName>
                                        </p:attrNameLst>
                                      </p:cBhvr>
                                      <p:to>
                                        <p:strVal val="visible"/>
                                      </p:to>
                                    </p:set>
                                    <p:animEffect transition="in" filter="wipe(down)">
                                      <p:cBhvr>
                                        <p:cTn id="45" dur="500"/>
                                        <p:tgtEl>
                                          <p:spTgt spid="7">
                                            <p:txEl>
                                              <p:pRg st="9" end="9"/>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4" fill="hold" nodeType="clickEffect">
                                  <p:stCondLst>
                                    <p:cond delay="0"/>
                                  </p:stCondLst>
                                  <p:childTnLst>
                                    <p:set>
                                      <p:cBhvr>
                                        <p:cTn id="49" dur="1" fill="hold">
                                          <p:stCondLst>
                                            <p:cond delay="0"/>
                                          </p:stCondLst>
                                        </p:cTn>
                                        <p:tgtEl>
                                          <p:spTgt spid="7">
                                            <p:txEl>
                                              <p:pRg st="10" end="10"/>
                                            </p:txEl>
                                          </p:spTgt>
                                        </p:tgtEl>
                                        <p:attrNameLst>
                                          <p:attrName>style.visibility</p:attrName>
                                        </p:attrNameLst>
                                      </p:cBhvr>
                                      <p:to>
                                        <p:strVal val="visible"/>
                                      </p:to>
                                    </p:set>
                                    <p:animEffect transition="in" filter="wipe(down)">
                                      <p:cBhvr>
                                        <p:cTn id="50" dur="500"/>
                                        <p:tgtEl>
                                          <p:spTgt spid="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F1B3699D-1110-4A5C-BA8F-0C66E1E06B76}"/>
              </a:ext>
            </a:extLst>
          </p:cNvPr>
          <p:cNvSpPr>
            <a:spLocks noGrp="1"/>
          </p:cNvSpPr>
          <p:nvPr>
            <p:ph type="title"/>
          </p:nvPr>
        </p:nvSpPr>
        <p:spPr/>
        <p:txBody>
          <a:bodyPr/>
          <a:lstStyle/>
          <a:p>
            <a:r>
              <a:rPr lang="zh-CN" altLang="en-US" dirty="0"/>
              <a:t>实验平台</a:t>
            </a:r>
          </a:p>
        </p:txBody>
      </p:sp>
      <p:sp>
        <p:nvSpPr>
          <p:cNvPr id="4" name="灯片编号占位符 3">
            <a:extLst>
              <a:ext uri="{FF2B5EF4-FFF2-40B4-BE49-F238E27FC236}">
                <a16:creationId xmlns:a16="http://schemas.microsoft.com/office/drawing/2014/main" id="{07E0EEC8-05B6-4DC0-962B-2CB4CD9F66A4}"/>
              </a:ext>
            </a:extLst>
          </p:cNvPr>
          <p:cNvSpPr>
            <a:spLocks noGrp="1"/>
          </p:cNvSpPr>
          <p:nvPr>
            <p:ph type="sldNum" sz="quarter" idx="10"/>
          </p:nvPr>
        </p:nvSpPr>
        <p:spPr/>
        <p:txBody>
          <a:bodyPr/>
          <a:lstStyle/>
          <a:p>
            <a:fld id="{4235D990-D27F-4F2C-9FEA-C8DF9BEEB4E2}" type="slidenum">
              <a:rPr lang="zh-CN" altLang="en-US" smtClean="0"/>
              <a:t>8</a:t>
            </a:fld>
            <a:endParaRPr lang="zh-CN" altLang="en-US" dirty="0"/>
          </a:p>
        </p:txBody>
      </p:sp>
      <p:pic>
        <p:nvPicPr>
          <p:cNvPr id="5" name="图片 4">
            <a:extLst>
              <a:ext uri="{FF2B5EF4-FFF2-40B4-BE49-F238E27FC236}">
                <a16:creationId xmlns:a16="http://schemas.microsoft.com/office/drawing/2014/main" id="{7EEDDDA3-174F-43B6-9C25-388E9322B8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21968" y="1438656"/>
            <a:ext cx="8726754" cy="41718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文本框 5">
            <a:extLst>
              <a:ext uri="{FF2B5EF4-FFF2-40B4-BE49-F238E27FC236}">
                <a16:creationId xmlns:a16="http://schemas.microsoft.com/office/drawing/2014/main" id="{FD0CE404-6CEE-43DE-8B75-FDC24E311079}"/>
              </a:ext>
            </a:extLst>
          </p:cNvPr>
          <p:cNvSpPr txBox="1"/>
          <p:nvPr/>
        </p:nvSpPr>
        <p:spPr>
          <a:xfrm>
            <a:off x="4480560" y="5938713"/>
            <a:ext cx="3761232" cy="461665"/>
          </a:xfrm>
          <a:prstGeom prst="rect">
            <a:avLst/>
          </a:prstGeom>
          <a:noFill/>
        </p:spPr>
        <p:txBody>
          <a:bodyPr wrap="square" rtlCol="0">
            <a:spAutoFit/>
          </a:bodyPr>
          <a:lstStyle/>
          <a:p>
            <a:r>
              <a:rPr lang="zh-CN" altLang="en-US" sz="2400" dirty="0"/>
              <a:t>龙芯</a:t>
            </a:r>
            <a:r>
              <a:rPr lang="en-US" altLang="zh-CN" sz="2400" dirty="0"/>
              <a:t>4</a:t>
            </a:r>
            <a:r>
              <a:rPr lang="zh-CN" altLang="en-US" sz="2400" dirty="0"/>
              <a:t>核并行处理平台</a:t>
            </a:r>
          </a:p>
        </p:txBody>
      </p:sp>
    </p:spTree>
    <p:extLst>
      <p:ext uri="{BB962C8B-B14F-4D97-AF65-F5344CB8AC3E}">
        <p14:creationId xmlns:p14="http://schemas.microsoft.com/office/powerpoint/2010/main" val="1127694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0A53A87F-878D-49FC-80A2-4B96E3D44095}"/>
              </a:ext>
            </a:extLst>
          </p:cNvPr>
          <p:cNvSpPr>
            <a:spLocks noGrp="1"/>
          </p:cNvSpPr>
          <p:nvPr>
            <p:ph type="title"/>
          </p:nvPr>
        </p:nvSpPr>
        <p:spPr/>
        <p:txBody>
          <a:bodyPr/>
          <a:lstStyle/>
          <a:p>
            <a:r>
              <a:rPr lang="zh-CN" altLang="en-US" dirty="0"/>
              <a:t>课程由来</a:t>
            </a:r>
          </a:p>
        </p:txBody>
      </p:sp>
      <p:sp>
        <p:nvSpPr>
          <p:cNvPr id="4" name="灯片编号占位符 3">
            <a:extLst>
              <a:ext uri="{FF2B5EF4-FFF2-40B4-BE49-F238E27FC236}">
                <a16:creationId xmlns:a16="http://schemas.microsoft.com/office/drawing/2014/main" id="{85A5DA5E-611A-4BBF-B278-371BC9024E09}"/>
              </a:ext>
            </a:extLst>
          </p:cNvPr>
          <p:cNvSpPr>
            <a:spLocks noGrp="1"/>
          </p:cNvSpPr>
          <p:nvPr>
            <p:ph type="sldNum" sz="quarter" idx="10"/>
          </p:nvPr>
        </p:nvSpPr>
        <p:spPr/>
        <p:txBody>
          <a:bodyPr/>
          <a:lstStyle/>
          <a:p>
            <a:fld id="{4235D990-D27F-4F2C-9FEA-C8DF9BEEB4E2}" type="slidenum">
              <a:rPr lang="zh-CN" altLang="en-US" smtClean="0"/>
              <a:t>9</a:t>
            </a:fld>
            <a:endParaRPr lang="zh-CN" altLang="en-US" dirty="0"/>
          </a:p>
        </p:txBody>
      </p:sp>
      <p:sp>
        <p:nvSpPr>
          <p:cNvPr id="5" name="内容占位符 2">
            <a:extLst>
              <a:ext uri="{FF2B5EF4-FFF2-40B4-BE49-F238E27FC236}">
                <a16:creationId xmlns:a16="http://schemas.microsoft.com/office/drawing/2014/main" id="{29FA1975-AC68-47BB-A504-1B92D0D7A655}"/>
              </a:ext>
            </a:extLst>
          </p:cNvPr>
          <p:cNvSpPr>
            <a:spLocks noGrp="1" noChangeArrowheads="1"/>
          </p:cNvSpPr>
          <p:nvPr>
            <p:ph idx="1"/>
          </p:nvPr>
        </p:nvSpPr>
        <p:spPr>
          <a:xfrm>
            <a:off x="341376" y="1395984"/>
            <a:ext cx="10728960" cy="4953000"/>
          </a:xfrm>
        </p:spPr>
        <p:txBody>
          <a:bodyPr/>
          <a:lstStyle/>
          <a:p>
            <a:r>
              <a:rPr lang="zh-CN" altLang="en-US" sz="2800" dirty="0">
                <a:latin typeface="微软雅黑" panose="020B0503020204020204" pitchFamily="34" charset="-122"/>
                <a:ea typeface="微软雅黑" panose="020B0503020204020204" pitchFamily="34" charset="-122"/>
              </a:rPr>
              <a:t>计算机专业</a:t>
            </a:r>
            <a:endParaRPr lang="en-US" altLang="zh-CN" sz="2800" dirty="0">
              <a:latin typeface="微软雅黑" panose="020B0503020204020204" pitchFamily="34" charset="-122"/>
              <a:ea typeface="微软雅黑" panose="020B0503020204020204" pitchFamily="34" charset="-122"/>
            </a:endParaRPr>
          </a:p>
          <a:p>
            <a:endParaRPr lang="en-US" altLang="zh-CN" sz="2800" dirty="0">
              <a:latin typeface="微软雅黑" panose="020B0503020204020204" pitchFamily="34" charset="-122"/>
              <a:ea typeface="微软雅黑" panose="020B0503020204020204" pitchFamily="34" charset="-122"/>
            </a:endParaRPr>
          </a:p>
          <a:p>
            <a:r>
              <a:rPr lang="zh-CN" altLang="en-US" sz="2800" dirty="0">
                <a:latin typeface="微软雅黑" panose="020B0503020204020204" pitchFamily="34" charset="-122"/>
                <a:ea typeface="微软雅黑" panose="020B0503020204020204" pitchFamily="34" charset="-122"/>
              </a:rPr>
              <a:t>特征</a:t>
            </a:r>
            <a:endParaRPr lang="en-US" altLang="zh-CN" sz="2800"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系统思维，站在系统的高度解决应用问题</a:t>
            </a:r>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r>
              <a:rPr lang="zh-CN" altLang="en-US" sz="2800" dirty="0">
                <a:latin typeface="微软雅黑" panose="020B0503020204020204" pitchFamily="34" charset="-122"/>
                <a:ea typeface="微软雅黑" panose="020B0503020204020204" pitchFamily="34" charset="-122"/>
              </a:rPr>
              <a:t>强项</a:t>
            </a:r>
            <a:endParaRPr lang="en-US" altLang="zh-CN" sz="2800"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设计及制造计算机，在计算机领域实现创新</a:t>
            </a:r>
          </a:p>
        </p:txBody>
      </p:sp>
    </p:spTree>
    <p:extLst>
      <p:ext uri="{BB962C8B-B14F-4D97-AF65-F5344CB8AC3E}">
        <p14:creationId xmlns:p14="http://schemas.microsoft.com/office/powerpoint/2010/main" val="14174075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19323</TotalTime>
  <Words>12036</Words>
  <Application>Microsoft Office PowerPoint</Application>
  <PresentationFormat>宽屏</PresentationFormat>
  <Paragraphs>1414</Paragraphs>
  <Slides>78</Slides>
  <Notes>57</Notes>
  <HiddenSlides>0</HiddenSlides>
  <MMClips>1</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78</vt:i4>
      </vt:variant>
    </vt:vector>
  </HeadingPairs>
  <TitlesOfParts>
    <vt:vector size="95" baseType="lpstr">
      <vt:lpstr>Arial Unicode MS</vt:lpstr>
      <vt:lpstr>KaiTi</vt:lpstr>
      <vt:lpstr>Microsoft JhengHei</vt:lpstr>
      <vt:lpstr>等线</vt:lpstr>
      <vt:lpstr>黑体</vt:lpstr>
      <vt:lpstr>楷体</vt:lpstr>
      <vt:lpstr>宋体</vt:lpstr>
      <vt:lpstr>微软雅黑</vt:lpstr>
      <vt:lpstr>Arial</vt:lpstr>
      <vt:lpstr>Arial Black</vt:lpstr>
      <vt:lpstr>Cambria Math</vt:lpstr>
      <vt:lpstr>Courier New</vt:lpstr>
      <vt:lpstr>Franklin Gothic Book</vt:lpstr>
      <vt:lpstr>Tahoma</vt:lpstr>
      <vt:lpstr>Times New Roman</vt:lpstr>
      <vt:lpstr>Wingdings</vt:lpstr>
      <vt:lpstr>Crop</vt:lpstr>
      <vt:lpstr>PowerPoint 演示文稿</vt:lpstr>
      <vt:lpstr>个人介绍</vt:lpstr>
      <vt:lpstr>课程信息</vt:lpstr>
      <vt:lpstr>课程信息</vt:lpstr>
      <vt:lpstr>教学计划</vt:lpstr>
      <vt:lpstr>课堂要求</vt:lpstr>
      <vt:lpstr>考核方式</vt:lpstr>
      <vt:lpstr>实验平台</vt:lpstr>
      <vt:lpstr>课程由来</vt:lpstr>
      <vt:lpstr>为什么要学习“计算机系统原理”</vt:lpstr>
      <vt:lpstr>系统能力基于系统思维</vt:lpstr>
      <vt:lpstr>内容提要</vt:lpstr>
      <vt:lpstr>计算机系统的定义</vt:lpstr>
      <vt:lpstr>计算机系统的定义</vt:lpstr>
      <vt:lpstr>计算机系统的定义</vt:lpstr>
      <vt:lpstr>计算机系统的定义</vt:lpstr>
      <vt:lpstr>计算机系统的定义</vt:lpstr>
      <vt:lpstr>计算机系统的定义</vt:lpstr>
      <vt:lpstr>计算机系统的类别</vt:lpstr>
      <vt:lpstr>计算机系统的类别</vt:lpstr>
      <vt:lpstr>计算机系统的类别</vt:lpstr>
      <vt:lpstr>内容提要</vt:lpstr>
      <vt:lpstr>计算机系统层次结构</vt:lpstr>
      <vt:lpstr>计算机系统层次结构</vt:lpstr>
      <vt:lpstr>计算机系统层次结构</vt:lpstr>
      <vt:lpstr>计算机系统的不同用户</vt:lpstr>
      <vt:lpstr>计算机系统的不同用户</vt:lpstr>
      <vt:lpstr>计算机系统的不同用户</vt:lpstr>
      <vt:lpstr>冯·诺依曼架构 </vt:lpstr>
      <vt:lpstr>冯·诺依曼架构 </vt:lpstr>
      <vt:lpstr>冯·诺依曼架构 </vt:lpstr>
      <vt:lpstr>冯·诺依曼架构 </vt:lpstr>
      <vt:lpstr>冯·诺依曼架构 </vt:lpstr>
      <vt:lpstr>冯·诺依曼架构 </vt:lpstr>
      <vt:lpstr>存储程序计算机</vt:lpstr>
      <vt:lpstr>存储程序计算机</vt:lpstr>
      <vt:lpstr>指令和数据</vt:lpstr>
      <vt:lpstr>计算机是如何工作的</vt:lpstr>
      <vt:lpstr>计算机是如何工作的</vt:lpstr>
      <vt:lpstr>计算机是如何工作的</vt:lpstr>
      <vt:lpstr>计算机是如何工作的</vt:lpstr>
      <vt:lpstr>计算机是如何工作的</vt:lpstr>
      <vt:lpstr>课外延伸：存内计算</vt:lpstr>
      <vt:lpstr>课外延伸：存内计算</vt:lpstr>
      <vt:lpstr>程序的开发过程 </vt:lpstr>
      <vt:lpstr>程序的开发过程 </vt:lpstr>
      <vt:lpstr>程序的开发过程 </vt:lpstr>
      <vt:lpstr>程序的开发过程 </vt:lpstr>
      <vt:lpstr>程序的编译及执行过程  </vt:lpstr>
      <vt:lpstr>程序的编译及执行过程  </vt:lpstr>
      <vt:lpstr>程序的编译及执行过程  </vt:lpstr>
      <vt:lpstr>程序的编译及执行过程  </vt:lpstr>
      <vt:lpstr>程序的编译及执行过程  </vt:lpstr>
      <vt:lpstr>程序的编译及执行过程  </vt:lpstr>
      <vt:lpstr>程序的编译及执行过程  </vt:lpstr>
      <vt:lpstr>程序的编译及执行过程  </vt:lpstr>
      <vt:lpstr>程序的运行过程</vt:lpstr>
      <vt:lpstr>编程举例 </vt:lpstr>
      <vt:lpstr>程序清单 </vt:lpstr>
      <vt:lpstr>完成取数指令的过程 </vt:lpstr>
      <vt:lpstr>程序的运行过程 </vt:lpstr>
      <vt:lpstr>内容提要</vt:lpstr>
      <vt:lpstr>性能的指标和度量   </vt:lpstr>
      <vt:lpstr>性能的指标和度量   </vt:lpstr>
      <vt:lpstr>CPU性能   </vt:lpstr>
      <vt:lpstr>CPU性能   </vt:lpstr>
      <vt:lpstr>CPU性能   </vt:lpstr>
      <vt:lpstr>指令性能   </vt:lpstr>
      <vt:lpstr>指令性能   </vt:lpstr>
      <vt:lpstr>指令性能   </vt:lpstr>
      <vt:lpstr>指令性能   </vt:lpstr>
      <vt:lpstr>指令性能   </vt:lpstr>
      <vt:lpstr>指令性能   </vt:lpstr>
      <vt:lpstr>指令性能   </vt:lpstr>
      <vt:lpstr>指令性能   </vt:lpstr>
      <vt:lpstr>实例：处理器性能评测    </vt:lpstr>
      <vt:lpstr>章节小结</vt:lpstr>
      <vt:lpstr>思考问题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Exploration for Multiple Level Cell based Non-volatile FPGAs</dc:title>
  <dc:creator>sdu_lk</dc:creator>
  <cp:lastModifiedBy>申兆岩</cp:lastModifiedBy>
  <cp:revision>1865</cp:revision>
  <cp:lastPrinted>2021-05-18T05:46:40Z</cp:lastPrinted>
  <dcterms:created xsi:type="dcterms:W3CDTF">2017-10-16T12:06:00Z</dcterms:created>
  <dcterms:modified xsi:type="dcterms:W3CDTF">2023-09-04T02:28:34Z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